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media/image14.jpg" ContentType="image/png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</p:sldMasterIdLst>
  <p:notesMasterIdLst>
    <p:notesMasterId r:id="rId61"/>
  </p:notesMasterIdLst>
  <p:handoutMasterIdLst>
    <p:handoutMasterId r:id="rId62"/>
  </p:handoutMasterIdLst>
  <p:sldIdLst>
    <p:sldId id="345" r:id="rId2"/>
    <p:sldId id="330" r:id="rId3"/>
    <p:sldId id="346" r:id="rId4"/>
    <p:sldId id="379" r:id="rId5"/>
    <p:sldId id="380" r:id="rId6"/>
    <p:sldId id="347" r:id="rId7"/>
    <p:sldId id="332" r:id="rId8"/>
    <p:sldId id="381" r:id="rId9"/>
    <p:sldId id="348" r:id="rId10"/>
    <p:sldId id="333" r:id="rId11"/>
    <p:sldId id="265" r:id="rId12"/>
    <p:sldId id="272" r:id="rId13"/>
    <p:sldId id="285" r:id="rId14"/>
    <p:sldId id="382" r:id="rId15"/>
    <p:sldId id="349" r:id="rId16"/>
    <p:sldId id="350" r:id="rId17"/>
    <p:sldId id="351" r:id="rId18"/>
    <p:sldId id="352" r:id="rId19"/>
    <p:sldId id="338" r:id="rId20"/>
    <p:sldId id="293" r:id="rId21"/>
    <p:sldId id="369" r:id="rId22"/>
    <p:sldId id="294" r:id="rId23"/>
    <p:sldId id="383" r:id="rId24"/>
    <p:sldId id="339" r:id="rId25"/>
    <p:sldId id="391" r:id="rId26"/>
    <p:sldId id="340" r:id="rId27"/>
    <p:sldId id="341" r:id="rId28"/>
    <p:sldId id="384" r:id="rId29"/>
    <p:sldId id="342" r:id="rId30"/>
    <p:sldId id="390" r:id="rId31"/>
    <p:sldId id="296" r:id="rId32"/>
    <p:sldId id="385" r:id="rId33"/>
    <p:sldId id="307" r:id="rId34"/>
    <p:sldId id="309" r:id="rId35"/>
    <p:sldId id="389" r:id="rId36"/>
    <p:sldId id="386" r:id="rId37"/>
    <p:sldId id="311" r:id="rId38"/>
    <p:sldId id="343" r:id="rId39"/>
    <p:sldId id="365" r:id="rId40"/>
    <p:sldId id="366" r:id="rId41"/>
    <p:sldId id="367" r:id="rId42"/>
    <p:sldId id="368" r:id="rId43"/>
    <p:sldId id="314" r:id="rId44"/>
    <p:sldId id="355" r:id="rId45"/>
    <p:sldId id="356" r:id="rId46"/>
    <p:sldId id="357" r:id="rId47"/>
    <p:sldId id="363" r:id="rId48"/>
    <p:sldId id="344" r:id="rId49"/>
    <p:sldId id="370" r:id="rId50"/>
    <p:sldId id="371" r:id="rId51"/>
    <p:sldId id="372" r:id="rId52"/>
    <p:sldId id="387" r:id="rId53"/>
    <p:sldId id="373" r:id="rId54"/>
    <p:sldId id="374" r:id="rId55"/>
    <p:sldId id="375" r:id="rId56"/>
    <p:sldId id="376" r:id="rId57"/>
    <p:sldId id="388" r:id="rId58"/>
    <p:sldId id="377" r:id="rId59"/>
    <p:sldId id="378" r:id="rId60"/>
  </p:sldIdLst>
  <p:sldSz cx="12239625" cy="6858000"/>
  <p:notesSz cx="6610350" cy="11141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92" userDrawn="1">
          <p15:clr>
            <a:srgbClr val="A4A3A4"/>
          </p15:clr>
        </p15:guide>
        <p15:guide id="3" pos="385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ce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00"/>
    <a:srgbClr val="A4920C"/>
    <a:srgbClr val="0000FF"/>
    <a:srgbClr val="38F12F"/>
    <a:srgbClr val="990099"/>
    <a:srgbClr val="016301"/>
    <a:srgbClr val="FF0000"/>
    <a:srgbClr val="6666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0" autoAdjust="0"/>
    <p:restoredTop sz="94660"/>
  </p:normalViewPr>
  <p:slideViewPr>
    <p:cSldViewPr>
      <p:cViewPr varScale="1">
        <p:scale>
          <a:sx n="65" d="100"/>
          <a:sy n="65" d="100"/>
        </p:scale>
        <p:origin x="-828" y="-96"/>
      </p:cViewPr>
      <p:guideLst>
        <p:guide orient="horz" pos="2160"/>
        <p:guide pos="2892"/>
        <p:guide pos="385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ommentAuthors" Target="commentAuthors.xml"/><Relationship Id="rId68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66C08323-C85E-4BA4-A145-66A2B8D53D21}"/>
    <pc:docChg chg="modSld">
      <pc:chgData name="" userId="" providerId="" clId="Web-{66C08323-C85E-4BA4-A145-66A2B8D53D21}" dt="2019-04-15T06:25:30.689" v="79"/>
      <pc:docMkLst>
        <pc:docMk/>
      </pc:docMkLst>
      <pc:sldChg chg="modSp">
        <pc:chgData name="" userId="" providerId="" clId="Web-{66C08323-C85E-4BA4-A145-66A2B8D53D21}" dt="2019-04-15T06:25:30.689" v="79"/>
        <pc:sldMkLst>
          <pc:docMk/>
          <pc:sldMk cId="1971035984" sldId="293"/>
        </pc:sldMkLst>
        <pc:graphicFrameChg chg="mod modGraphic">
          <ac:chgData name="" userId="" providerId="" clId="Web-{66C08323-C85E-4BA4-A145-66A2B8D53D21}" dt="2019-04-15T06:22:32.641" v="45"/>
          <ac:graphicFrameMkLst>
            <pc:docMk/>
            <pc:sldMk cId="1971035984" sldId="293"/>
            <ac:graphicFrameMk id="5" creationId="{00000000-0000-0000-0000-000000000000}"/>
          </ac:graphicFrameMkLst>
        </pc:graphicFrameChg>
        <pc:graphicFrameChg chg="mod modGraphic">
          <ac:chgData name="" userId="" providerId="" clId="Web-{66C08323-C85E-4BA4-A145-66A2B8D53D21}" dt="2019-04-15T06:25:30.689" v="79"/>
          <ac:graphicFrameMkLst>
            <pc:docMk/>
            <pc:sldMk cId="1971035984" sldId="293"/>
            <ac:graphicFrameMk id="8" creationId="{00000000-0000-0000-0000-000000000000}"/>
          </ac:graphicFrameMkLst>
        </pc:graphicFrameChg>
      </pc:sldChg>
    </pc:docChg>
  </pc:docChgLst>
  <pc:docChgLst>
    <pc:chgData clId="Web-{DF929425-D8CF-496A-86CB-6A997CFBC5F4}"/>
    <pc:docChg chg="modSld">
      <pc:chgData name="" userId="" providerId="" clId="Web-{DF929425-D8CF-496A-86CB-6A997CFBC5F4}" dt="2019-04-15T06:49:08.113" v="235"/>
      <pc:docMkLst>
        <pc:docMk/>
      </pc:docMkLst>
      <pc:sldChg chg="modSp">
        <pc:chgData name="" userId="" providerId="" clId="Web-{DF929425-D8CF-496A-86CB-6A997CFBC5F4}" dt="2019-04-15T06:43:26.924" v="187"/>
        <pc:sldMkLst>
          <pc:docMk/>
          <pc:sldMk cId="3847622675" sldId="294"/>
        </pc:sldMkLst>
        <pc:graphicFrameChg chg="mod modGraphic">
          <ac:chgData name="" userId="" providerId="" clId="Web-{DF929425-D8CF-496A-86CB-6A997CFBC5F4}" dt="2019-04-15T06:33:31.013" v="83"/>
          <ac:graphicFrameMkLst>
            <pc:docMk/>
            <pc:sldMk cId="3847622675" sldId="294"/>
            <ac:graphicFrameMk id="7" creationId="{00000000-0000-0000-0000-000000000000}"/>
          </ac:graphicFrameMkLst>
        </pc:graphicFrameChg>
        <pc:graphicFrameChg chg="mod modGraphic">
          <ac:chgData name="" userId="" providerId="" clId="Web-{DF929425-D8CF-496A-86CB-6A997CFBC5F4}" dt="2019-04-15T06:43:26.924" v="187"/>
          <ac:graphicFrameMkLst>
            <pc:docMk/>
            <pc:sldMk cId="3847622675" sldId="294"/>
            <ac:graphicFrameMk id="11" creationId="{00000000-0000-0000-0000-000000000000}"/>
          </ac:graphicFrameMkLst>
        </pc:graphicFrameChg>
      </pc:sldChg>
      <pc:sldChg chg="addSp delSp modSp">
        <pc:chgData name="" userId="" providerId="" clId="Web-{DF929425-D8CF-496A-86CB-6A997CFBC5F4}" dt="2019-04-15T06:49:08.113" v="235"/>
        <pc:sldMkLst>
          <pc:docMk/>
          <pc:sldMk cId="2019409849" sldId="339"/>
        </pc:sldMkLst>
        <pc:graphicFrameChg chg="add del mod modGraphic">
          <ac:chgData name="" userId="" providerId="" clId="Web-{DF929425-D8CF-496A-86CB-6A997CFBC5F4}" dt="2019-04-15T06:47:58.707" v="228"/>
          <ac:graphicFrameMkLst>
            <pc:docMk/>
            <pc:sldMk cId="2019409849" sldId="339"/>
            <ac:graphicFrameMk id="6" creationId="{64A5C36D-5724-44CD-8D20-C63EFC187887}"/>
          </ac:graphicFrameMkLst>
        </pc:graphicFrameChg>
        <pc:graphicFrameChg chg="mod ord modGraphic">
          <ac:chgData name="" userId="" providerId="" clId="Web-{DF929425-D8CF-496A-86CB-6A997CFBC5F4}" dt="2019-04-15T06:46:59.394" v="223"/>
          <ac:graphicFrameMkLst>
            <pc:docMk/>
            <pc:sldMk cId="2019409849" sldId="339"/>
            <ac:graphicFrameMk id="8" creationId="{00000000-0000-0000-0000-000000000000}"/>
          </ac:graphicFrameMkLst>
        </pc:graphicFrameChg>
        <pc:graphicFrameChg chg="add del mod modGraphic">
          <ac:chgData name="" userId="" providerId="" clId="Web-{DF929425-D8CF-496A-86CB-6A997CFBC5F4}" dt="2019-04-15T06:49:08.113" v="235"/>
          <ac:graphicFrameMkLst>
            <pc:docMk/>
            <pc:sldMk cId="2019409849" sldId="339"/>
            <ac:graphicFrameMk id="11" creationId="{E6EE487A-8E7C-4FD3-B544-332B2B506BC7}"/>
          </ac:graphicFrameMkLst>
        </pc:graphicFrameChg>
        <pc:graphicFrameChg chg="add del mod">
          <ac:chgData name="" userId="" providerId="" clId="Web-{DF929425-D8CF-496A-86CB-6A997CFBC5F4}" dt="2019-04-15T06:48:39.504" v="233"/>
          <ac:graphicFrameMkLst>
            <pc:docMk/>
            <pc:sldMk cId="2019409849" sldId="339"/>
            <ac:graphicFrameMk id="14" creationId="{F5CA8AE2-261E-4BA2-B10A-1EDC39404680}"/>
          </ac:graphicFrameMkLst>
        </pc:graphicFrameChg>
      </pc:sldChg>
      <pc:sldChg chg="modSp">
        <pc:chgData name="" userId="" providerId="" clId="Web-{DF929425-D8CF-496A-86CB-6A997CFBC5F4}" dt="2019-04-15T06:29:14.465" v="39"/>
        <pc:sldMkLst>
          <pc:docMk/>
          <pc:sldMk cId="4100244669" sldId="369"/>
        </pc:sldMkLst>
        <pc:graphicFrameChg chg="mod modGraphic">
          <ac:chgData name="" userId="" providerId="" clId="Web-{DF929425-D8CF-496A-86CB-6A997CFBC5F4}" dt="2019-04-15T06:29:14.465" v="39"/>
          <ac:graphicFrameMkLst>
            <pc:docMk/>
            <pc:sldMk cId="4100244669" sldId="369"/>
            <ac:graphicFrameMk id="9" creationId="{00000000-0000-0000-0000-000000000000}"/>
          </ac:graphicFrameMkLst>
        </pc:graphicFrameChg>
      </pc:sldChg>
    </pc:docChg>
  </pc:docChgLst>
  <pc:docChgLst>
    <pc:chgData clId="Web-{5DCD8E30-9CA6-4989-9E70-A88AF299928D}"/>
    <pc:docChg chg="modSld">
      <pc:chgData name="" userId="" providerId="" clId="Web-{5DCD8E30-9CA6-4989-9E70-A88AF299928D}" dt="2019-06-27T01:11:23.870" v="86"/>
      <pc:docMkLst>
        <pc:docMk/>
      </pc:docMkLst>
      <pc:sldChg chg="addSp delSp modSp">
        <pc:chgData name="" userId="" providerId="" clId="Web-{5DCD8E30-9CA6-4989-9E70-A88AF299928D}" dt="2019-06-27T01:10:00.447" v="40"/>
        <pc:sldMkLst>
          <pc:docMk/>
          <pc:sldMk cId="1686404509" sldId="372"/>
        </pc:sldMkLst>
        <pc:graphicFrameChg chg="add del mod modGraphic">
          <ac:chgData name="" userId="" providerId="" clId="Web-{5DCD8E30-9CA6-4989-9E70-A88AF299928D}" dt="2019-06-27T01:08:10.431" v="4"/>
          <ac:graphicFrameMkLst>
            <pc:docMk/>
            <pc:sldMk cId="1686404509" sldId="372"/>
            <ac:graphicFrameMk id="3" creationId="{481F4F24-CCAC-4BEB-AA70-561925B0A0B7}"/>
          </ac:graphicFrameMkLst>
        </pc:graphicFrameChg>
        <pc:graphicFrameChg chg="mod modGraphic">
          <ac:chgData name="" userId="" providerId="" clId="Web-{5DCD8E30-9CA6-4989-9E70-A88AF299928D}" dt="2019-06-27T01:10:00.447" v="40"/>
          <ac:graphicFrameMkLst>
            <pc:docMk/>
            <pc:sldMk cId="1686404509" sldId="372"/>
            <ac:graphicFrameMk id="16" creationId="{00000000-0000-0000-0000-000000000000}"/>
          </ac:graphicFrameMkLst>
        </pc:graphicFrameChg>
      </pc:sldChg>
      <pc:sldChg chg="modSp">
        <pc:chgData name="" userId="" providerId="" clId="Web-{5DCD8E30-9CA6-4989-9E70-A88AF299928D}" dt="2019-06-27T01:11:23.870" v="86"/>
        <pc:sldMkLst>
          <pc:docMk/>
          <pc:sldMk cId="675120619" sldId="387"/>
        </pc:sldMkLst>
        <pc:graphicFrameChg chg="mod modGraphic">
          <ac:chgData name="" userId="" providerId="" clId="Web-{5DCD8E30-9CA6-4989-9E70-A88AF299928D}" dt="2019-06-27T01:11:23.870" v="86"/>
          <ac:graphicFrameMkLst>
            <pc:docMk/>
            <pc:sldMk cId="675120619" sldId="387"/>
            <ac:graphicFrameMk id="16" creationId="{00000000-0000-0000-0000-000000000000}"/>
          </ac:graphicFrameMkLst>
        </pc:graphicFrameChg>
      </pc:sldChg>
    </pc:docChg>
  </pc:docChgLst>
  <pc:docChgLst>
    <pc:chgData clId="Web-{EC33E263-2BDA-4007-979F-17409FCAB6DD}"/>
    <pc:docChg chg="modSld">
      <pc:chgData name="" userId="" providerId="" clId="Web-{EC33E263-2BDA-4007-979F-17409FCAB6DD}" dt="2019-06-27T01:52:53.034" v="276"/>
      <pc:docMkLst>
        <pc:docMk/>
      </pc:docMkLst>
      <pc:sldChg chg="modSp">
        <pc:chgData name="" userId="" providerId="" clId="Web-{EC33E263-2BDA-4007-979F-17409FCAB6DD}" dt="2019-06-27T01:38:28.261" v="62"/>
        <pc:sldMkLst>
          <pc:docMk/>
          <pc:sldMk cId="3850930969" sldId="311"/>
        </pc:sldMkLst>
        <pc:graphicFrameChg chg="mod modGraphic">
          <ac:chgData name="" userId="" providerId="" clId="Web-{EC33E263-2BDA-4007-979F-17409FCAB6DD}" dt="2019-06-27T01:38:28.261" v="62"/>
          <ac:graphicFrameMkLst>
            <pc:docMk/>
            <pc:sldMk cId="3850930969" sldId="311"/>
            <ac:graphicFrameMk id="5" creationId="{00000000-0000-0000-0000-000000000000}"/>
          </ac:graphicFrameMkLst>
        </pc:graphicFrameChg>
      </pc:sldChg>
      <pc:sldChg chg="modSp">
        <pc:chgData name="" userId="" providerId="" clId="Web-{EC33E263-2BDA-4007-979F-17409FCAB6DD}" dt="2019-06-27T01:39:56.028" v="97"/>
        <pc:sldMkLst>
          <pc:docMk/>
          <pc:sldMk cId="57947729" sldId="343"/>
        </pc:sldMkLst>
        <pc:graphicFrameChg chg="mod modGraphic">
          <ac:chgData name="" userId="" providerId="" clId="Web-{EC33E263-2BDA-4007-979F-17409FCAB6DD}" dt="2019-06-27T01:39:56.028" v="97"/>
          <ac:graphicFrameMkLst>
            <pc:docMk/>
            <pc:sldMk cId="57947729" sldId="343"/>
            <ac:graphicFrameMk id="10" creationId="{00000000-0000-0000-0000-000000000000}"/>
          </ac:graphicFrameMkLst>
        </pc:graphicFrameChg>
      </pc:sldChg>
      <pc:sldChg chg="modSp">
        <pc:chgData name="" userId="" providerId="" clId="Web-{EC33E263-2BDA-4007-979F-17409FCAB6DD}" dt="2019-06-27T01:52:53.034" v="276"/>
        <pc:sldMkLst>
          <pc:docMk/>
          <pc:sldMk cId="2747063251" sldId="365"/>
        </pc:sldMkLst>
        <pc:graphicFrameChg chg="mod modGraphic">
          <ac:chgData name="" userId="" providerId="" clId="Web-{EC33E263-2BDA-4007-979F-17409FCAB6DD}" dt="2019-06-27T01:52:53.034" v="276"/>
          <ac:graphicFrameMkLst>
            <pc:docMk/>
            <pc:sldMk cId="2747063251" sldId="365"/>
            <ac:graphicFrameMk id="10" creationId="{00000000-0000-0000-0000-000000000000}"/>
          </ac:graphicFrameMkLst>
        </pc:graphicFrameChg>
      </pc:sldChg>
      <pc:sldChg chg="addSp delSp modSp">
        <pc:chgData name="" userId="" providerId="" clId="Web-{EC33E263-2BDA-4007-979F-17409FCAB6DD}" dt="2019-06-27T01:52:47.675" v="244"/>
        <pc:sldMkLst>
          <pc:docMk/>
          <pc:sldMk cId="4140617998" sldId="366"/>
        </pc:sldMkLst>
        <pc:graphicFrameChg chg="add del mod">
          <ac:chgData name="" userId="" providerId="" clId="Web-{EC33E263-2BDA-4007-979F-17409FCAB6DD}" dt="2019-06-27T01:44:31.061" v="131"/>
          <ac:graphicFrameMkLst>
            <pc:docMk/>
            <pc:sldMk cId="4140617998" sldId="366"/>
            <ac:graphicFrameMk id="4" creationId="{994E0597-8C1C-45FC-BC96-97BDEFB17B8C}"/>
          </ac:graphicFrameMkLst>
        </pc:graphicFrameChg>
        <pc:graphicFrameChg chg="mod modGraphic">
          <ac:chgData name="" userId="" providerId="" clId="Web-{EC33E263-2BDA-4007-979F-17409FCAB6DD}" dt="2019-06-27T01:52:47.675" v="244"/>
          <ac:graphicFrameMkLst>
            <pc:docMk/>
            <pc:sldMk cId="4140617998" sldId="366"/>
            <ac:graphicFrameMk id="10" creationId="{00000000-0000-0000-0000-000000000000}"/>
          </ac:graphicFrameMkLst>
        </pc:graphicFrameChg>
      </pc:sldChg>
      <pc:sldChg chg="modSp">
        <pc:chgData name="" userId="" providerId="" clId="Web-{EC33E263-2BDA-4007-979F-17409FCAB6DD}" dt="2019-06-27T01:52:46.878" v="241"/>
        <pc:sldMkLst>
          <pc:docMk/>
          <pc:sldMk cId="1739013939" sldId="367"/>
        </pc:sldMkLst>
        <pc:graphicFrameChg chg="mod modGraphic">
          <ac:chgData name="" userId="" providerId="" clId="Web-{EC33E263-2BDA-4007-979F-17409FCAB6DD}" dt="2019-06-27T01:52:46.878" v="241"/>
          <ac:graphicFrameMkLst>
            <pc:docMk/>
            <pc:sldMk cId="1739013939" sldId="367"/>
            <ac:graphicFrameMk id="10" creationId="{00000000-0000-0000-0000-000000000000}"/>
          </ac:graphicFrameMkLst>
        </pc:graphicFrameChg>
      </pc:sldChg>
      <pc:sldChg chg="modSp">
        <pc:chgData name="" userId="" providerId="" clId="Web-{EC33E263-2BDA-4007-979F-17409FCAB6DD}" dt="2019-06-27T01:52:46.237" v="238"/>
        <pc:sldMkLst>
          <pc:docMk/>
          <pc:sldMk cId="1641548755" sldId="368"/>
        </pc:sldMkLst>
        <pc:graphicFrameChg chg="mod modGraphic">
          <ac:chgData name="" userId="" providerId="" clId="Web-{EC33E263-2BDA-4007-979F-17409FCAB6DD}" dt="2019-06-27T01:52:46.237" v="238"/>
          <ac:graphicFrameMkLst>
            <pc:docMk/>
            <pc:sldMk cId="1641548755" sldId="368"/>
            <ac:graphicFrameMk id="10" creationId="{00000000-0000-0000-0000-000000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6.4399396429160413E-2"/>
          <c:w val="0.94272229710325683"/>
          <c:h val="0.6906119877012331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"/>
                  <c:y val="-4.1771674492307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CF4-4242-89BF-D02CED566F3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783939335500091E-2"/>
                  <c:y val="-4.87335705105573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CF4-4242-89BF-D02CED566F3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solidFill>
                      <a:srgbClr val="0C0C0C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Belanja Tidak Langsung</c:v>
                </c:pt>
                <c:pt idx="1">
                  <c:v>Belanja  Langsung</c:v>
                </c:pt>
              </c:strCache>
            </c:strRef>
          </c:cat>
          <c:val>
            <c:numRef>
              <c:f>Sheet1!$B$2:$B$3</c:f>
              <c:numCache>
                <c:formatCode>_(* #,##0_);_(* \(#,##0\);_(* "-"_);_(@_)</c:formatCode>
                <c:ptCount val="2"/>
                <c:pt idx="0">
                  <c:v>59321177000</c:v>
                </c:pt>
                <c:pt idx="1">
                  <c:v>91436972000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CF4-4242-89BF-D02CED566F3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Realisasi</c:v>
                </c:pt>
              </c:strCache>
            </c:strRef>
          </c:tx>
          <c:spPr>
            <a:solidFill>
              <a:srgbClr val="FFFF66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>
                <c:manualLayout>
                  <c:x val="0.10588191582906793"/>
                  <c:y val="-3.14825607213084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A47-43B8-9F0F-6C081B99ABC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3358126609661002E-2"/>
                  <c:y val="-4.4092356722961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CF4-4242-89BF-D02CED566F3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solidFill>
                      <a:schemeClr val="tx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Belanja Tidak Langsung</c:v>
                </c:pt>
                <c:pt idx="1">
                  <c:v>Belanja  Langsung</c:v>
                </c:pt>
              </c:strCache>
            </c:strRef>
          </c:cat>
          <c:val>
            <c:numRef>
              <c:f>Sheet1!$C$2:$C$3</c:f>
              <c:numCache>
                <c:formatCode>_(* #,##0_);_(* \(#,##0\);_(* "-"_);_(@_)</c:formatCode>
                <c:ptCount val="2"/>
                <c:pt idx="0">
                  <c:v>28278063571</c:v>
                </c:pt>
                <c:pt idx="1">
                  <c:v>19694203825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CF4-4242-89BF-D02CED566F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4241280"/>
        <c:axId val="304247168"/>
        <c:axId val="0"/>
      </c:bar3DChart>
      <c:catAx>
        <c:axId val="304241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c:spPr>
        <c:txPr>
          <a:bodyPr rot="-60000000" vert="horz"/>
          <a:lstStyle/>
          <a:p>
            <a:pPr>
              <a:defRPr b="1">
                <a:solidFill>
                  <a:schemeClr val="tx2"/>
                </a:solidFill>
              </a:defRPr>
            </a:pPr>
            <a:endParaRPr lang="en-US"/>
          </a:p>
        </c:txPr>
        <c:crossAx val="304247168"/>
        <c:crosses val="autoZero"/>
        <c:auto val="1"/>
        <c:lblAlgn val="ctr"/>
        <c:lblOffset val="100"/>
        <c:noMultiLvlLbl val="0"/>
      </c:catAx>
      <c:valAx>
        <c:axId val="304247168"/>
        <c:scaling>
          <c:orientation val="minMax"/>
        </c:scaling>
        <c:delete val="1"/>
        <c:axPos val="l"/>
        <c:numFmt formatCode="_(* #,##0_);_(* \(#,##0\);_(* &quot;-&quot;_);_(@_)" sourceLinked="1"/>
        <c:majorTickMark val="none"/>
        <c:minorTickMark val="none"/>
        <c:tickLblPos val="nextTo"/>
        <c:crossAx val="304241280"/>
        <c:crosses val="autoZero"/>
        <c:crossBetween val="between"/>
      </c:valAx>
      <c:spPr>
        <a:scene3d>
          <a:camera prst="orthographicFront"/>
          <a:lightRig rig="threePt" dir="t"/>
        </a:scene3d>
        <a:sp3d prstMaterial="dkEdge"/>
      </c:spPr>
    </c:plotArea>
    <c:legend>
      <c:legendPos val="b"/>
      <c:layout/>
      <c:overlay val="0"/>
      <c:txPr>
        <a:bodyPr rot="0" vert="horz"/>
        <a:lstStyle/>
        <a:p>
          <a:pPr>
            <a:defRPr b="1">
              <a:solidFill>
                <a:schemeClr val="tx2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effectLst>
      <a:innerShdw blurRad="63500" dist="50800" dir="18900000">
        <a:prstClr val="black">
          <a:alpha val="50000"/>
        </a:prstClr>
      </a:innerShdw>
    </a:effectLst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1656026823230467E-2"/>
          <c:y val="1.4651342752039893E-2"/>
          <c:w val="0.95219539353177285"/>
          <c:h val="0.591808639619752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PENDAPATAN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B08-4984-A4C5-5919F096901A}"/>
              </c:ext>
            </c:extLst>
          </c:dPt>
          <c:dPt>
            <c:idx val="1"/>
            <c:invertIfNegative val="0"/>
            <c:bubble3D val="0"/>
            <c:spPr>
              <a:solidFill>
                <a:srgbClr val="E28B0A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B08-4984-A4C5-5919F096901A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B08-4984-A4C5-5919F096901A}"/>
              </c:ext>
            </c:extLst>
          </c:dPt>
          <c:dPt>
            <c:idx val="4"/>
            <c:invertIfNegative val="0"/>
            <c:bubble3D val="0"/>
            <c:spPr>
              <a:solidFill>
                <a:srgbClr val="FF66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B08-4984-A4C5-5919F096901A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2.2611447730878803E-3"/>
                  <c:y val="-4.3543672281179613E-2"/>
                </c:manualLayout>
              </c:layout>
              <c:spPr>
                <a:solidFill>
                  <a:schemeClr val="accent2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B08-4984-A4C5-5919F096901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8119158412598032E-2"/>
                  <c:y val="-3.2748374174206084E-2"/>
                </c:manualLayout>
              </c:layout>
              <c:spPr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B08-4984-A4C5-5919F096901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4806061434768944E-3"/>
                  <c:y val="-7.88469491044205E-2"/>
                </c:manualLayout>
              </c:layout>
              <c:spPr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DB08-4984-A4C5-5919F096901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0404520580334377E-2"/>
                  <c:y val="-3.1712332888938266E-2"/>
                </c:manualLayout>
              </c:layout>
              <c:spPr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B08-4984-A4C5-5919F096901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1243989271847289E-2"/>
                  <c:y val="-3.3110132824747868E-2"/>
                </c:manualLayout>
              </c:layout>
              <c:spPr>
                <a:solidFill>
                  <a:srgbClr val="FF66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B08-4984-A4C5-5919F096901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7661050398079439E-2"/>
                  <c:y val="-3.9338227252843395E-2"/>
                </c:manualLayout>
              </c:layout>
              <c:spPr>
                <a:solidFill>
                  <a:srgbClr val="FFFF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DB08-4984-A4C5-5919F096901A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1785907548734914E-2"/>
                  <c:y val="-1.7890556649168853E-2"/>
                </c:manualLayout>
              </c:layout>
              <c:spPr>
                <a:solidFill>
                  <a:srgbClr val="6666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DB08-4984-A4C5-5919F096901A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931946750273832E-2"/>
                  <c:y val="-3.0481873359580053E-2"/>
                </c:manualLayout>
              </c:layout>
              <c:spPr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DB08-4984-A4C5-5919F096901A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4.2597733872412842E-2"/>
                  <c:y val="-2.3872484689413824E-2"/>
                </c:manualLayout>
              </c:layout>
              <c:spPr>
                <a:solidFill>
                  <a:srgbClr val="CC66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DB08-4984-A4C5-5919F096901A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5.2580277474838934E-2"/>
                  <c:y val="-1.8936050962379703E-2"/>
                </c:manualLayout>
              </c:layout>
              <c:spPr>
                <a:solidFill>
                  <a:srgbClr val="FF66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DB08-4984-A4C5-5919F096901A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4.7097265718174706E-2"/>
                  <c:y val="-5.6759760498687667E-2"/>
                </c:manualLayout>
              </c:layout>
              <c:spPr>
                <a:solidFill>
                  <a:srgbClr val="00B0F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DB08-4984-A4C5-5919F096901A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4.7435327666432096E-2"/>
                  <c:y val="-2.1427028652668417E-2"/>
                </c:manualLayout>
              </c:layout>
              <c:spPr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F059-436C-833C-7AE1E711B330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</c:v>
                </c:pt>
              </c:strCache>
            </c:strRef>
          </c:cat>
          <c:val>
            <c:numRef>
              <c:f>Sheet1!$B$2:$B$7</c:f>
              <c:numCache>
                <c:formatCode>_(* #,##0_);_(* \(#,##0\);_(* "-"_);_(@_)</c:formatCode>
                <c:ptCount val="6"/>
                <c:pt idx="0">
                  <c:v>1210346439</c:v>
                </c:pt>
                <c:pt idx="1">
                  <c:v>4793748667</c:v>
                </c:pt>
                <c:pt idx="2">
                  <c:v>5699018130</c:v>
                </c:pt>
                <c:pt idx="3">
                  <c:v>10756085297</c:v>
                </c:pt>
                <c:pt idx="4">
                  <c:v>13406853206</c:v>
                </c:pt>
                <c:pt idx="5">
                  <c:v>15803832246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DB08-4984-A4C5-5919F09690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6816256"/>
        <c:axId val="126817792"/>
        <c:axId val="0"/>
      </c:bar3DChart>
      <c:catAx>
        <c:axId val="126816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en-US"/>
          </a:p>
        </c:txPr>
        <c:crossAx val="126817792"/>
        <c:crosses val="autoZero"/>
        <c:auto val="1"/>
        <c:lblAlgn val="ctr"/>
        <c:lblOffset val="100"/>
        <c:noMultiLvlLbl val="0"/>
      </c:catAx>
      <c:valAx>
        <c:axId val="126817792"/>
        <c:scaling>
          <c:orientation val="minMax"/>
        </c:scaling>
        <c:delete val="1"/>
        <c:axPos val="l"/>
        <c:numFmt formatCode="_(* #,##0_);_(* \(#,##0\);_(* &quot;-&quot;_);_(@_)" sourceLinked="1"/>
        <c:majorTickMark val="none"/>
        <c:minorTickMark val="none"/>
        <c:tickLblPos val="nextTo"/>
        <c:crossAx val="12681625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en-US" sz="1600" b="1" dirty="0" err="1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Pelayanan</a:t>
            </a:r>
            <a:r>
              <a:rPr lang="en-US" sz="1600" b="1" baseline="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b="1" baseline="0" dirty="0" err="1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Kesehatan</a:t>
            </a:r>
            <a:endParaRPr lang="en-US" sz="1600" b="1" dirty="0">
              <a:solidFill>
                <a:srgbClr val="0000FF"/>
              </a:solidFill>
              <a:latin typeface="Verdana" pitchFamily="34" charset="0"/>
              <a:ea typeface="Verdana" pitchFamily="34" charset="0"/>
            </a:endParaRPr>
          </a:p>
        </c:rich>
      </c:tx>
      <c:layout/>
      <c:overlay val="1"/>
      <c:spPr>
        <a:gradFill flip="none" rotWithShape="1">
          <a:gsLst>
            <a:gs pos="0">
              <a:srgbClr val="CC00FF">
                <a:tint val="66000"/>
                <a:satMod val="160000"/>
              </a:srgbClr>
            </a:gs>
            <a:gs pos="50000">
              <a:srgbClr val="CC00FF">
                <a:tint val="44500"/>
                <a:satMod val="160000"/>
              </a:srgbClr>
            </a:gs>
            <a:gs pos="100000">
              <a:srgbClr val="CC00FF">
                <a:tint val="23500"/>
                <a:satMod val="160000"/>
              </a:srgbClr>
            </a:gs>
          </a:gsLst>
          <a:lin ang="5400000" scaled="1"/>
          <a:tileRect/>
        </a:gradFill>
        <a:effectLst>
          <a:outerShdw blurRad="50800" dist="38100" dir="16200000" rotWithShape="0">
            <a:prstClr val="black">
              <a:alpha val="40000"/>
            </a:prstClr>
          </a:outerShdw>
        </a:effectLst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7473878303626311E-3"/>
          <c:y val="0.24572893672039661"/>
          <c:w val="0.94935236649889265"/>
          <c:h val="0.6724285755201332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FF66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792E-4E7D-A9CC-47B9C3E08E6A}"/>
              </c:ext>
            </c:extLst>
          </c:dPt>
          <c:dLbls>
            <c:delete val="1"/>
          </c:dLbls>
          <c:cat>
            <c:strRef>
              <c:f>Sheet1!$A$2</c:f>
              <c:strCache>
                <c:ptCount val="1"/>
                <c:pt idx="0">
                  <c:v>Pelayanan Kesehatan</c:v>
                </c:pt>
              </c:strCache>
            </c:strRef>
          </c:cat>
          <c:val>
            <c:numRef>
              <c:f>Sheet1!$B$2</c:f>
              <c:numCache>
                <c:formatCode>_(* #,##0_);_(* \(#,##0\);_(* "-"_);_(@_)</c:formatCode>
                <c:ptCount val="1"/>
                <c:pt idx="0">
                  <c:v>34665500000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92E-4E7D-A9CC-47B9C3E08E6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Realisasi</c:v>
                </c:pt>
              </c:strCache>
            </c:strRef>
          </c:tx>
          <c:spPr>
            <a:solidFill>
              <a:srgbClr val="6666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Pelayanan Kesehatan</c:v>
                </c:pt>
              </c:strCache>
            </c:strRef>
          </c:cat>
          <c:val>
            <c:numRef>
              <c:f>Sheet1!$C$2</c:f>
              <c:numCache>
                <c:formatCode>_(* #,##0_);_(* \(#,##0\);_(* "-"_);_(@_)</c:formatCode>
                <c:ptCount val="1"/>
                <c:pt idx="0">
                  <c:v>14751730748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92E-4E7D-A9CC-47B9C3E08E6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27443328"/>
        <c:axId val="127444864"/>
        <c:axId val="0"/>
      </c:bar3DChart>
      <c:catAx>
        <c:axId val="1274433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7444864"/>
        <c:crosses val="autoZero"/>
        <c:auto val="1"/>
        <c:lblAlgn val="ctr"/>
        <c:lblOffset val="100"/>
        <c:noMultiLvlLbl val="0"/>
      </c:catAx>
      <c:valAx>
        <c:axId val="127444864"/>
        <c:scaling>
          <c:orientation val="minMax"/>
        </c:scaling>
        <c:delete val="1"/>
        <c:axPos val="l"/>
        <c:numFmt formatCode="_(* #,##0_);_(* \(#,##0\);_(* &quot;-&quot;_);_(@_)" sourceLinked="1"/>
        <c:majorTickMark val="out"/>
        <c:minorTickMark val="none"/>
        <c:tickLblPos val="nextTo"/>
        <c:crossAx val="1274433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9273714402786213E-3"/>
          <c:y val="0.91500924212929646"/>
          <c:w val="0.75546711739397665"/>
          <c:h val="6.4542144270604396E-2"/>
        </c:manualLayout>
      </c:layout>
      <c:overlay val="0"/>
      <c:spPr>
        <a:effectLst>
          <a:outerShdw blurRad="50800" dist="38100" dir="16200000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400" b="1">
              <a:solidFill>
                <a:schemeClr val="tx2"/>
              </a:solidFill>
              <a:latin typeface="Verdana" pitchFamily="34" charset="0"/>
              <a:ea typeface="Verdana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en-US" sz="1600" b="1" dirty="0" err="1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Pendidikan</a:t>
            </a:r>
            <a:r>
              <a:rPr lang="en-US" sz="1600" b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 &amp; </a:t>
            </a:r>
            <a:r>
              <a:rPr lang="en-US" sz="1600" b="1" dirty="0" err="1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Pelatihan</a:t>
            </a:r>
            <a:endParaRPr lang="en-US" sz="1600" b="1" dirty="0">
              <a:solidFill>
                <a:srgbClr val="0000FF"/>
              </a:solidFill>
              <a:latin typeface="Verdana" pitchFamily="34" charset="0"/>
              <a:ea typeface="Verdana" pitchFamily="34" charset="0"/>
            </a:endParaRPr>
          </a:p>
        </c:rich>
      </c:tx>
      <c:layout/>
      <c:overlay val="1"/>
      <c:spPr>
        <a:gradFill flip="none" rotWithShape="1">
          <a:gsLst>
            <a:gs pos="0">
              <a:srgbClr val="CC00FF">
                <a:tint val="66000"/>
                <a:satMod val="160000"/>
              </a:srgbClr>
            </a:gs>
            <a:gs pos="50000">
              <a:srgbClr val="CC00FF">
                <a:tint val="44500"/>
                <a:satMod val="160000"/>
              </a:srgbClr>
            </a:gs>
            <a:gs pos="100000">
              <a:srgbClr val="CC00FF">
                <a:tint val="23500"/>
                <a:satMod val="160000"/>
              </a:srgbClr>
            </a:gs>
          </a:gsLst>
          <a:lin ang="5400000" scaled="1"/>
          <a:tileRect/>
        </a:gradFill>
        <a:effectLst>
          <a:outerShdw blurRad="50800" dist="38100" dir="16200000" rotWithShape="0">
            <a:prstClr val="black">
              <a:alpha val="40000"/>
            </a:prstClr>
          </a:outerShdw>
        </a:effectLst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7473878303626311E-3"/>
          <c:y val="0.24572893672039661"/>
          <c:w val="0.94935236649889265"/>
          <c:h val="0.6724285755201332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FF66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18A-4839-9B08-342DB0D6D0F6}"/>
              </c:ext>
            </c:extLst>
          </c:dPt>
          <c:dLbls>
            <c:delete val="1"/>
          </c:dLbls>
          <c:cat>
            <c:strRef>
              <c:f>Sheet1!$A$2</c:f>
              <c:strCache>
                <c:ptCount val="1"/>
                <c:pt idx="0">
                  <c:v>Pendidikan &amp; Pelatihan</c:v>
                </c:pt>
              </c:strCache>
            </c:strRef>
          </c:cat>
          <c:val>
            <c:numRef>
              <c:f>Sheet1!$B$2</c:f>
              <c:numCache>
                <c:formatCode>_(* #,##0_);_(* \(#,##0\);_(* "-"_);_(@_)</c:formatCode>
                <c:ptCount val="1"/>
                <c:pt idx="0">
                  <c:v>1270000000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18A-4839-9B08-342DB0D6D0F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Realisasi</c:v>
                </c:pt>
              </c:strCache>
            </c:strRef>
          </c:tx>
          <c:spPr>
            <a:solidFill>
              <a:srgbClr val="6666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Pendidikan &amp; Pelatihan</c:v>
                </c:pt>
              </c:strCache>
            </c:strRef>
          </c:cat>
          <c:val>
            <c:numRef>
              <c:f>Sheet1!$C$2</c:f>
              <c:numCache>
                <c:formatCode>_(* #,##0_);_(* \(#,##0\);_(* "-"_);_(@_)</c:formatCode>
                <c:ptCount val="1"/>
                <c:pt idx="0">
                  <c:v>723742000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18A-4839-9B08-342DB0D6D0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27486208"/>
        <c:axId val="127528960"/>
        <c:axId val="0"/>
      </c:bar3DChart>
      <c:catAx>
        <c:axId val="1274862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7528960"/>
        <c:crosses val="autoZero"/>
        <c:auto val="1"/>
        <c:lblAlgn val="ctr"/>
        <c:lblOffset val="100"/>
        <c:noMultiLvlLbl val="0"/>
      </c:catAx>
      <c:valAx>
        <c:axId val="127528960"/>
        <c:scaling>
          <c:orientation val="minMax"/>
        </c:scaling>
        <c:delete val="1"/>
        <c:axPos val="l"/>
        <c:numFmt formatCode="_(* #,##0_);_(* \(#,##0\);_(* &quot;-&quot;_);_(@_)" sourceLinked="1"/>
        <c:majorTickMark val="out"/>
        <c:minorTickMark val="none"/>
        <c:tickLblPos val="nextTo"/>
        <c:crossAx val="1274862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9273714402786213E-3"/>
          <c:y val="0.91500924212929646"/>
          <c:w val="0.75546711739397665"/>
          <c:h val="6.4542144270604396E-2"/>
        </c:manualLayout>
      </c:layout>
      <c:overlay val="0"/>
      <c:spPr>
        <a:effectLst>
          <a:outerShdw blurRad="50800" dist="38100" dir="16200000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400" b="1">
              <a:solidFill>
                <a:schemeClr val="tx2"/>
              </a:solidFill>
              <a:latin typeface="Verdana" pitchFamily="34" charset="0"/>
              <a:ea typeface="Verdana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en-US" sz="1600" b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Lain-lain</a:t>
            </a:r>
          </a:p>
        </c:rich>
      </c:tx>
      <c:layout/>
      <c:overlay val="1"/>
      <c:spPr>
        <a:gradFill flip="none" rotWithShape="1">
          <a:gsLst>
            <a:gs pos="0">
              <a:srgbClr val="CC00FF">
                <a:tint val="66000"/>
                <a:satMod val="160000"/>
              </a:srgbClr>
            </a:gs>
            <a:gs pos="50000">
              <a:srgbClr val="CC00FF">
                <a:tint val="44500"/>
                <a:satMod val="160000"/>
              </a:srgbClr>
            </a:gs>
            <a:gs pos="100000">
              <a:srgbClr val="CC00FF">
                <a:tint val="23500"/>
                <a:satMod val="160000"/>
              </a:srgbClr>
            </a:gs>
          </a:gsLst>
          <a:lin ang="5400000" scaled="1"/>
          <a:tileRect/>
        </a:gradFill>
        <a:effectLst>
          <a:outerShdw blurRad="50800" dist="38100" dir="16200000" rotWithShape="0">
            <a:prstClr val="black">
              <a:alpha val="40000"/>
            </a:prstClr>
          </a:outerShdw>
        </a:effectLst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.24572901388571913"/>
          <c:w val="0.94935236649889265"/>
          <c:h val="0.6724285755201332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FF66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7C0F-4644-9312-6031FE453EBE}"/>
              </c:ext>
            </c:extLst>
          </c:dPt>
          <c:dLbls>
            <c:delete val="1"/>
          </c:dLbls>
          <c:cat>
            <c:strRef>
              <c:f>Sheet1!$A$2</c:f>
              <c:strCache>
                <c:ptCount val="1"/>
                <c:pt idx="0">
                  <c:v>Lain-lain</c:v>
                </c:pt>
              </c:strCache>
            </c:strRef>
          </c:cat>
          <c:val>
            <c:numRef>
              <c:f>Sheet1!$B$2</c:f>
              <c:numCache>
                <c:formatCode>_(* #,##0_);_(* \(#,##0\);_(* "-"_);_(@_)</c:formatCode>
                <c:ptCount val="1"/>
                <c:pt idx="0">
                  <c:v>564500000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C0F-4644-9312-6031FE453EB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Realisasi</c:v>
                </c:pt>
              </c:strCache>
            </c:strRef>
          </c:tx>
          <c:spPr>
            <a:solidFill>
              <a:srgbClr val="6666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Lain-lain</c:v>
                </c:pt>
              </c:strCache>
            </c:strRef>
          </c:cat>
          <c:val>
            <c:numRef>
              <c:f>Sheet1!$C$2</c:f>
              <c:numCache>
                <c:formatCode>_(* #,##0_);_(* \(#,##0\);_(* "-"_);_(@_)</c:formatCode>
                <c:ptCount val="1"/>
                <c:pt idx="0">
                  <c:v>328359498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C0F-4644-9312-6031FE453EB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27688064"/>
        <c:axId val="127693952"/>
        <c:axId val="0"/>
      </c:bar3DChart>
      <c:catAx>
        <c:axId val="1276880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7693952"/>
        <c:crosses val="autoZero"/>
        <c:auto val="1"/>
        <c:lblAlgn val="ctr"/>
        <c:lblOffset val="100"/>
        <c:noMultiLvlLbl val="0"/>
      </c:catAx>
      <c:valAx>
        <c:axId val="127693952"/>
        <c:scaling>
          <c:orientation val="minMax"/>
        </c:scaling>
        <c:delete val="1"/>
        <c:axPos val="l"/>
        <c:numFmt formatCode="_(* #,##0_);_(* \(#,##0\);_(* &quot;-&quot;_);_(@_)" sourceLinked="1"/>
        <c:majorTickMark val="out"/>
        <c:minorTickMark val="none"/>
        <c:tickLblPos val="nextTo"/>
        <c:crossAx val="1276880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9273714402786213E-3"/>
          <c:y val="0.91500924212929646"/>
          <c:w val="0.75546711739397665"/>
          <c:h val="6.4542144270604396E-2"/>
        </c:manualLayout>
      </c:layout>
      <c:overlay val="0"/>
      <c:spPr>
        <a:effectLst>
          <a:outerShdw blurRad="50800" dist="38100" dir="16200000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400" b="1">
              <a:solidFill>
                <a:schemeClr val="tx2"/>
              </a:solidFill>
              <a:latin typeface="Verdana" pitchFamily="34" charset="0"/>
              <a:ea typeface="Verdana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391D6F-77E7-47C0-BA09-F8D7779497FE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4B3AC8-870B-4847-BF2D-BF7B9320973D}">
      <dgm:prSet phldrT="[Text]" custT="1"/>
      <dgm:spPr>
        <a:solidFill>
          <a:srgbClr val="0000FF"/>
        </a:solidFill>
      </dgm:spPr>
      <dgm:t>
        <a:bodyPr/>
        <a:lstStyle/>
        <a:p>
          <a:pPr algn="ctr"/>
          <a:r>
            <a:rPr lang="en-US" sz="2000" b="1" dirty="0" err="1"/>
            <a:t>Anggaran</a:t>
          </a:r>
          <a:r>
            <a:rPr lang="en-US" sz="2000" b="1" dirty="0"/>
            <a:t> </a:t>
          </a:r>
          <a:r>
            <a:rPr lang="en-US" sz="2000" b="1" dirty="0" err="1"/>
            <a:t>Belanja</a:t>
          </a:r>
          <a:endParaRPr lang="en-US" sz="2000" b="1" dirty="0"/>
        </a:p>
      </dgm:t>
    </dgm:pt>
    <dgm:pt modelId="{58C3D0C0-1A19-4398-A25C-6CB587F68D95}" type="parTrans" cxnId="{69EC5E9F-2433-443C-B6B8-6AD11AECAC9D}">
      <dgm:prSet/>
      <dgm:spPr/>
      <dgm:t>
        <a:bodyPr/>
        <a:lstStyle/>
        <a:p>
          <a:endParaRPr lang="en-US"/>
        </a:p>
      </dgm:t>
    </dgm:pt>
    <dgm:pt modelId="{4A45B808-A33D-4D4B-A814-F62896C92006}" type="sibTrans" cxnId="{69EC5E9F-2433-443C-B6B8-6AD11AECAC9D}">
      <dgm:prSet/>
      <dgm:spPr/>
      <dgm:t>
        <a:bodyPr/>
        <a:lstStyle/>
        <a:p>
          <a:endParaRPr lang="en-US"/>
        </a:p>
      </dgm:t>
    </dgm:pt>
    <dgm:pt modelId="{C6A310D7-C413-4F15-89C5-A2928660C5C5}">
      <dgm:prSet phldrT="[Text]" custT="1"/>
      <dgm:spPr>
        <a:solidFill>
          <a:srgbClr val="99FF66">
            <a:alpha val="90000"/>
          </a:srgbClr>
        </a:solidFill>
        <a:ln>
          <a:noFill/>
        </a:ln>
      </dgm:spPr>
      <dgm:t>
        <a:bodyPr/>
        <a:lstStyle/>
        <a:p>
          <a:pPr algn="ctr"/>
          <a:r>
            <a:rPr lang="en-US" sz="2800" b="1" dirty="0">
              <a:solidFill>
                <a:schemeClr val="tx2"/>
              </a:solidFill>
            </a:rPr>
            <a:t>150.758.149.000</a:t>
          </a:r>
        </a:p>
      </dgm:t>
    </dgm:pt>
    <dgm:pt modelId="{612AD586-3FB7-464B-A7DD-355E6801DEC5}" type="parTrans" cxnId="{1B337F04-A743-48AD-BC14-5AB20C32DE60}">
      <dgm:prSet/>
      <dgm:spPr/>
      <dgm:t>
        <a:bodyPr/>
        <a:lstStyle/>
        <a:p>
          <a:endParaRPr lang="en-US"/>
        </a:p>
      </dgm:t>
    </dgm:pt>
    <dgm:pt modelId="{69B8C002-3095-484D-9B12-5AAAC0053489}" type="sibTrans" cxnId="{1B337F04-A743-48AD-BC14-5AB20C32DE60}">
      <dgm:prSet/>
      <dgm:spPr/>
      <dgm:t>
        <a:bodyPr/>
        <a:lstStyle/>
        <a:p>
          <a:endParaRPr lang="en-US"/>
        </a:p>
      </dgm:t>
    </dgm:pt>
    <dgm:pt modelId="{20DDDCF0-A3BC-4EC0-A97B-77C49A31DC7D}" type="pres">
      <dgm:prSet presAssocID="{C0391D6F-77E7-47C0-BA09-F8D7779497F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CBA15F-B3E9-4D74-AB2F-89CBFF79DB2D}" type="pres">
      <dgm:prSet presAssocID="{D14B3AC8-870B-4847-BF2D-BF7B9320973D}" presName="parentLin" presStyleCnt="0"/>
      <dgm:spPr/>
    </dgm:pt>
    <dgm:pt modelId="{0372762E-2B2A-4B13-A81C-3FE4F80CF7F9}" type="pres">
      <dgm:prSet presAssocID="{D14B3AC8-870B-4847-BF2D-BF7B9320973D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A3D7C0DC-1F39-47DD-9578-2CF42B4B9963}" type="pres">
      <dgm:prSet presAssocID="{D14B3AC8-870B-4847-BF2D-BF7B9320973D}" presName="parentText" presStyleLbl="node1" presStyleIdx="0" presStyleCnt="1" custScaleY="29353" custLinFactNeighborX="-20254" custLinFactNeighborY="-3630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3D3E00-6E1D-42C5-92B8-CA7E75A6BDDB}" type="pres">
      <dgm:prSet presAssocID="{D14B3AC8-870B-4847-BF2D-BF7B9320973D}" presName="negativeSpace" presStyleCnt="0"/>
      <dgm:spPr/>
    </dgm:pt>
    <dgm:pt modelId="{11816E51-8A6E-4AAD-9AD7-7B7D0518EE1A}" type="pres">
      <dgm:prSet presAssocID="{D14B3AC8-870B-4847-BF2D-BF7B9320973D}" presName="childText" presStyleLbl="conFgAcc1" presStyleIdx="0" presStyleCnt="1" custScaleX="78363" custScaleY="480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337F04-A743-48AD-BC14-5AB20C32DE60}" srcId="{D14B3AC8-870B-4847-BF2D-BF7B9320973D}" destId="{C6A310D7-C413-4F15-89C5-A2928660C5C5}" srcOrd="0" destOrd="0" parTransId="{612AD586-3FB7-464B-A7DD-355E6801DEC5}" sibTransId="{69B8C002-3095-484D-9B12-5AAAC0053489}"/>
    <dgm:cxn modelId="{E18AEF5F-1F09-4301-94B6-3E25CB82B9B9}" type="presOf" srcId="{D14B3AC8-870B-4847-BF2D-BF7B9320973D}" destId="{A3D7C0DC-1F39-47DD-9578-2CF42B4B9963}" srcOrd="1" destOrd="0" presId="urn:microsoft.com/office/officeart/2005/8/layout/list1"/>
    <dgm:cxn modelId="{69EC5E9F-2433-443C-B6B8-6AD11AECAC9D}" srcId="{C0391D6F-77E7-47C0-BA09-F8D7779497FE}" destId="{D14B3AC8-870B-4847-BF2D-BF7B9320973D}" srcOrd="0" destOrd="0" parTransId="{58C3D0C0-1A19-4398-A25C-6CB587F68D95}" sibTransId="{4A45B808-A33D-4D4B-A814-F62896C92006}"/>
    <dgm:cxn modelId="{C5B626A8-8F29-422D-8FB6-C268A5F08BA8}" type="presOf" srcId="{C0391D6F-77E7-47C0-BA09-F8D7779497FE}" destId="{20DDDCF0-A3BC-4EC0-A97B-77C49A31DC7D}" srcOrd="0" destOrd="0" presId="urn:microsoft.com/office/officeart/2005/8/layout/list1"/>
    <dgm:cxn modelId="{5C2873B3-5036-497F-95CC-080AECDA0936}" type="presOf" srcId="{C6A310D7-C413-4F15-89C5-A2928660C5C5}" destId="{11816E51-8A6E-4AAD-9AD7-7B7D0518EE1A}" srcOrd="0" destOrd="0" presId="urn:microsoft.com/office/officeart/2005/8/layout/list1"/>
    <dgm:cxn modelId="{E13502B9-6659-4826-AA92-F24B44C69A37}" type="presOf" srcId="{D14B3AC8-870B-4847-BF2D-BF7B9320973D}" destId="{0372762E-2B2A-4B13-A81C-3FE4F80CF7F9}" srcOrd="0" destOrd="0" presId="urn:microsoft.com/office/officeart/2005/8/layout/list1"/>
    <dgm:cxn modelId="{4045B181-5C0D-4ECC-BB09-F84BBF022CE2}" type="presParOf" srcId="{20DDDCF0-A3BC-4EC0-A97B-77C49A31DC7D}" destId="{70CBA15F-B3E9-4D74-AB2F-89CBFF79DB2D}" srcOrd="0" destOrd="0" presId="urn:microsoft.com/office/officeart/2005/8/layout/list1"/>
    <dgm:cxn modelId="{62C3A884-31B0-4A45-968A-6A95688AB444}" type="presParOf" srcId="{70CBA15F-B3E9-4D74-AB2F-89CBFF79DB2D}" destId="{0372762E-2B2A-4B13-A81C-3FE4F80CF7F9}" srcOrd="0" destOrd="0" presId="urn:microsoft.com/office/officeart/2005/8/layout/list1"/>
    <dgm:cxn modelId="{6F9F311F-1ADB-4B35-9EFE-687817B0DD05}" type="presParOf" srcId="{70CBA15F-B3E9-4D74-AB2F-89CBFF79DB2D}" destId="{A3D7C0DC-1F39-47DD-9578-2CF42B4B9963}" srcOrd="1" destOrd="0" presId="urn:microsoft.com/office/officeart/2005/8/layout/list1"/>
    <dgm:cxn modelId="{DE6DBE75-32EE-4F84-8DD8-023BFF2D59E4}" type="presParOf" srcId="{20DDDCF0-A3BC-4EC0-A97B-77C49A31DC7D}" destId="{443D3E00-6E1D-42C5-92B8-CA7E75A6BDDB}" srcOrd="1" destOrd="0" presId="urn:microsoft.com/office/officeart/2005/8/layout/list1"/>
    <dgm:cxn modelId="{7D08B0EB-E707-433B-B5E1-8114AF3993C8}" type="presParOf" srcId="{20DDDCF0-A3BC-4EC0-A97B-77C49A31DC7D}" destId="{11816E51-8A6E-4AAD-9AD7-7B7D0518EE1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391D6F-77E7-47C0-BA09-F8D7779497FE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4B3AC8-870B-4847-BF2D-BF7B9320973D}">
      <dgm:prSet phldrT="[Text]" custT="1"/>
      <dgm:spPr>
        <a:solidFill>
          <a:srgbClr val="0000FF"/>
        </a:solidFill>
      </dgm:spPr>
      <dgm:t>
        <a:bodyPr/>
        <a:lstStyle/>
        <a:p>
          <a:pPr algn="ctr"/>
          <a:r>
            <a:rPr lang="en-US" sz="2000" b="1" dirty="0"/>
            <a:t>TARGET</a:t>
          </a:r>
        </a:p>
      </dgm:t>
    </dgm:pt>
    <dgm:pt modelId="{58C3D0C0-1A19-4398-A25C-6CB587F68D95}" type="parTrans" cxnId="{69EC5E9F-2433-443C-B6B8-6AD11AECAC9D}">
      <dgm:prSet/>
      <dgm:spPr/>
      <dgm:t>
        <a:bodyPr/>
        <a:lstStyle/>
        <a:p>
          <a:endParaRPr lang="en-US"/>
        </a:p>
      </dgm:t>
    </dgm:pt>
    <dgm:pt modelId="{4A45B808-A33D-4D4B-A814-F62896C92006}" type="sibTrans" cxnId="{69EC5E9F-2433-443C-B6B8-6AD11AECAC9D}">
      <dgm:prSet/>
      <dgm:spPr/>
      <dgm:t>
        <a:bodyPr/>
        <a:lstStyle/>
        <a:p>
          <a:endParaRPr lang="en-US"/>
        </a:p>
      </dgm:t>
    </dgm:pt>
    <dgm:pt modelId="{C6A310D7-C413-4F15-89C5-A2928660C5C5}">
      <dgm:prSet phldrT="[Text]" custT="1"/>
      <dgm:spPr>
        <a:solidFill>
          <a:srgbClr val="99FF66">
            <a:alpha val="90000"/>
          </a:srgbClr>
        </a:solidFill>
        <a:ln>
          <a:noFill/>
        </a:ln>
      </dgm:spPr>
      <dgm:t>
        <a:bodyPr/>
        <a:lstStyle/>
        <a:p>
          <a:pPr algn="ctr"/>
          <a:r>
            <a:rPr lang="en-US" sz="2400" b="1" dirty="0">
              <a:solidFill>
                <a:schemeClr val="tx2"/>
              </a:solidFill>
            </a:rPr>
            <a:t>36.500.000.000</a:t>
          </a:r>
        </a:p>
      </dgm:t>
    </dgm:pt>
    <dgm:pt modelId="{612AD586-3FB7-464B-A7DD-355E6801DEC5}" type="parTrans" cxnId="{1B337F04-A743-48AD-BC14-5AB20C32DE60}">
      <dgm:prSet/>
      <dgm:spPr/>
      <dgm:t>
        <a:bodyPr/>
        <a:lstStyle/>
        <a:p>
          <a:endParaRPr lang="en-US"/>
        </a:p>
      </dgm:t>
    </dgm:pt>
    <dgm:pt modelId="{69B8C002-3095-484D-9B12-5AAAC0053489}" type="sibTrans" cxnId="{1B337F04-A743-48AD-BC14-5AB20C32DE60}">
      <dgm:prSet/>
      <dgm:spPr/>
      <dgm:t>
        <a:bodyPr/>
        <a:lstStyle/>
        <a:p>
          <a:endParaRPr lang="en-US"/>
        </a:p>
      </dgm:t>
    </dgm:pt>
    <dgm:pt modelId="{20DDDCF0-A3BC-4EC0-A97B-77C49A31DC7D}" type="pres">
      <dgm:prSet presAssocID="{C0391D6F-77E7-47C0-BA09-F8D7779497F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CBA15F-B3E9-4D74-AB2F-89CBFF79DB2D}" type="pres">
      <dgm:prSet presAssocID="{D14B3AC8-870B-4847-BF2D-BF7B9320973D}" presName="parentLin" presStyleCnt="0"/>
      <dgm:spPr/>
    </dgm:pt>
    <dgm:pt modelId="{0372762E-2B2A-4B13-A81C-3FE4F80CF7F9}" type="pres">
      <dgm:prSet presAssocID="{D14B3AC8-870B-4847-BF2D-BF7B9320973D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A3D7C0DC-1F39-47DD-9578-2CF42B4B9963}" type="pres">
      <dgm:prSet presAssocID="{D14B3AC8-870B-4847-BF2D-BF7B9320973D}" presName="parentText" presStyleLbl="node1" presStyleIdx="0" presStyleCnt="1" custScaleY="29353" custLinFactNeighborX="-20254" custLinFactNeighborY="-3630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3D3E00-6E1D-42C5-92B8-CA7E75A6BDDB}" type="pres">
      <dgm:prSet presAssocID="{D14B3AC8-870B-4847-BF2D-BF7B9320973D}" presName="negativeSpace" presStyleCnt="0"/>
      <dgm:spPr/>
    </dgm:pt>
    <dgm:pt modelId="{11816E51-8A6E-4AAD-9AD7-7B7D0518EE1A}" type="pres">
      <dgm:prSet presAssocID="{D14B3AC8-870B-4847-BF2D-BF7B9320973D}" presName="childText" presStyleLbl="conFgAcc1" presStyleIdx="0" presStyleCnt="1" custScaleX="78363" custScaleY="480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47121A-33C3-4D0E-9B23-2249B2478254}" type="presOf" srcId="{D14B3AC8-870B-4847-BF2D-BF7B9320973D}" destId="{A3D7C0DC-1F39-47DD-9578-2CF42B4B9963}" srcOrd="1" destOrd="0" presId="urn:microsoft.com/office/officeart/2005/8/layout/list1"/>
    <dgm:cxn modelId="{A3749052-18BF-479F-A9DF-689729C71371}" type="presOf" srcId="{D14B3AC8-870B-4847-BF2D-BF7B9320973D}" destId="{0372762E-2B2A-4B13-A81C-3FE4F80CF7F9}" srcOrd="0" destOrd="0" presId="urn:microsoft.com/office/officeart/2005/8/layout/list1"/>
    <dgm:cxn modelId="{1B337F04-A743-48AD-BC14-5AB20C32DE60}" srcId="{D14B3AC8-870B-4847-BF2D-BF7B9320973D}" destId="{C6A310D7-C413-4F15-89C5-A2928660C5C5}" srcOrd="0" destOrd="0" parTransId="{612AD586-3FB7-464B-A7DD-355E6801DEC5}" sibTransId="{69B8C002-3095-484D-9B12-5AAAC0053489}"/>
    <dgm:cxn modelId="{CEA8F3F7-B94F-4542-B7EB-D3D4C294C013}" type="presOf" srcId="{C6A310D7-C413-4F15-89C5-A2928660C5C5}" destId="{11816E51-8A6E-4AAD-9AD7-7B7D0518EE1A}" srcOrd="0" destOrd="0" presId="urn:microsoft.com/office/officeart/2005/8/layout/list1"/>
    <dgm:cxn modelId="{EBF41F52-C79D-4EFB-B2D5-E98F3148519A}" type="presOf" srcId="{C0391D6F-77E7-47C0-BA09-F8D7779497FE}" destId="{20DDDCF0-A3BC-4EC0-A97B-77C49A31DC7D}" srcOrd="0" destOrd="0" presId="urn:microsoft.com/office/officeart/2005/8/layout/list1"/>
    <dgm:cxn modelId="{69EC5E9F-2433-443C-B6B8-6AD11AECAC9D}" srcId="{C0391D6F-77E7-47C0-BA09-F8D7779497FE}" destId="{D14B3AC8-870B-4847-BF2D-BF7B9320973D}" srcOrd="0" destOrd="0" parTransId="{58C3D0C0-1A19-4398-A25C-6CB587F68D95}" sibTransId="{4A45B808-A33D-4D4B-A814-F62896C92006}"/>
    <dgm:cxn modelId="{0E1FB00F-8D72-40E3-AF03-045964E51F9A}" type="presParOf" srcId="{20DDDCF0-A3BC-4EC0-A97B-77C49A31DC7D}" destId="{70CBA15F-B3E9-4D74-AB2F-89CBFF79DB2D}" srcOrd="0" destOrd="0" presId="urn:microsoft.com/office/officeart/2005/8/layout/list1"/>
    <dgm:cxn modelId="{DCABBFC9-B728-4FA6-8292-7C77B9207E7A}" type="presParOf" srcId="{70CBA15F-B3E9-4D74-AB2F-89CBFF79DB2D}" destId="{0372762E-2B2A-4B13-A81C-3FE4F80CF7F9}" srcOrd="0" destOrd="0" presId="urn:microsoft.com/office/officeart/2005/8/layout/list1"/>
    <dgm:cxn modelId="{18EEE8A9-BE5B-40B3-A879-6922A0D0222C}" type="presParOf" srcId="{70CBA15F-B3E9-4D74-AB2F-89CBFF79DB2D}" destId="{A3D7C0DC-1F39-47DD-9578-2CF42B4B9963}" srcOrd="1" destOrd="0" presId="urn:microsoft.com/office/officeart/2005/8/layout/list1"/>
    <dgm:cxn modelId="{F5A23811-A1A5-4A5B-A228-36F57FC8106A}" type="presParOf" srcId="{20DDDCF0-A3BC-4EC0-A97B-77C49A31DC7D}" destId="{443D3E00-6E1D-42C5-92B8-CA7E75A6BDDB}" srcOrd="1" destOrd="0" presId="urn:microsoft.com/office/officeart/2005/8/layout/list1"/>
    <dgm:cxn modelId="{603A5C3E-391F-4573-8470-9C165C4322C8}" type="presParOf" srcId="{20DDDCF0-A3BC-4EC0-A97B-77C49A31DC7D}" destId="{11816E51-8A6E-4AAD-9AD7-7B7D0518EE1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391D6F-77E7-47C0-BA09-F8D7779497FE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4B3AC8-870B-4847-BF2D-BF7B9320973D}">
      <dgm:prSet phldrT="[Text]" custT="1"/>
      <dgm:spPr>
        <a:solidFill>
          <a:srgbClr val="0000FF"/>
        </a:solidFill>
      </dgm:spPr>
      <dgm:t>
        <a:bodyPr/>
        <a:lstStyle/>
        <a:p>
          <a:pPr algn="ctr"/>
          <a:r>
            <a:rPr lang="en-US" sz="2000" b="1" dirty="0"/>
            <a:t>REALISASI</a:t>
          </a:r>
        </a:p>
      </dgm:t>
    </dgm:pt>
    <dgm:pt modelId="{58C3D0C0-1A19-4398-A25C-6CB587F68D95}" type="parTrans" cxnId="{69EC5E9F-2433-443C-B6B8-6AD11AECAC9D}">
      <dgm:prSet/>
      <dgm:spPr/>
      <dgm:t>
        <a:bodyPr/>
        <a:lstStyle/>
        <a:p>
          <a:endParaRPr lang="en-US"/>
        </a:p>
      </dgm:t>
    </dgm:pt>
    <dgm:pt modelId="{4A45B808-A33D-4D4B-A814-F62896C92006}" type="sibTrans" cxnId="{69EC5E9F-2433-443C-B6B8-6AD11AECAC9D}">
      <dgm:prSet/>
      <dgm:spPr/>
      <dgm:t>
        <a:bodyPr/>
        <a:lstStyle/>
        <a:p>
          <a:endParaRPr lang="en-US"/>
        </a:p>
      </dgm:t>
    </dgm:pt>
    <dgm:pt modelId="{C6A310D7-C413-4F15-89C5-A2928660C5C5}">
      <dgm:prSet phldrT="[Text]" custT="1"/>
      <dgm:spPr>
        <a:solidFill>
          <a:srgbClr val="99FF66">
            <a:alpha val="90000"/>
          </a:srgbClr>
        </a:solidFill>
        <a:ln>
          <a:noFill/>
        </a:ln>
      </dgm:spPr>
      <dgm:t>
        <a:bodyPr/>
        <a:lstStyle/>
        <a:p>
          <a:pPr algn="ctr"/>
          <a:r>
            <a:rPr lang="en-US" sz="2400" b="1" dirty="0" smtClean="0">
              <a:solidFill>
                <a:schemeClr val="tx2"/>
              </a:solidFill>
            </a:rPr>
            <a:t>15.803.832.246</a:t>
          </a:r>
          <a:endParaRPr lang="en-US" sz="2400" b="1" dirty="0">
            <a:solidFill>
              <a:schemeClr val="tx2"/>
            </a:solidFill>
          </a:endParaRPr>
        </a:p>
      </dgm:t>
    </dgm:pt>
    <dgm:pt modelId="{612AD586-3FB7-464B-A7DD-355E6801DEC5}" type="parTrans" cxnId="{1B337F04-A743-48AD-BC14-5AB20C32DE60}">
      <dgm:prSet/>
      <dgm:spPr/>
      <dgm:t>
        <a:bodyPr/>
        <a:lstStyle/>
        <a:p>
          <a:endParaRPr lang="en-US"/>
        </a:p>
      </dgm:t>
    </dgm:pt>
    <dgm:pt modelId="{69B8C002-3095-484D-9B12-5AAAC0053489}" type="sibTrans" cxnId="{1B337F04-A743-48AD-BC14-5AB20C32DE60}">
      <dgm:prSet/>
      <dgm:spPr/>
      <dgm:t>
        <a:bodyPr/>
        <a:lstStyle/>
        <a:p>
          <a:endParaRPr lang="en-US"/>
        </a:p>
      </dgm:t>
    </dgm:pt>
    <dgm:pt modelId="{20DDDCF0-A3BC-4EC0-A97B-77C49A31DC7D}" type="pres">
      <dgm:prSet presAssocID="{C0391D6F-77E7-47C0-BA09-F8D7779497F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CBA15F-B3E9-4D74-AB2F-89CBFF79DB2D}" type="pres">
      <dgm:prSet presAssocID="{D14B3AC8-870B-4847-BF2D-BF7B9320973D}" presName="parentLin" presStyleCnt="0"/>
      <dgm:spPr/>
    </dgm:pt>
    <dgm:pt modelId="{0372762E-2B2A-4B13-A81C-3FE4F80CF7F9}" type="pres">
      <dgm:prSet presAssocID="{D14B3AC8-870B-4847-BF2D-BF7B9320973D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A3D7C0DC-1F39-47DD-9578-2CF42B4B9963}" type="pres">
      <dgm:prSet presAssocID="{D14B3AC8-870B-4847-BF2D-BF7B9320973D}" presName="parentText" presStyleLbl="node1" presStyleIdx="0" presStyleCnt="1" custScaleY="29353" custLinFactNeighborX="-20254" custLinFactNeighborY="-3630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3D3E00-6E1D-42C5-92B8-CA7E75A6BDDB}" type="pres">
      <dgm:prSet presAssocID="{D14B3AC8-870B-4847-BF2D-BF7B9320973D}" presName="negativeSpace" presStyleCnt="0"/>
      <dgm:spPr/>
    </dgm:pt>
    <dgm:pt modelId="{11816E51-8A6E-4AAD-9AD7-7B7D0518EE1A}" type="pres">
      <dgm:prSet presAssocID="{D14B3AC8-870B-4847-BF2D-BF7B9320973D}" presName="childText" presStyleLbl="conFgAcc1" presStyleIdx="0" presStyleCnt="1" custScaleX="78363" custScaleY="480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B2A7AA-1869-4143-81E5-130AF09B06CD}" type="presOf" srcId="{D14B3AC8-870B-4847-BF2D-BF7B9320973D}" destId="{0372762E-2B2A-4B13-A81C-3FE4F80CF7F9}" srcOrd="0" destOrd="0" presId="urn:microsoft.com/office/officeart/2005/8/layout/list1"/>
    <dgm:cxn modelId="{1B337F04-A743-48AD-BC14-5AB20C32DE60}" srcId="{D14B3AC8-870B-4847-BF2D-BF7B9320973D}" destId="{C6A310D7-C413-4F15-89C5-A2928660C5C5}" srcOrd="0" destOrd="0" parTransId="{612AD586-3FB7-464B-A7DD-355E6801DEC5}" sibTransId="{69B8C002-3095-484D-9B12-5AAAC0053489}"/>
    <dgm:cxn modelId="{22DF8618-054D-4242-83C8-6EBBD622A6BF}" type="presOf" srcId="{C0391D6F-77E7-47C0-BA09-F8D7779497FE}" destId="{20DDDCF0-A3BC-4EC0-A97B-77C49A31DC7D}" srcOrd="0" destOrd="0" presId="urn:microsoft.com/office/officeart/2005/8/layout/list1"/>
    <dgm:cxn modelId="{4100EB0F-DEB9-407F-A2B2-844A6675F9E9}" type="presOf" srcId="{D14B3AC8-870B-4847-BF2D-BF7B9320973D}" destId="{A3D7C0DC-1F39-47DD-9578-2CF42B4B9963}" srcOrd="1" destOrd="0" presId="urn:microsoft.com/office/officeart/2005/8/layout/list1"/>
    <dgm:cxn modelId="{69EC5E9F-2433-443C-B6B8-6AD11AECAC9D}" srcId="{C0391D6F-77E7-47C0-BA09-F8D7779497FE}" destId="{D14B3AC8-870B-4847-BF2D-BF7B9320973D}" srcOrd="0" destOrd="0" parTransId="{58C3D0C0-1A19-4398-A25C-6CB587F68D95}" sibTransId="{4A45B808-A33D-4D4B-A814-F62896C92006}"/>
    <dgm:cxn modelId="{A551B3D1-3161-4396-83D5-F827C6677790}" type="presOf" srcId="{C6A310D7-C413-4F15-89C5-A2928660C5C5}" destId="{11816E51-8A6E-4AAD-9AD7-7B7D0518EE1A}" srcOrd="0" destOrd="0" presId="urn:microsoft.com/office/officeart/2005/8/layout/list1"/>
    <dgm:cxn modelId="{9ABC566A-C5D9-4206-AFAC-DD05CC272B6E}" type="presParOf" srcId="{20DDDCF0-A3BC-4EC0-A97B-77C49A31DC7D}" destId="{70CBA15F-B3E9-4D74-AB2F-89CBFF79DB2D}" srcOrd="0" destOrd="0" presId="urn:microsoft.com/office/officeart/2005/8/layout/list1"/>
    <dgm:cxn modelId="{FA482C20-56E1-46E8-ACDC-8B0AB34F78E9}" type="presParOf" srcId="{70CBA15F-B3E9-4D74-AB2F-89CBFF79DB2D}" destId="{0372762E-2B2A-4B13-A81C-3FE4F80CF7F9}" srcOrd="0" destOrd="0" presId="urn:microsoft.com/office/officeart/2005/8/layout/list1"/>
    <dgm:cxn modelId="{CD7EB18E-1045-40CF-A4F8-814A78616E0A}" type="presParOf" srcId="{70CBA15F-B3E9-4D74-AB2F-89CBFF79DB2D}" destId="{A3D7C0DC-1F39-47DD-9578-2CF42B4B9963}" srcOrd="1" destOrd="0" presId="urn:microsoft.com/office/officeart/2005/8/layout/list1"/>
    <dgm:cxn modelId="{D83FF1C2-F1FA-4179-AC38-CDB5556E7B94}" type="presParOf" srcId="{20DDDCF0-A3BC-4EC0-A97B-77C49A31DC7D}" destId="{443D3E00-6E1D-42C5-92B8-CA7E75A6BDDB}" srcOrd="1" destOrd="0" presId="urn:microsoft.com/office/officeart/2005/8/layout/list1"/>
    <dgm:cxn modelId="{C34D873F-EC8E-430D-94A7-F649CC996BD1}" type="presParOf" srcId="{20DDDCF0-A3BC-4EC0-A97B-77C49A31DC7D}" destId="{11816E51-8A6E-4AAD-9AD7-7B7D0518EE1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391D6F-77E7-47C0-BA09-F8D7779497FE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4B3AC8-870B-4847-BF2D-BF7B9320973D}">
      <dgm:prSet phldrT="[Text]" custT="1"/>
      <dgm:spPr>
        <a:solidFill>
          <a:srgbClr val="0000FF"/>
        </a:solidFill>
      </dgm:spPr>
      <dgm:t>
        <a:bodyPr/>
        <a:lstStyle/>
        <a:p>
          <a:pPr algn="ctr"/>
          <a:r>
            <a:rPr lang="en-US" sz="2000" b="1" dirty="0"/>
            <a:t>%</a:t>
          </a:r>
        </a:p>
      </dgm:t>
    </dgm:pt>
    <dgm:pt modelId="{58C3D0C0-1A19-4398-A25C-6CB587F68D95}" type="parTrans" cxnId="{69EC5E9F-2433-443C-B6B8-6AD11AECAC9D}">
      <dgm:prSet/>
      <dgm:spPr/>
      <dgm:t>
        <a:bodyPr/>
        <a:lstStyle/>
        <a:p>
          <a:endParaRPr lang="en-US"/>
        </a:p>
      </dgm:t>
    </dgm:pt>
    <dgm:pt modelId="{4A45B808-A33D-4D4B-A814-F62896C92006}" type="sibTrans" cxnId="{69EC5E9F-2433-443C-B6B8-6AD11AECAC9D}">
      <dgm:prSet/>
      <dgm:spPr/>
      <dgm:t>
        <a:bodyPr/>
        <a:lstStyle/>
        <a:p>
          <a:endParaRPr lang="en-US"/>
        </a:p>
      </dgm:t>
    </dgm:pt>
    <dgm:pt modelId="{C6A310D7-C413-4F15-89C5-A2928660C5C5}">
      <dgm:prSet phldrT="[Text]" custT="1"/>
      <dgm:spPr>
        <a:solidFill>
          <a:srgbClr val="99FF66">
            <a:alpha val="90000"/>
          </a:srgbClr>
        </a:solidFill>
        <a:ln>
          <a:noFill/>
        </a:ln>
      </dgm:spPr>
      <dgm:t>
        <a:bodyPr/>
        <a:lstStyle/>
        <a:p>
          <a:pPr algn="ctr"/>
          <a:r>
            <a:rPr lang="en-US" sz="2800" b="1" dirty="0" smtClean="0">
              <a:solidFill>
                <a:schemeClr val="tx2"/>
              </a:solidFill>
            </a:rPr>
            <a:t>43,30%</a:t>
          </a:r>
          <a:endParaRPr lang="en-US" sz="2800" b="1" dirty="0">
            <a:solidFill>
              <a:schemeClr val="tx2"/>
            </a:solidFill>
          </a:endParaRPr>
        </a:p>
      </dgm:t>
    </dgm:pt>
    <dgm:pt modelId="{612AD586-3FB7-464B-A7DD-355E6801DEC5}" type="parTrans" cxnId="{1B337F04-A743-48AD-BC14-5AB20C32DE60}">
      <dgm:prSet/>
      <dgm:spPr/>
      <dgm:t>
        <a:bodyPr/>
        <a:lstStyle/>
        <a:p>
          <a:endParaRPr lang="en-US"/>
        </a:p>
      </dgm:t>
    </dgm:pt>
    <dgm:pt modelId="{69B8C002-3095-484D-9B12-5AAAC0053489}" type="sibTrans" cxnId="{1B337F04-A743-48AD-BC14-5AB20C32DE60}">
      <dgm:prSet/>
      <dgm:spPr/>
      <dgm:t>
        <a:bodyPr/>
        <a:lstStyle/>
        <a:p>
          <a:endParaRPr lang="en-US"/>
        </a:p>
      </dgm:t>
    </dgm:pt>
    <dgm:pt modelId="{20DDDCF0-A3BC-4EC0-A97B-77C49A31DC7D}" type="pres">
      <dgm:prSet presAssocID="{C0391D6F-77E7-47C0-BA09-F8D7779497F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CBA15F-B3E9-4D74-AB2F-89CBFF79DB2D}" type="pres">
      <dgm:prSet presAssocID="{D14B3AC8-870B-4847-BF2D-BF7B9320973D}" presName="parentLin" presStyleCnt="0"/>
      <dgm:spPr/>
    </dgm:pt>
    <dgm:pt modelId="{0372762E-2B2A-4B13-A81C-3FE4F80CF7F9}" type="pres">
      <dgm:prSet presAssocID="{D14B3AC8-870B-4847-BF2D-BF7B9320973D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A3D7C0DC-1F39-47DD-9578-2CF42B4B9963}" type="pres">
      <dgm:prSet presAssocID="{D14B3AC8-870B-4847-BF2D-BF7B9320973D}" presName="parentText" presStyleLbl="node1" presStyleIdx="0" presStyleCnt="1" custScaleY="29353" custLinFactNeighborX="-20254" custLinFactNeighborY="-3630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3D3E00-6E1D-42C5-92B8-CA7E75A6BDDB}" type="pres">
      <dgm:prSet presAssocID="{D14B3AC8-870B-4847-BF2D-BF7B9320973D}" presName="negativeSpace" presStyleCnt="0"/>
      <dgm:spPr/>
    </dgm:pt>
    <dgm:pt modelId="{11816E51-8A6E-4AAD-9AD7-7B7D0518EE1A}" type="pres">
      <dgm:prSet presAssocID="{D14B3AC8-870B-4847-BF2D-BF7B9320973D}" presName="childText" presStyleLbl="conFgAcc1" presStyleIdx="0" presStyleCnt="1" custScaleX="78363" custScaleY="480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F18BB6-2DB0-4F13-917C-DD51D3A90884}" type="presOf" srcId="{C6A310D7-C413-4F15-89C5-A2928660C5C5}" destId="{11816E51-8A6E-4AAD-9AD7-7B7D0518EE1A}" srcOrd="0" destOrd="0" presId="urn:microsoft.com/office/officeart/2005/8/layout/list1"/>
    <dgm:cxn modelId="{482E6525-A35A-459C-9F2F-79DED62DF1A4}" type="presOf" srcId="{C0391D6F-77E7-47C0-BA09-F8D7779497FE}" destId="{20DDDCF0-A3BC-4EC0-A97B-77C49A31DC7D}" srcOrd="0" destOrd="0" presId="urn:microsoft.com/office/officeart/2005/8/layout/list1"/>
    <dgm:cxn modelId="{6172033A-50BF-4971-906D-097612A92BC7}" type="presOf" srcId="{D14B3AC8-870B-4847-BF2D-BF7B9320973D}" destId="{A3D7C0DC-1F39-47DD-9578-2CF42B4B9963}" srcOrd="1" destOrd="0" presId="urn:microsoft.com/office/officeart/2005/8/layout/list1"/>
    <dgm:cxn modelId="{F490C5C3-DC27-49B0-B69B-0FA632961EB6}" type="presOf" srcId="{D14B3AC8-870B-4847-BF2D-BF7B9320973D}" destId="{0372762E-2B2A-4B13-A81C-3FE4F80CF7F9}" srcOrd="0" destOrd="0" presId="urn:microsoft.com/office/officeart/2005/8/layout/list1"/>
    <dgm:cxn modelId="{1B337F04-A743-48AD-BC14-5AB20C32DE60}" srcId="{D14B3AC8-870B-4847-BF2D-BF7B9320973D}" destId="{C6A310D7-C413-4F15-89C5-A2928660C5C5}" srcOrd="0" destOrd="0" parTransId="{612AD586-3FB7-464B-A7DD-355E6801DEC5}" sibTransId="{69B8C002-3095-484D-9B12-5AAAC0053489}"/>
    <dgm:cxn modelId="{69EC5E9F-2433-443C-B6B8-6AD11AECAC9D}" srcId="{C0391D6F-77E7-47C0-BA09-F8D7779497FE}" destId="{D14B3AC8-870B-4847-BF2D-BF7B9320973D}" srcOrd="0" destOrd="0" parTransId="{58C3D0C0-1A19-4398-A25C-6CB587F68D95}" sibTransId="{4A45B808-A33D-4D4B-A814-F62896C92006}"/>
    <dgm:cxn modelId="{61946190-5132-426B-AC66-80F00E6A75B9}" type="presParOf" srcId="{20DDDCF0-A3BC-4EC0-A97B-77C49A31DC7D}" destId="{70CBA15F-B3E9-4D74-AB2F-89CBFF79DB2D}" srcOrd="0" destOrd="0" presId="urn:microsoft.com/office/officeart/2005/8/layout/list1"/>
    <dgm:cxn modelId="{938F2765-5768-44A4-AED9-3DB2F8DE0ABC}" type="presParOf" srcId="{70CBA15F-B3E9-4D74-AB2F-89CBFF79DB2D}" destId="{0372762E-2B2A-4B13-A81C-3FE4F80CF7F9}" srcOrd="0" destOrd="0" presId="urn:microsoft.com/office/officeart/2005/8/layout/list1"/>
    <dgm:cxn modelId="{17AA3BD3-190D-45DC-BBBF-0CCBA4906DC0}" type="presParOf" srcId="{70CBA15F-B3E9-4D74-AB2F-89CBFF79DB2D}" destId="{A3D7C0DC-1F39-47DD-9578-2CF42B4B9963}" srcOrd="1" destOrd="0" presId="urn:microsoft.com/office/officeart/2005/8/layout/list1"/>
    <dgm:cxn modelId="{1E780CC7-90FF-43AC-A459-C23981358EA6}" type="presParOf" srcId="{20DDDCF0-A3BC-4EC0-A97B-77C49A31DC7D}" destId="{443D3E00-6E1D-42C5-92B8-CA7E75A6BDDB}" srcOrd="1" destOrd="0" presId="urn:microsoft.com/office/officeart/2005/8/layout/list1"/>
    <dgm:cxn modelId="{A31F0CB4-3C62-4D7D-9816-7AD8A479BC02}" type="presParOf" srcId="{20DDDCF0-A3BC-4EC0-A97B-77C49A31DC7D}" destId="{11816E51-8A6E-4AAD-9AD7-7B7D0518EE1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16E51-8A6E-4AAD-9AD7-7B7D0518EE1A}">
      <dsp:nvSpPr>
        <dsp:cNvPr id="0" name=""/>
        <dsp:cNvSpPr/>
      </dsp:nvSpPr>
      <dsp:spPr>
        <a:xfrm>
          <a:off x="0" y="555793"/>
          <a:ext cx="3723591" cy="919966"/>
        </a:xfrm>
        <a:prstGeom prst="rect">
          <a:avLst/>
        </a:prstGeom>
        <a:solidFill>
          <a:srgbClr val="99FF66">
            <a:alpha val="90000"/>
          </a:srgbClr>
        </a:solidFill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8786" tIns="458216" rIns="368786" bIns="199136" numCol="1" spcCol="1270" anchor="t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>
              <a:solidFill>
                <a:schemeClr val="tx2"/>
              </a:solidFill>
            </a:rPr>
            <a:t>150.758.149.000</a:t>
          </a:r>
        </a:p>
      </dsp:txBody>
      <dsp:txXfrm>
        <a:off x="0" y="555793"/>
        <a:ext cx="3723591" cy="919966"/>
      </dsp:txXfrm>
    </dsp:sp>
    <dsp:sp modelId="{A3D7C0DC-1F39-47DD-9578-2CF42B4B9963}">
      <dsp:nvSpPr>
        <dsp:cNvPr id="0" name=""/>
        <dsp:cNvSpPr/>
      </dsp:nvSpPr>
      <dsp:spPr>
        <a:xfrm>
          <a:off x="189465" y="260008"/>
          <a:ext cx="3326205" cy="554560"/>
        </a:xfrm>
        <a:prstGeom prst="roundRect">
          <a:avLst/>
        </a:prstGeom>
        <a:solidFill>
          <a:srgbClr val="0000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23" tIns="0" rIns="125723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/>
            <a:t>Anggaran</a:t>
          </a:r>
          <a:r>
            <a:rPr lang="en-US" sz="2000" b="1" kern="1200" dirty="0"/>
            <a:t> </a:t>
          </a:r>
          <a:r>
            <a:rPr lang="en-US" sz="2000" b="1" kern="1200" dirty="0" err="1"/>
            <a:t>Belanja</a:t>
          </a:r>
          <a:endParaRPr lang="en-US" sz="2000" b="1" kern="1200" dirty="0"/>
        </a:p>
      </dsp:txBody>
      <dsp:txXfrm>
        <a:off x="216536" y="287079"/>
        <a:ext cx="3272063" cy="5004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16E51-8A6E-4AAD-9AD7-7B7D0518EE1A}">
      <dsp:nvSpPr>
        <dsp:cNvPr id="0" name=""/>
        <dsp:cNvSpPr/>
      </dsp:nvSpPr>
      <dsp:spPr>
        <a:xfrm>
          <a:off x="0" y="474795"/>
          <a:ext cx="3069447" cy="895756"/>
        </a:xfrm>
        <a:prstGeom prst="rect">
          <a:avLst/>
        </a:prstGeom>
        <a:solidFill>
          <a:srgbClr val="99FF66">
            <a:alpha val="90000"/>
          </a:srgbClr>
        </a:solidFill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000" tIns="437388" rIns="304000" bIns="170688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>
              <a:solidFill>
                <a:schemeClr val="tx2"/>
              </a:solidFill>
            </a:rPr>
            <a:t>36.500.000.000</a:t>
          </a:r>
        </a:p>
      </dsp:txBody>
      <dsp:txXfrm>
        <a:off x="0" y="474795"/>
        <a:ext cx="3069447" cy="895756"/>
      </dsp:txXfrm>
    </dsp:sp>
    <dsp:sp modelId="{A3D7C0DC-1F39-47DD-9578-2CF42B4B9963}">
      <dsp:nvSpPr>
        <dsp:cNvPr id="0" name=""/>
        <dsp:cNvSpPr/>
      </dsp:nvSpPr>
      <dsp:spPr>
        <a:xfrm>
          <a:off x="156180" y="179009"/>
          <a:ext cx="2741872" cy="554560"/>
        </a:xfrm>
        <a:prstGeom prst="roundRect">
          <a:avLst/>
        </a:prstGeom>
        <a:solidFill>
          <a:srgbClr val="0000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3636" tIns="0" rIns="103636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TARGET</a:t>
          </a:r>
        </a:p>
      </dsp:txBody>
      <dsp:txXfrm>
        <a:off x="183251" y="206080"/>
        <a:ext cx="2687730" cy="5004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16E51-8A6E-4AAD-9AD7-7B7D0518EE1A}">
      <dsp:nvSpPr>
        <dsp:cNvPr id="0" name=""/>
        <dsp:cNvSpPr/>
      </dsp:nvSpPr>
      <dsp:spPr>
        <a:xfrm>
          <a:off x="0" y="474795"/>
          <a:ext cx="3069447" cy="895756"/>
        </a:xfrm>
        <a:prstGeom prst="rect">
          <a:avLst/>
        </a:prstGeom>
        <a:solidFill>
          <a:srgbClr val="99FF66">
            <a:alpha val="90000"/>
          </a:srgbClr>
        </a:solidFill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000" tIns="437388" rIns="304000" bIns="170688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solidFill>
                <a:schemeClr val="tx2"/>
              </a:solidFill>
            </a:rPr>
            <a:t>15.803.832.246</a:t>
          </a:r>
          <a:endParaRPr lang="en-US" sz="2400" b="1" kern="1200" dirty="0">
            <a:solidFill>
              <a:schemeClr val="tx2"/>
            </a:solidFill>
          </a:endParaRPr>
        </a:p>
      </dsp:txBody>
      <dsp:txXfrm>
        <a:off x="0" y="474795"/>
        <a:ext cx="3069447" cy="895756"/>
      </dsp:txXfrm>
    </dsp:sp>
    <dsp:sp modelId="{A3D7C0DC-1F39-47DD-9578-2CF42B4B9963}">
      <dsp:nvSpPr>
        <dsp:cNvPr id="0" name=""/>
        <dsp:cNvSpPr/>
      </dsp:nvSpPr>
      <dsp:spPr>
        <a:xfrm>
          <a:off x="156180" y="179009"/>
          <a:ext cx="2741872" cy="554560"/>
        </a:xfrm>
        <a:prstGeom prst="roundRect">
          <a:avLst/>
        </a:prstGeom>
        <a:solidFill>
          <a:srgbClr val="0000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3636" tIns="0" rIns="103636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REALISASI</a:t>
          </a:r>
        </a:p>
      </dsp:txBody>
      <dsp:txXfrm>
        <a:off x="183251" y="206080"/>
        <a:ext cx="2687730" cy="5004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16E51-8A6E-4AAD-9AD7-7B7D0518EE1A}">
      <dsp:nvSpPr>
        <dsp:cNvPr id="0" name=""/>
        <dsp:cNvSpPr/>
      </dsp:nvSpPr>
      <dsp:spPr>
        <a:xfrm>
          <a:off x="0" y="474795"/>
          <a:ext cx="3069447" cy="919966"/>
        </a:xfrm>
        <a:prstGeom prst="rect">
          <a:avLst/>
        </a:prstGeom>
        <a:solidFill>
          <a:srgbClr val="99FF66">
            <a:alpha val="90000"/>
          </a:srgbClr>
        </a:solidFill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000" tIns="458216" rIns="304000" bIns="199136" numCol="1" spcCol="1270" anchor="t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>
              <a:solidFill>
                <a:schemeClr val="tx2"/>
              </a:solidFill>
            </a:rPr>
            <a:t>43,30%</a:t>
          </a:r>
          <a:endParaRPr lang="en-US" sz="2800" b="1" kern="1200" dirty="0">
            <a:solidFill>
              <a:schemeClr val="tx2"/>
            </a:solidFill>
          </a:endParaRPr>
        </a:p>
      </dsp:txBody>
      <dsp:txXfrm>
        <a:off x="0" y="474795"/>
        <a:ext cx="3069447" cy="919966"/>
      </dsp:txXfrm>
    </dsp:sp>
    <dsp:sp modelId="{A3D7C0DC-1F39-47DD-9578-2CF42B4B9963}">
      <dsp:nvSpPr>
        <dsp:cNvPr id="0" name=""/>
        <dsp:cNvSpPr/>
      </dsp:nvSpPr>
      <dsp:spPr>
        <a:xfrm>
          <a:off x="156180" y="179009"/>
          <a:ext cx="2741872" cy="554560"/>
        </a:xfrm>
        <a:prstGeom prst="roundRect">
          <a:avLst/>
        </a:prstGeom>
        <a:solidFill>
          <a:srgbClr val="0000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3636" tIns="0" rIns="103636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%</a:t>
          </a:r>
        </a:p>
      </dsp:txBody>
      <dsp:txXfrm>
        <a:off x="183251" y="206080"/>
        <a:ext cx="2687730" cy="5004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0.56897</cdr:x>
      <cdr:y>0.40931</cdr:y>
    </cdr:from>
    <cdr:to>
      <cdr:x>0.6993</cdr:x>
      <cdr:y>0.49444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752528" y="1990511"/>
          <a:ext cx="1088638" cy="413992"/>
        </a:xfrm>
        <a:prstGeom xmlns:a="http://schemas.openxmlformats.org/drawingml/2006/main" prst="rect">
          <a:avLst/>
        </a:prstGeom>
        <a:solidFill xmlns:a="http://schemas.openxmlformats.org/drawingml/2006/main">
          <a:srgbClr val="0000FF"/>
        </a:solidFill>
        <a:ln xmlns:a="http://schemas.openxmlformats.org/drawingml/2006/main">
          <a:noFill/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0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21,53%</a:t>
          </a:r>
          <a:endParaRPr lang="en-US" sz="2000" b="1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0.67623</cdr:x>
      <cdr:y>0.164</cdr:y>
    </cdr:from>
    <cdr:to>
      <cdr:x>0.69158</cdr:x>
      <cdr:y>0.19968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8136036" y="1124744"/>
          <a:ext cx="184731" cy="24468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pPr>
            <a:lnSpc>
              <a:spcPct val="90000"/>
            </a:lnSpc>
          </a:pPr>
          <a:endParaRPr lang="en-US" sz="1100" dirty="0"/>
        </a:p>
      </cdr:txBody>
    </cdr:sp>
  </cdr:relSizeAnchor>
  <cdr:relSizeAnchor xmlns:cdr="http://schemas.openxmlformats.org/drawingml/2006/chartDrawing">
    <cdr:from>
      <cdr:x>0.23425</cdr:x>
      <cdr:y>0.72386</cdr:y>
    </cdr:from>
    <cdr:to>
      <cdr:x>0.34245</cdr:x>
      <cdr:y>0.79262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2631347" y="3596557"/>
          <a:ext cx="1215437" cy="341638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  <a:ln xmlns:a="http://schemas.openxmlformats.org/drawingml/2006/main">
          <a:noFill/>
        </a:ln>
        <a:effectLst xmlns:a="http://schemas.openxmlformats.org/drawingml/2006/main">
          <a:outerShdw blurRad="107950" dist="12700" dir="5400000" algn="ctr">
            <a:srgbClr val="000000"/>
          </a:outerShdw>
        </a:effectLst>
        <a:scene3d xmlns:a="http://schemas.openxmlformats.org/drawingml/2006/main">
          <a:camera prst="orthographicFront">
            <a:rot lat="0" lon="0" rev="0"/>
          </a:camera>
          <a:lightRig rig="soft" dir="t">
            <a:rot lat="0" lon="0" rev="0"/>
          </a:lightRig>
        </a:scene3d>
        <a:sp3d xmlns:a="http://schemas.openxmlformats.org/drawingml/2006/main" contourW="44450" prstMaterial="matte">
          <a:bevelT w="63500" h="63500" prst="artDeco"/>
          <a:contourClr>
            <a:srgbClr val="FFFFFF"/>
          </a:contourClr>
        </a:sp3d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90000"/>
            </a:lnSpc>
          </a:pPr>
          <a:r>
            <a:rPr lang="en-US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13,13%</a:t>
          </a:r>
          <a:endParaRPr lang="en-US" b="1" dirty="0">
            <a:solidFill>
              <a:schemeClr val="tx2"/>
            </a:solidFill>
            <a:latin typeface="Verdana" pitchFamily="34" charset="0"/>
            <a:ea typeface="Verdana" pitchFamily="34" charset="0"/>
          </a:endParaRPr>
        </a:p>
      </cdr:txBody>
    </cdr:sp>
  </cdr:relSizeAnchor>
  <cdr:relSizeAnchor xmlns:cdr="http://schemas.openxmlformats.org/drawingml/2006/chartDrawing">
    <cdr:from>
      <cdr:x>0.52564</cdr:x>
      <cdr:y>0.71911</cdr:y>
    </cdr:from>
    <cdr:to>
      <cdr:x>0.63384</cdr:x>
      <cdr:y>0.78787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5904656" y="3728287"/>
          <a:ext cx="1215437" cy="356491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noFill/>
        </a:ln>
        <a:effectLst xmlns:a="http://schemas.openxmlformats.org/drawingml/2006/main">
          <a:outerShdw blurRad="107950" dist="12700" dir="5400000" algn="ctr">
            <a:srgbClr val="000000"/>
          </a:outerShdw>
        </a:effectLst>
        <a:scene3d xmlns:a="http://schemas.openxmlformats.org/drawingml/2006/main">
          <a:camera prst="orthographicFront">
            <a:rot lat="0" lon="0" rev="0"/>
          </a:camera>
          <a:lightRig rig="soft" dir="t">
            <a:rot lat="0" lon="0" rev="0"/>
          </a:lightRig>
        </a:scene3d>
        <a:sp3d xmlns:a="http://schemas.openxmlformats.org/drawingml/2006/main" contourW="44450" prstMaterial="matte">
          <a:bevelT w="63500" h="63500" prst="artDeco"/>
          <a:contourClr>
            <a:srgbClr val="FFFFFF"/>
          </a:contourClr>
        </a:sp3d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90000"/>
            </a:lnSpc>
          </a:pPr>
          <a:r>
            <a:rPr lang="en-US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29,47%</a:t>
          </a:r>
          <a:endParaRPr lang="en-US" b="1" dirty="0">
            <a:solidFill>
              <a:schemeClr val="tx2"/>
            </a:solidFill>
            <a:latin typeface="Verdana" pitchFamily="34" charset="0"/>
            <a:ea typeface="Verdana" pitchFamily="34" charset="0"/>
          </a:endParaRPr>
        </a:p>
      </cdr:txBody>
    </cdr:sp>
  </cdr:relSizeAnchor>
  <cdr:relSizeAnchor xmlns:cdr="http://schemas.openxmlformats.org/drawingml/2006/chartDrawing">
    <cdr:from>
      <cdr:x>0.65385</cdr:x>
      <cdr:y>0.72447</cdr:y>
    </cdr:from>
    <cdr:to>
      <cdr:x>0.76205</cdr:x>
      <cdr:y>0.79323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7344816" y="3756045"/>
          <a:ext cx="1215438" cy="356492"/>
        </a:xfrm>
        <a:prstGeom xmlns:a="http://schemas.openxmlformats.org/drawingml/2006/main" prst="rect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  <a:effectLst xmlns:a="http://schemas.openxmlformats.org/drawingml/2006/main">
          <a:outerShdw blurRad="107950" dist="12700" dir="5400000" algn="ctr">
            <a:srgbClr val="000000"/>
          </a:outerShdw>
        </a:effectLst>
        <a:scene3d xmlns:a="http://schemas.openxmlformats.org/drawingml/2006/main">
          <a:camera prst="orthographicFront">
            <a:rot lat="0" lon="0" rev="0"/>
          </a:camera>
          <a:lightRig rig="soft" dir="t">
            <a:rot lat="0" lon="0" rev="0"/>
          </a:lightRig>
        </a:scene3d>
        <a:sp3d xmlns:a="http://schemas.openxmlformats.org/drawingml/2006/main" contourW="44450" prstMaterial="matte">
          <a:bevelT w="63500" h="63500" prst="artDeco"/>
          <a:contourClr>
            <a:srgbClr val="FFFFFF"/>
          </a:contourClr>
        </a:sp3d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90000"/>
            </a:lnSpc>
          </a:pPr>
          <a:r>
            <a:rPr lang="en-US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36,73%</a:t>
          </a:r>
          <a:endParaRPr lang="en-US" b="1" dirty="0">
            <a:solidFill>
              <a:schemeClr val="tx2"/>
            </a:solidFill>
            <a:latin typeface="Verdana" pitchFamily="34" charset="0"/>
            <a:ea typeface="Verdana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0.22473</cdr:x>
      <cdr:y>0.22435</cdr:y>
    </cdr:from>
    <cdr:to>
      <cdr:x>0.75229</cdr:x>
      <cdr:y>0.31638</cdr:y>
    </cdr:to>
    <cdr:sp macro="" textlink="">
      <cdr:nvSpPr>
        <cdr:cNvPr id="2" name="Rounded Rectangular Callout 1"/>
        <cdr:cNvSpPr/>
      </cdr:nvSpPr>
      <cdr:spPr>
        <a:xfrm xmlns:a="http://schemas.openxmlformats.org/drawingml/2006/main">
          <a:off x="656904" y="864096"/>
          <a:ext cx="1542071" cy="354457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pPr algn="ctr"/>
          <a:r>
            <a:rPr lang="en-US" b="1" dirty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34.665.500.000</a:t>
          </a:r>
        </a:p>
      </cdr:txBody>
    </cdr:sp>
  </cdr:relSizeAnchor>
  <cdr:relSizeAnchor xmlns:cdr="http://schemas.openxmlformats.org/drawingml/2006/chartDrawing">
    <cdr:from>
      <cdr:x>0.44817</cdr:x>
      <cdr:y>0.56088</cdr:y>
    </cdr:from>
    <cdr:to>
      <cdr:x>1</cdr:x>
      <cdr:y>0.63567</cdr:y>
    </cdr:to>
    <cdr:sp macro="" textlink="">
      <cdr:nvSpPr>
        <cdr:cNvPr id="3" name="Rounded Rectangular Callout 2"/>
        <cdr:cNvSpPr/>
      </cdr:nvSpPr>
      <cdr:spPr>
        <a:xfrm xmlns:a="http://schemas.openxmlformats.org/drawingml/2006/main">
          <a:off x="1310015" y="2160240"/>
          <a:ext cx="1613034" cy="288046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0070C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14.751.730.748</a:t>
          </a:r>
          <a:endParaRPr lang="en-US" b="1" dirty="0">
            <a:solidFill>
              <a:schemeClr val="tx2"/>
            </a:solidFill>
            <a:latin typeface="Verdana" pitchFamily="34" charset="0"/>
            <a:ea typeface="Verdana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0.01389</cdr:x>
      <cdr:y>0.26174</cdr:y>
    </cdr:from>
    <cdr:to>
      <cdr:x>0.54515</cdr:x>
      <cdr:y>0.36118</cdr:y>
    </cdr:to>
    <cdr:sp macro="" textlink="">
      <cdr:nvSpPr>
        <cdr:cNvPr id="2" name="Rounded Rectangular Callout 1"/>
        <cdr:cNvSpPr/>
      </cdr:nvSpPr>
      <cdr:spPr>
        <a:xfrm xmlns:a="http://schemas.openxmlformats.org/drawingml/2006/main" flipH="1">
          <a:off x="40605" y="1008112"/>
          <a:ext cx="1552897" cy="382976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pPr algn="ctr"/>
          <a:r>
            <a:rPr lang="en-US" b="1" dirty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1.270.000.000</a:t>
          </a:r>
        </a:p>
      </cdr:txBody>
    </cdr:sp>
  </cdr:relSizeAnchor>
  <cdr:relSizeAnchor xmlns:cdr="http://schemas.openxmlformats.org/drawingml/2006/chartDrawing">
    <cdr:from>
      <cdr:x>0.53122</cdr:x>
      <cdr:y>0.4861</cdr:y>
    </cdr:from>
    <cdr:to>
      <cdr:x>0.97464</cdr:x>
      <cdr:y>0.57958</cdr:y>
    </cdr:to>
    <cdr:sp macro="" textlink="">
      <cdr:nvSpPr>
        <cdr:cNvPr id="3" name="Rounded Rectangular Callout 2"/>
        <cdr:cNvSpPr/>
      </cdr:nvSpPr>
      <cdr:spPr>
        <a:xfrm xmlns:a="http://schemas.openxmlformats.org/drawingml/2006/main">
          <a:off x="1552774" y="1872208"/>
          <a:ext cx="1296139" cy="360039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0070C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723.742.000</a:t>
          </a:r>
          <a:endParaRPr lang="en-US" b="1" dirty="0">
            <a:solidFill>
              <a:schemeClr val="tx2"/>
            </a:solidFill>
            <a:latin typeface="Verdana" pitchFamily="34" charset="0"/>
            <a:ea typeface="Verdana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0.22563</cdr:x>
      <cdr:y>0.20566</cdr:y>
    </cdr:from>
    <cdr:to>
      <cdr:x>0.65961</cdr:x>
      <cdr:y>0.31031</cdr:y>
    </cdr:to>
    <cdr:sp macro="" textlink="">
      <cdr:nvSpPr>
        <cdr:cNvPr id="2" name="Rounded Rectangular Callout 1"/>
        <cdr:cNvSpPr/>
      </cdr:nvSpPr>
      <cdr:spPr>
        <a:xfrm xmlns:a="http://schemas.openxmlformats.org/drawingml/2006/main">
          <a:off x="659524" y="792088"/>
          <a:ext cx="1268548" cy="403056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pPr algn="ctr"/>
          <a:r>
            <a:rPr lang="en-US" b="1" dirty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564.500.000</a:t>
          </a:r>
        </a:p>
      </cdr:txBody>
    </cdr:sp>
  </cdr:relSizeAnchor>
  <cdr:relSizeAnchor xmlns:cdr="http://schemas.openxmlformats.org/drawingml/2006/chartDrawing">
    <cdr:from>
      <cdr:x>0.49661</cdr:x>
      <cdr:y>0.43001</cdr:y>
    </cdr:from>
    <cdr:to>
      <cdr:x>0.91411</cdr:x>
      <cdr:y>0.5137</cdr:y>
    </cdr:to>
    <cdr:sp macro="" textlink="">
      <cdr:nvSpPr>
        <cdr:cNvPr id="3" name="Rounded Rectangular Callout 2"/>
        <cdr:cNvSpPr/>
      </cdr:nvSpPr>
      <cdr:spPr>
        <a:xfrm xmlns:a="http://schemas.openxmlformats.org/drawingml/2006/main">
          <a:off x="1451612" y="1656184"/>
          <a:ext cx="1220373" cy="322333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0070C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328.359.498</a:t>
          </a:r>
          <a:endParaRPr lang="en-US" b="1" dirty="0">
            <a:solidFill>
              <a:schemeClr val="tx2"/>
            </a:solidFill>
            <a:latin typeface="Verdana" pitchFamily="34" charset="0"/>
            <a:ea typeface="Verdana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2864485" cy="557054"/>
          </a:xfrm>
          <a:prstGeom prst="rect">
            <a:avLst/>
          </a:prstGeom>
        </p:spPr>
        <p:txBody>
          <a:bodyPr vert="horz" lIns="93158" tIns="46580" rIns="93158" bIns="46580" rtlCol="0"/>
          <a:lstStyle>
            <a:lvl1pPr algn="l">
              <a:defRPr sz="1200"/>
            </a:lvl1pPr>
          </a:lstStyle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582095"/>
            <a:ext cx="2864485" cy="557054"/>
          </a:xfrm>
          <a:prstGeom prst="rect">
            <a:avLst/>
          </a:prstGeom>
        </p:spPr>
        <p:txBody>
          <a:bodyPr vert="horz" lIns="93158" tIns="46580" rIns="93158" bIns="46580" rtlCol="0" anchor="b"/>
          <a:lstStyle>
            <a:lvl1pPr algn="l">
              <a:defRPr sz="1200"/>
            </a:lvl1pPr>
          </a:lstStyle>
          <a:p>
            <a:r>
              <a:rPr lang="fi-FI"/>
              <a:t>" Melayani Lebih Baik"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48017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2864485" cy="557054"/>
          </a:xfrm>
          <a:prstGeom prst="rect">
            <a:avLst/>
          </a:prstGeom>
        </p:spPr>
        <p:txBody>
          <a:bodyPr vert="horz" lIns="93158" tIns="46580" rIns="93158" bIns="46580" rtlCol="0"/>
          <a:lstStyle>
            <a:lvl1pPr algn="l">
              <a:defRPr sz="1200"/>
            </a:lvl1pPr>
          </a:lstStyle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44337" y="5"/>
            <a:ext cx="2864485" cy="557054"/>
          </a:xfrm>
          <a:prstGeom prst="rect">
            <a:avLst/>
          </a:prstGeom>
        </p:spPr>
        <p:txBody>
          <a:bodyPr vert="horz" lIns="93158" tIns="46580" rIns="93158" bIns="46580" rtlCol="0"/>
          <a:lstStyle>
            <a:lvl1pPr algn="r">
              <a:defRPr sz="1200"/>
            </a:lvl1pPr>
          </a:lstStyle>
          <a:p>
            <a:fld id="{74574ABE-4C11-49EC-885D-02AF52C2764C}" type="datetime7">
              <a:rPr lang="en-US" smtClean="0"/>
              <a:pPr/>
              <a:t>Jul-19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425450" y="835025"/>
            <a:ext cx="7461250" cy="4181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8" tIns="46580" rIns="93158" bIns="465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1035" y="5292011"/>
            <a:ext cx="5288280" cy="5013483"/>
          </a:xfrm>
          <a:prstGeom prst="rect">
            <a:avLst/>
          </a:prstGeom>
        </p:spPr>
        <p:txBody>
          <a:bodyPr vert="horz" lIns="93158" tIns="46580" rIns="93158" bIns="4658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582095"/>
            <a:ext cx="2864485" cy="557054"/>
          </a:xfrm>
          <a:prstGeom prst="rect">
            <a:avLst/>
          </a:prstGeom>
        </p:spPr>
        <p:txBody>
          <a:bodyPr vert="horz" lIns="93158" tIns="46580" rIns="93158" bIns="46580" rtlCol="0" anchor="b"/>
          <a:lstStyle>
            <a:lvl1pPr algn="l">
              <a:defRPr sz="1200"/>
            </a:lvl1pPr>
          </a:lstStyle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44337" y="10582095"/>
            <a:ext cx="2864485" cy="557054"/>
          </a:xfrm>
          <a:prstGeom prst="rect">
            <a:avLst/>
          </a:prstGeom>
        </p:spPr>
        <p:txBody>
          <a:bodyPr vert="horz" lIns="93158" tIns="46580" rIns="93158" bIns="46580" rtlCol="0" anchor="b"/>
          <a:lstStyle>
            <a:lvl1pPr algn="r">
              <a:defRPr sz="1200"/>
            </a:lvl1pPr>
          </a:lstStyle>
          <a:p>
            <a:fld id="{B64EB224-D5A9-4B03-9760-27AED58BE1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3447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5450" y="835025"/>
            <a:ext cx="7461250" cy="4181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634082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425450" y="835025"/>
            <a:ext cx="7461250" cy="4181475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0B1528-D40A-4EE8-BD23-EEDFF0F404B9}" type="datetime7">
              <a:rPr lang="en-US" smtClean="0"/>
              <a:pPr/>
              <a:t>Jul-19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79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425450" y="835025"/>
            <a:ext cx="7461250" cy="4181475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BB7C910-61E6-44BF-8C07-86978F9FC0A8}" type="datetime7">
              <a:rPr lang="en-US" smtClean="0"/>
              <a:pPr/>
              <a:t>Jul-19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02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425450" y="835025"/>
            <a:ext cx="7461250" cy="4181475"/>
          </a:xfrm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6DFBA03-5789-463A-A771-6E5C516384E7}" type="datetime7">
              <a:rPr lang="en-US" smtClean="0"/>
              <a:pPr/>
              <a:t>Jul-19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789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5450" y="835025"/>
            <a:ext cx="7461250" cy="4181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E390A2E-27AF-40BC-B72B-6A5BE0708252}" type="datetime7">
              <a:rPr lang="en-US" smtClean="0"/>
              <a:pPr/>
              <a:t>Jul-19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831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5450" y="835025"/>
            <a:ext cx="7461250" cy="4181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E390A2E-27AF-40BC-B72B-6A5BE0708252}" type="datetime7">
              <a:rPr lang="en-US" smtClean="0"/>
              <a:pPr/>
              <a:t>Jul-19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831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425450" y="835025"/>
            <a:ext cx="7461250" cy="4181475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0B1528-D40A-4EE8-BD23-EEDFF0F404B9}" type="datetime7">
              <a:rPr lang="en-US" smtClean="0"/>
              <a:pPr/>
              <a:t>Jul-19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796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5450" y="835025"/>
            <a:ext cx="7461250" cy="4181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C617C84-480C-4541-A46F-C92E083C30B1}" type="datetime7">
              <a:rPr lang="en-US" smtClean="0"/>
              <a:pPr/>
              <a:t>Jul-19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880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5450" y="835025"/>
            <a:ext cx="7461250" cy="4181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C617C84-480C-4541-A46F-C92E083C30B1}" type="datetime7">
              <a:rPr lang="en-US" smtClean="0"/>
              <a:pPr/>
              <a:t>Jul-19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880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5450" y="835025"/>
            <a:ext cx="7461250" cy="4181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98E0D2-02CD-4875-8E84-CB0790EB0DED}" type="datetime7">
              <a:rPr lang="en-US" smtClean="0"/>
              <a:pPr/>
              <a:t>Jul-19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4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5450" y="835025"/>
            <a:ext cx="7461250" cy="4181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98E0D2-02CD-4875-8E84-CB0790EB0DED}" type="datetime7">
              <a:rPr lang="en-US" smtClean="0"/>
              <a:pPr/>
              <a:t>Jul-19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425450" y="835025"/>
            <a:ext cx="7461250" cy="4181475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0B1528-D40A-4EE8-BD23-EEDFF0F404B9}" type="datetime7">
              <a:rPr lang="en-US" smtClean="0"/>
              <a:pPr/>
              <a:t>Jul-19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796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5450" y="835025"/>
            <a:ext cx="7461250" cy="4181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98E0D2-02CD-4875-8E84-CB0790EB0DED}" type="datetime7">
              <a:rPr lang="en-US" smtClean="0"/>
              <a:pPr/>
              <a:t>Jul-19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4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5450" y="835025"/>
            <a:ext cx="7461250" cy="4181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98E0D2-02CD-4875-8E84-CB0790EB0DED}" type="datetime7">
              <a:rPr lang="en-US" smtClean="0"/>
              <a:pPr/>
              <a:t>Jul-19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4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5450" y="835025"/>
            <a:ext cx="7461250" cy="4181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98E0D2-02CD-4875-8E84-CB0790EB0DED}" type="datetime7">
              <a:rPr lang="en-US" smtClean="0"/>
              <a:pPr/>
              <a:t>Jul-19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4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5450" y="835025"/>
            <a:ext cx="7461250" cy="4181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98E0D2-02CD-4875-8E84-CB0790EB0DED}" type="datetime7">
              <a:rPr lang="en-US" smtClean="0"/>
              <a:pPr/>
              <a:t>Jul-19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4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5450" y="835025"/>
            <a:ext cx="7461250" cy="4181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98E0D2-02CD-4875-8E84-CB0790EB0DED}" type="datetime7">
              <a:rPr lang="en-US" smtClean="0"/>
              <a:pPr/>
              <a:t>Jul-19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4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5450" y="835025"/>
            <a:ext cx="7461250" cy="4181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98E0D2-02CD-4875-8E84-CB0790EB0DED}" type="datetime7">
              <a:rPr lang="en-US" smtClean="0"/>
              <a:pPr/>
              <a:t>Jul-19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4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425450" y="835025"/>
            <a:ext cx="7461250" cy="4181475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148E20F-F016-4CB6-9E3C-14B635DB46F0}" type="datetime7">
              <a:rPr lang="en-US" smtClean="0"/>
              <a:pPr/>
              <a:t>Jul-19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3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425450" y="835025"/>
            <a:ext cx="7461250" cy="4181475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148E20F-F016-4CB6-9E3C-14B635DB46F0}" type="datetime7">
              <a:rPr lang="en-US" smtClean="0"/>
              <a:pPr/>
              <a:t>Jul-19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3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5450" y="835025"/>
            <a:ext cx="7461250" cy="4181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DFAA860-91CF-4CFA-A668-4FE96E2AA276}" type="datetime7">
              <a:rPr lang="en-US" smtClean="0"/>
              <a:pPr/>
              <a:t>Jul-19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108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5450" y="835025"/>
            <a:ext cx="7461250" cy="4181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940615D-8250-4172-B7A3-477A7A5C2AEB}" type="datetime7">
              <a:rPr lang="en-US" smtClean="0"/>
              <a:pPr/>
              <a:t>Jul-19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04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498475" y="838200"/>
            <a:ext cx="7464425" cy="41830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801" indent="-285693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2771" indent="-228554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599880" indent="-228554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6989" indent="-228554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097" indent="-228554" defTabSz="457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206" indent="-228554" defTabSz="457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8314" indent="-228554" defTabSz="457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5423" indent="-228554" defTabSz="457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C4C5600D-1454-4D5E-AC0F-201522396954}" type="slidenum">
              <a:rPr lang="en-US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6291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5450" y="835025"/>
            <a:ext cx="7461250" cy="4181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940615D-8250-4172-B7A3-477A7A5C2AEB}" type="datetime7">
              <a:rPr lang="en-US" smtClean="0"/>
              <a:pPr/>
              <a:t>Jul-19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048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5450" y="835025"/>
            <a:ext cx="7461250" cy="4181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940615D-8250-4172-B7A3-477A7A5C2AEB}" type="datetime7">
              <a:rPr lang="en-US" smtClean="0"/>
              <a:pPr/>
              <a:t>Jul-19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048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5450" y="835025"/>
            <a:ext cx="7461250" cy="4181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E305661-A4EC-4357-9CBA-B2F2B5158761}" type="datetime7">
              <a:rPr lang="en-US" smtClean="0"/>
              <a:pPr/>
              <a:t>Jul-19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306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5450" y="835025"/>
            <a:ext cx="7461250" cy="4181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E305661-A4EC-4357-9CBA-B2F2B5158761}" type="datetime7">
              <a:rPr lang="en-US" smtClean="0"/>
              <a:pPr/>
              <a:t>Jul-19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306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5450" y="835025"/>
            <a:ext cx="7461250" cy="4181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E305661-A4EC-4357-9CBA-B2F2B5158761}" type="datetime7">
              <a:rPr lang="en-US" smtClean="0"/>
              <a:pPr/>
              <a:t>Jul-19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306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5450" y="835025"/>
            <a:ext cx="7461250" cy="4181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E305661-A4EC-4357-9CBA-B2F2B5158761}" type="datetime7">
              <a:rPr lang="en-US" smtClean="0"/>
              <a:pPr/>
              <a:t>Jul-19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306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5450" y="835025"/>
            <a:ext cx="7461250" cy="4181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E305661-A4EC-4357-9CBA-B2F2B5158761}" type="datetime7">
              <a:rPr lang="en-US" smtClean="0"/>
              <a:pPr/>
              <a:t>Jul-19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306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5450" y="835025"/>
            <a:ext cx="7461250" cy="4181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E305661-A4EC-4357-9CBA-B2F2B5158761}" type="datetime7">
              <a:rPr lang="en-US" smtClean="0"/>
              <a:pPr/>
              <a:t>Jul-19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306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5450" y="835025"/>
            <a:ext cx="7461250" cy="4181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F293D34-DBAC-4B55-8F48-C25F19E0C38B}" type="datetime7">
              <a:rPr lang="en-US" smtClean="0"/>
              <a:pPr/>
              <a:t>Jul-19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770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155700" y="998538"/>
            <a:ext cx="8921750" cy="4999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t>Jul-19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6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422275" y="835025"/>
            <a:ext cx="7454900" cy="4178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801" indent="-285693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2771" indent="-228554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599880" indent="-228554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6989" indent="-228554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097" indent="-228554" defTabSz="457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206" indent="-228554" defTabSz="457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8314" indent="-228554" defTabSz="457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5423" indent="-228554" defTabSz="457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C4C5600D-1454-4D5E-AC0F-201522396954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1181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155700" y="998538"/>
            <a:ext cx="8921750" cy="4999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t>Jul-19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17729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155700" y="998538"/>
            <a:ext cx="8921750" cy="4999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t>Jul-19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209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155700" y="998538"/>
            <a:ext cx="8921750" cy="4999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t>Jul-19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7801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5450" y="835025"/>
            <a:ext cx="7461250" cy="4181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E390A2E-27AF-40BC-B72B-6A5BE0708252}" type="datetime7">
              <a:rPr lang="en-US" smtClean="0"/>
              <a:pPr/>
              <a:t>Jul-19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8318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5450" y="835025"/>
            <a:ext cx="7461250" cy="4181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E390A2E-27AF-40BC-B72B-6A5BE0708252}" type="datetime7">
              <a:rPr lang="en-US" smtClean="0"/>
              <a:pPr/>
              <a:t>Jul-19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8318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5450" y="835025"/>
            <a:ext cx="7461250" cy="4181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E390A2E-27AF-40BC-B72B-6A5BE0708252}" type="datetime7">
              <a:rPr lang="en-US" smtClean="0"/>
              <a:pPr/>
              <a:t>Jul-19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83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422275" y="835025"/>
            <a:ext cx="7454900" cy="4178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801" indent="-285693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2771" indent="-228554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599880" indent="-228554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6989" indent="-228554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097" indent="-228554" defTabSz="457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206" indent="-228554" defTabSz="457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8314" indent="-228554" defTabSz="457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5423" indent="-228554" defTabSz="457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C4C5600D-1454-4D5E-AC0F-201522396954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11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498475" y="838200"/>
            <a:ext cx="7464425" cy="41830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801" indent="-285693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2771" indent="-228554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599880" indent="-228554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6989" indent="-228554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097" indent="-228554" defTabSz="457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206" indent="-228554" defTabSz="457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8314" indent="-228554" defTabSz="457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5423" indent="-228554" defTabSz="457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C4C5600D-1454-4D5E-AC0F-201522396954}" type="slidenum">
              <a:rPr lang="en-US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194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425450" y="835025"/>
            <a:ext cx="7461250" cy="4181475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0B1528-D40A-4EE8-BD23-EEDFF0F404B9}" type="datetime7">
              <a:rPr lang="en-US" smtClean="0"/>
              <a:pPr/>
              <a:t>Jul-19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79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2275" y="835025"/>
            <a:ext cx="7454900" cy="4178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C1DDEC5-1C90-42C3-A62B-044A98777A10}" type="datetime7">
              <a:rPr lang="en-US" smtClean="0"/>
              <a:pPr/>
              <a:t>Jul-19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32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498475" y="838200"/>
            <a:ext cx="7464425" cy="41830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801" indent="-285693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2771" indent="-228554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599880" indent="-228554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6989" indent="-228554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097" indent="-228554" defTabSz="457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206" indent="-228554" defTabSz="457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8314" indent="-228554" defTabSz="457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5423" indent="-228554" defTabSz="457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C4C5600D-1454-4D5E-AC0F-201522396954}" type="slidenum">
              <a:rPr lang="en-US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458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9206" y="990600"/>
            <a:ext cx="8493452" cy="3200400"/>
          </a:xfrm>
        </p:spPr>
        <p:txBody>
          <a:bodyPr>
            <a:normAutofit/>
          </a:bodyPr>
          <a:lstStyle>
            <a:lvl1pPr>
              <a:defRPr sz="6025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9205" y="4267200"/>
            <a:ext cx="8493452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10">
                <a:solidFill>
                  <a:schemeClr val="tx1"/>
                </a:solidFill>
              </a:defRPr>
            </a:lvl1pPr>
            <a:lvl2pPr marL="45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7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6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5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4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13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72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5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6921">
              <a:defRPr/>
            </a:lvl6pPr>
            <a:lvl7pPr marL="1882393">
              <a:defRPr/>
            </a:lvl7pPr>
            <a:lvl8pPr marL="2157865">
              <a:defRPr/>
            </a:lvl8pPr>
            <a:lvl9pPr marL="2433337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92658" y="381000"/>
            <a:ext cx="1912938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9206" y="381000"/>
            <a:ext cx="8340417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994" y="277823"/>
            <a:ext cx="11015665" cy="11398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2005" y="1600215"/>
            <a:ext cx="5405837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21831" y="1600208"/>
            <a:ext cx="5405837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21831" y="3941771"/>
            <a:ext cx="5405837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8775D-E73A-47E6-B0A4-18E8271E58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27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994" y="277823"/>
            <a:ext cx="11015665" cy="11398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11994" y="1600215"/>
            <a:ext cx="11015665" cy="4530725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97808-3995-45F5-8371-166D4A9BA4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46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1" y="0"/>
            <a:ext cx="12239625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7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68431" y="2173288"/>
            <a:ext cx="5163592" cy="2090808"/>
          </a:xfrm>
        </p:spPr>
        <p:txBody>
          <a:bodyPr anchor="b">
            <a:noAutofit/>
          </a:bodyPr>
          <a:lstStyle>
            <a:lvl1pPr algn="l">
              <a:defRPr sz="5421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comes here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8431" y="4279973"/>
            <a:ext cx="5163592" cy="503167"/>
          </a:xfrm>
        </p:spPr>
        <p:txBody>
          <a:bodyPr>
            <a:noAutofit/>
          </a:bodyPr>
          <a:lstStyle>
            <a:lvl1pPr marL="0" indent="0" algn="l">
              <a:buNone/>
              <a:defRPr sz="1807" b="0" cap="all" baseline="0">
                <a:solidFill>
                  <a:schemeClr val="bg1"/>
                </a:solidFill>
              </a:defRPr>
            </a:lvl1pPr>
            <a:lvl2pPr marL="458983" indent="0" algn="ctr">
              <a:buNone/>
              <a:defRPr sz="2007"/>
            </a:lvl2pPr>
            <a:lvl3pPr marL="917965" indent="0" algn="ctr">
              <a:buNone/>
              <a:defRPr sz="1807"/>
            </a:lvl3pPr>
            <a:lvl4pPr marL="1376948" indent="0" algn="ctr">
              <a:buNone/>
              <a:defRPr sz="1607"/>
            </a:lvl4pPr>
            <a:lvl5pPr marL="1835930" indent="0" algn="ctr">
              <a:buNone/>
              <a:defRPr sz="1607"/>
            </a:lvl5pPr>
            <a:lvl6pPr marL="2294912" indent="0" algn="ctr">
              <a:buNone/>
              <a:defRPr sz="1607"/>
            </a:lvl6pPr>
            <a:lvl7pPr marL="2753895" indent="0" algn="ctr">
              <a:buNone/>
              <a:defRPr sz="1607"/>
            </a:lvl7pPr>
            <a:lvl8pPr marL="3212878" indent="0" algn="ctr">
              <a:buNone/>
              <a:defRPr sz="1607"/>
            </a:lvl8pPr>
            <a:lvl9pPr marL="3671860" indent="0" algn="ctr">
              <a:buNone/>
              <a:defRPr sz="1607"/>
            </a:lvl9pPr>
          </a:lstStyle>
          <a:p>
            <a:r>
              <a:rPr lang="en-US"/>
              <a:t>Click to edit Master subtitle style</a:t>
            </a:r>
            <a:endParaRPr lang="en-IN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3590" y="728547"/>
            <a:ext cx="5326386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IN" dirty="0"/>
          </a:p>
        </p:txBody>
      </p:sp>
      <p:sp>
        <p:nvSpPr>
          <p:cNvPr id="15" name="Freeform 5">
            <a:extLst>
              <a:ext uri="{FF2B5EF4-FFF2-40B4-BE49-F238E27FC236}">
                <a16:creationId xmlns="" xmlns:a16="http://schemas.microsoft.com/office/drawing/2014/main" id="{C98EF042-A3B8-406D-BC16-153A989F571A}"/>
              </a:ext>
            </a:extLst>
          </p:cNvPr>
          <p:cNvSpPr>
            <a:spLocks/>
          </p:cNvSpPr>
          <p:nvPr/>
        </p:nvSpPr>
        <p:spPr bwMode="auto">
          <a:xfrm>
            <a:off x="-4772" y="-171401"/>
            <a:ext cx="6247669" cy="7029401"/>
          </a:xfrm>
          <a:custGeom>
            <a:avLst/>
            <a:gdLst>
              <a:gd name="T0" fmla="*/ 0 w 447"/>
              <a:gd name="T1" fmla="*/ 264 h 553"/>
              <a:gd name="T2" fmla="*/ 141 w 447"/>
              <a:gd name="T3" fmla="*/ 48 h 553"/>
              <a:gd name="T4" fmla="*/ 414 w 447"/>
              <a:gd name="T5" fmla="*/ 67 h 553"/>
              <a:gd name="T6" fmla="*/ 438 w 447"/>
              <a:gd name="T7" fmla="*/ 98 h 553"/>
              <a:gd name="T8" fmla="*/ 391 w 447"/>
              <a:gd name="T9" fmla="*/ 111 h 553"/>
              <a:gd name="T10" fmla="*/ 94 w 447"/>
              <a:gd name="T11" fmla="*/ 149 h 553"/>
              <a:gd name="T12" fmla="*/ 107 w 447"/>
              <a:gd name="T13" fmla="*/ 424 h 553"/>
              <a:gd name="T14" fmla="*/ 383 w 447"/>
              <a:gd name="T15" fmla="*/ 453 h 553"/>
              <a:gd name="T16" fmla="*/ 393 w 447"/>
              <a:gd name="T17" fmla="*/ 446 h 553"/>
              <a:gd name="T18" fmla="*/ 433 w 447"/>
              <a:gd name="T19" fmla="*/ 449 h 553"/>
              <a:gd name="T20" fmla="*/ 421 w 447"/>
              <a:gd name="T21" fmla="*/ 485 h 553"/>
              <a:gd name="T22" fmla="*/ 194 w 447"/>
              <a:gd name="T23" fmla="*/ 531 h 553"/>
              <a:gd name="T24" fmla="*/ 0 w 447"/>
              <a:gd name="T25" fmla="*/ 264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7" h="553">
                <a:moveTo>
                  <a:pt x="0" y="264"/>
                </a:moveTo>
                <a:cubicBezTo>
                  <a:pt x="5" y="176"/>
                  <a:pt x="49" y="96"/>
                  <a:pt x="141" y="48"/>
                </a:cubicBezTo>
                <a:cubicBezTo>
                  <a:pt x="235" y="0"/>
                  <a:pt x="327" y="9"/>
                  <a:pt x="414" y="67"/>
                </a:cubicBezTo>
                <a:cubicBezTo>
                  <a:pt x="425" y="75"/>
                  <a:pt x="439" y="82"/>
                  <a:pt x="438" y="98"/>
                </a:cubicBezTo>
                <a:cubicBezTo>
                  <a:pt x="437" y="120"/>
                  <a:pt x="413" y="127"/>
                  <a:pt x="391" y="111"/>
                </a:cubicBezTo>
                <a:cubicBezTo>
                  <a:pt x="294" y="40"/>
                  <a:pt x="166" y="56"/>
                  <a:pt x="94" y="149"/>
                </a:cubicBezTo>
                <a:cubicBezTo>
                  <a:pt x="30" y="231"/>
                  <a:pt x="36" y="349"/>
                  <a:pt x="107" y="424"/>
                </a:cubicBezTo>
                <a:cubicBezTo>
                  <a:pt x="180" y="502"/>
                  <a:pt x="296" y="514"/>
                  <a:pt x="383" y="453"/>
                </a:cubicBezTo>
                <a:cubicBezTo>
                  <a:pt x="386" y="451"/>
                  <a:pt x="390" y="449"/>
                  <a:pt x="393" y="446"/>
                </a:cubicBezTo>
                <a:cubicBezTo>
                  <a:pt x="407" y="433"/>
                  <a:pt x="420" y="433"/>
                  <a:pt x="433" y="449"/>
                </a:cubicBezTo>
                <a:cubicBezTo>
                  <a:pt x="447" y="467"/>
                  <a:pt x="433" y="477"/>
                  <a:pt x="421" y="485"/>
                </a:cubicBezTo>
                <a:cubicBezTo>
                  <a:pt x="353" y="537"/>
                  <a:pt x="277" y="553"/>
                  <a:pt x="194" y="531"/>
                </a:cubicBezTo>
                <a:cubicBezTo>
                  <a:pt x="79" y="501"/>
                  <a:pt x="1" y="397"/>
                  <a:pt x="0" y="264"/>
                </a:cubicBezTo>
                <a:close/>
              </a:path>
            </a:pathLst>
          </a:custGeom>
          <a:solidFill>
            <a:schemeClr val="bg1">
              <a:alpha val="16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807" dirty="0"/>
          </a:p>
        </p:txBody>
      </p:sp>
    </p:spTree>
    <p:extLst>
      <p:ext uri="{BB962C8B-B14F-4D97-AF65-F5344CB8AC3E}">
        <p14:creationId xmlns:p14="http://schemas.microsoft.com/office/powerpoint/2010/main" val="108548161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56" userDrawn="1">
          <p15:clr>
            <a:srgbClr val="FBAE40"/>
          </p15:clr>
        </p15:guide>
        <p15:guide id="3" pos="7364" userDrawn="1">
          <p15:clr>
            <a:srgbClr val="FBAE40"/>
          </p15:clr>
        </p15:guide>
        <p15:guide id="4" pos="36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206" y="2057401"/>
            <a:ext cx="8493453" cy="2666999"/>
          </a:xfrm>
        </p:spPr>
        <p:txBody>
          <a:bodyPr anchor="b">
            <a:normAutofit/>
          </a:bodyPr>
          <a:lstStyle>
            <a:lvl1pPr algn="l">
              <a:defRPr sz="482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9206" y="4876800"/>
            <a:ext cx="8493453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10">
                <a:solidFill>
                  <a:schemeClr val="tx1"/>
                </a:solidFill>
              </a:defRPr>
            </a:lvl1pPr>
            <a:lvl2pPr marL="459120" indent="0">
              <a:buNone/>
              <a:defRPr sz="1808">
                <a:solidFill>
                  <a:schemeClr val="tx1">
                    <a:tint val="75000"/>
                  </a:schemeClr>
                </a:solidFill>
              </a:defRPr>
            </a:lvl2pPr>
            <a:lvl3pPr marL="918240" indent="0">
              <a:buNone/>
              <a:defRPr sz="1607">
                <a:solidFill>
                  <a:schemeClr val="tx1">
                    <a:tint val="75000"/>
                  </a:schemeClr>
                </a:solidFill>
              </a:defRPr>
            </a:lvl3pPr>
            <a:lvl4pPr marL="1377361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4pPr>
            <a:lvl5pPr marL="1836481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5pPr>
            <a:lvl6pPr marL="2295601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6pPr>
            <a:lvl7pPr marL="2754721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7pPr>
            <a:lvl8pPr marL="3213842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8pPr>
            <a:lvl9pPr marL="3672962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9204" y="1676400"/>
            <a:ext cx="4719605" cy="4495800"/>
          </a:xfrm>
        </p:spPr>
        <p:txBody>
          <a:bodyPr>
            <a:normAutofit/>
          </a:bodyPr>
          <a:lstStyle>
            <a:lvl1pPr>
              <a:defRPr sz="2410"/>
            </a:lvl1pPr>
            <a:lvl2pPr>
              <a:defRPr sz="2008"/>
            </a:lvl2pPr>
            <a:lvl3pPr>
              <a:defRPr sz="1808"/>
            </a:lvl3pPr>
            <a:lvl4pPr>
              <a:defRPr sz="1607"/>
            </a:lvl4pPr>
            <a:lvl5pPr>
              <a:defRPr sz="1607"/>
            </a:lvl5pPr>
            <a:lvl6pPr marL="1606921">
              <a:defRPr sz="1607"/>
            </a:lvl6pPr>
            <a:lvl7pPr marL="1882393">
              <a:defRPr sz="1607"/>
            </a:lvl7pPr>
            <a:lvl8pPr marL="2157865">
              <a:defRPr sz="1607"/>
            </a:lvl8pPr>
            <a:lvl9pPr marL="2433337">
              <a:defRPr sz="16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7883" y="1676401"/>
            <a:ext cx="4719605" cy="4495800"/>
          </a:xfrm>
        </p:spPr>
        <p:txBody>
          <a:bodyPr>
            <a:normAutofit/>
          </a:bodyPr>
          <a:lstStyle>
            <a:lvl1pPr>
              <a:defRPr sz="2410"/>
            </a:lvl1pPr>
            <a:lvl2pPr>
              <a:defRPr sz="2008"/>
            </a:lvl2pPr>
            <a:lvl3pPr>
              <a:defRPr sz="1808"/>
            </a:lvl3pPr>
            <a:lvl4pPr>
              <a:defRPr sz="1607"/>
            </a:lvl4pPr>
            <a:lvl5pPr>
              <a:defRPr sz="1607"/>
            </a:lvl5pPr>
            <a:lvl6pPr marL="1606921">
              <a:defRPr sz="1607"/>
            </a:lvl6pPr>
            <a:lvl7pPr marL="1882393">
              <a:defRPr sz="1607"/>
            </a:lvl7pPr>
            <a:lvl8pPr marL="2157865">
              <a:defRPr sz="1607"/>
            </a:lvl8pPr>
            <a:lvl9pPr marL="2433337">
              <a:defRPr sz="16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9205" y="1676400"/>
            <a:ext cx="4720735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10" b="0"/>
            </a:lvl1pPr>
            <a:lvl2pPr marL="459120" indent="0">
              <a:buNone/>
              <a:defRPr sz="2008" b="1"/>
            </a:lvl2pPr>
            <a:lvl3pPr marL="918240" indent="0">
              <a:buNone/>
              <a:defRPr sz="1808" b="1"/>
            </a:lvl3pPr>
            <a:lvl4pPr marL="1377361" indent="0">
              <a:buNone/>
              <a:defRPr sz="1607" b="1"/>
            </a:lvl4pPr>
            <a:lvl5pPr marL="1836481" indent="0">
              <a:buNone/>
              <a:defRPr sz="1607" b="1"/>
            </a:lvl5pPr>
            <a:lvl6pPr marL="2295601" indent="0">
              <a:buNone/>
              <a:defRPr sz="1607" b="1"/>
            </a:lvl6pPr>
            <a:lvl7pPr marL="2754721" indent="0">
              <a:buNone/>
              <a:defRPr sz="1607" b="1"/>
            </a:lvl7pPr>
            <a:lvl8pPr marL="3213842" indent="0">
              <a:buNone/>
              <a:defRPr sz="1607" b="1"/>
            </a:lvl8pPr>
            <a:lvl9pPr marL="3672962" indent="0">
              <a:buNone/>
              <a:defRPr sz="16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9205" y="2516458"/>
            <a:ext cx="4720735" cy="3655743"/>
          </a:xfrm>
        </p:spPr>
        <p:txBody>
          <a:bodyPr/>
          <a:lstStyle>
            <a:lvl1pPr>
              <a:defRPr sz="2209"/>
            </a:lvl1pPr>
            <a:lvl2pPr>
              <a:defRPr sz="2008"/>
            </a:lvl2pPr>
            <a:lvl3pPr>
              <a:defRPr sz="1808"/>
            </a:lvl3pPr>
            <a:lvl4pPr>
              <a:defRPr sz="1607"/>
            </a:lvl4pPr>
            <a:lvl5pPr>
              <a:defRPr sz="1607"/>
            </a:lvl5pPr>
            <a:lvl6pPr marL="1606921">
              <a:defRPr sz="1607"/>
            </a:lvl6pPr>
            <a:lvl7pPr marL="1882393">
              <a:defRPr sz="1607"/>
            </a:lvl7pPr>
            <a:lvl8pPr marL="2157865">
              <a:defRPr sz="1607"/>
            </a:lvl8pPr>
            <a:lvl9pPr marL="2433337">
              <a:defRPr sz="16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560" y="1676400"/>
            <a:ext cx="4722861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10" b="0"/>
            </a:lvl1pPr>
            <a:lvl2pPr marL="459120" indent="0">
              <a:buNone/>
              <a:defRPr sz="2008" b="1"/>
            </a:lvl2pPr>
            <a:lvl3pPr marL="918240" indent="0">
              <a:buNone/>
              <a:defRPr sz="1808" b="1"/>
            </a:lvl3pPr>
            <a:lvl4pPr marL="1377361" indent="0">
              <a:buNone/>
              <a:defRPr sz="1607" b="1"/>
            </a:lvl4pPr>
            <a:lvl5pPr marL="1836481" indent="0">
              <a:buNone/>
              <a:defRPr sz="1607" b="1"/>
            </a:lvl5pPr>
            <a:lvl6pPr marL="2295601" indent="0">
              <a:buNone/>
              <a:defRPr sz="1607" b="1"/>
            </a:lvl6pPr>
            <a:lvl7pPr marL="2754721" indent="0">
              <a:buNone/>
              <a:defRPr sz="1607" b="1"/>
            </a:lvl7pPr>
            <a:lvl8pPr marL="3213842" indent="0">
              <a:buNone/>
              <a:defRPr sz="1607" b="1"/>
            </a:lvl8pPr>
            <a:lvl9pPr marL="3672962" indent="0">
              <a:buNone/>
              <a:defRPr sz="16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560" y="2516458"/>
            <a:ext cx="4722861" cy="3655743"/>
          </a:xfrm>
        </p:spPr>
        <p:txBody>
          <a:bodyPr/>
          <a:lstStyle>
            <a:lvl1pPr>
              <a:defRPr sz="2209"/>
            </a:lvl1pPr>
            <a:lvl2pPr>
              <a:defRPr sz="2008"/>
            </a:lvl2pPr>
            <a:lvl3pPr>
              <a:defRPr sz="1808"/>
            </a:lvl3pPr>
            <a:lvl4pPr>
              <a:defRPr sz="1607"/>
            </a:lvl4pPr>
            <a:lvl5pPr>
              <a:defRPr sz="1607"/>
            </a:lvl5pPr>
            <a:lvl6pPr marL="1606921">
              <a:defRPr sz="1607"/>
            </a:lvl6pPr>
            <a:lvl7pPr marL="1882393">
              <a:defRPr sz="1607"/>
            </a:lvl7pPr>
            <a:lvl8pPr marL="2157865">
              <a:defRPr sz="1607"/>
            </a:lvl8pPr>
            <a:lvl9pPr marL="2433337">
              <a:defRPr sz="16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3198" y="1676400"/>
            <a:ext cx="3825879" cy="2438400"/>
          </a:xfrm>
        </p:spPr>
        <p:txBody>
          <a:bodyPr anchor="b">
            <a:normAutofit/>
          </a:bodyPr>
          <a:lstStyle>
            <a:lvl1pPr algn="l">
              <a:defRPr sz="3213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9205" y="685800"/>
            <a:ext cx="6197924" cy="5486400"/>
          </a:xfrm>
        </p:spPr>
        <p:txBody>
          <a:bodyPr>
            <a:normAutofit/>
          </a:bodyPr>
          <a:lstStyle>
            <a:lvl1pPr>
              <a:defRPr sz="2410"/>
            </a:lvl1pPr>
            <a:lvl2pPr>
              <a:defRPr sz="2008"/>
            </a:lvl2pPr>
            <a:lvl3pPr>
              <a:defRPr sz="1808"/>
            </a:lvl3pPr>
            <a:lvl4pPr>
              <a:defRPr sz="1607"/>
            </a:lvl4pPr>
            <a:lvl5pPr>
              <a:defRPr sz="1607"/>
            </a:lvl5pPr>
            <a:lvl6pPr>
              <a:defRPr sz="1607"/>
            </a:lvl6pPr>
            <a:lvl7pPr>
              <a:defRPr sz="1607"/>
            </a:lvl7pPr>
            <a:lvl8pPr>
              <a:defRPr sz="1607"/>
            </a:lvl8pPr>
            <a:lvl9pPr>
              <a:defRPr sz="16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03198" y="4191000"/>
            <a:ext cx="3825879" cy="1524000"/>
          </a:xfrm>
        </p:spPr>
        <p:txBody>
          <a:bodyPr>
            <a:normAutofit/>
          </a:bodyPr>
          <a:lstStyle>
            <a:lvl1pPr marL="0" indent="0">
              <a:buNone/>
              <a:defRPr sz="1808"/>
            </a:lvl1pPr>
            <a:lvl2pPr marL="459120" indent="0">
              <a:buNone/>
              <a:defRPr sz="1205"/>
            </a:lvl2pPr>
            <a:lvl3pPr marL="918240" indent="0">
              <a:buNone/>
              <a:defRPr sz="1004"/>
            </a:lvl3pPr>
            <a:lvl4pPr marL="1377361" indent="0">
              <a:buNone/>
              <a:defRPr sz="904"/>
            </a:lvl4pPr>
            <a:lvl5pPr marL="1836481" indent="0">
              <a:buNone/>
              <a:defRPr sz="904"/>
            </a:lvl5pPr>
            <a:lvl6pPr marL="2295601" indent="0">
              <a:buNone/>
              <a:defRPr sz="904"/>
            </a:lvl6pPr>
            <a:lvl7pPr marL="2754721" indent="0">
              <a:buNone/>
              <a:defRPr sz="904"/>
            </a:lvl7pPr>
            <a:lvl8pPr marL="3213842" indent="0">
              <a:buNone/>
              <a:defRPr sz="904"/>
            </a:lvl8pPr>
            <a:lvl9pPr marL="3672962" indent="0">
              <a:buNone/>
              <a:defRPr sz="90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3199" y="1676400"/>
            <a:ext cx="3825879" cy="2438400"/>
          </a:xfrm>
        </p:spPr>
        <p:txBody>
          <a:bodyPr anchor="b">
            <a:noAutofit/>
          </a:bodyPr>
          <a:lstStyle>
            <a:lvl1pPr algn="l">
              <a:defRPr sz="3213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8758" y="0"/>
            <a:ext cx="5968372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10"/>
            </a:lvl1pPr>
            <a:lvl2pPr marL="459120" indent="0">
              <a:buNone/>
              <a:defRPr sz="2812"/>
            </a:lvl2pPr>
            <a:lvl3pPr marL="918240" indent="0">
              <a:buNone/>
              <a:defRPr sz="2410"/>
            </a:lvl3pPr>
            <a:lvl4pPr marL="1377361" indent="0">
              <a:buNone/>
              <a:defRPr sz="2008"/>
            </a:lvl4pPr>
            <a:lvl5pPr marL="1836481" indent="0">
              <a:buNone/>
              <a:defRPr sz="2008"/>
            </a:lvl5pPr>
            <a:lvl6pPr marL="2295601" indent="0">
              <a:buNone/>
              <a:defRPr sz="2008"/>
            </a:lvl6pPr>
            <a:lvl7pPr marL="2754721" indent="0">
              <a:buNone/>
              <a:defRPr sz="2008"/>
            </a:lvl7pPr>
            <a:lvl8pPr marL="3213842" indent="0">
              <a:buNone/>
              <a:defRPr sz="2008"/>
            </a:lvl8pPr>
            <a:lvl9pPr marL="3672962" indent="0">
              <a:buNone/>
              <a:defRPr sz="2008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03199" y="4191000"/>
            <a:ext cx="3825879" cy="1524000"/>
          </a:xfrm>
        </p:spPr>
        <p:txBody>
          <a:bodyPr>
            <a:normAutofit/>
          </a:bodyPr>
          <a:lstStyle>
            <a:lvl1pPr marL="0" indent="0">
              <a:buNone/>
              <a:defRPr sz="1808"/>
            </a:lvl1pPr>
            <a:lvl2pPr marL="459120" indent="0">
              <a:buNone/>
              <a:defRPr sz="1205"/>
            </a:lvl2pPr>
            <a:lvl3pPr marL="918240" indent="0">
              <a:buNone/>
              <a:defRPr sz="1004"/>
            </a:lvl3pPr>
            <a:lvl4pPr marL="1377361" indent="0">
              <a:buNone/>
              <a:defRPr sz="904"/>
            </a:lvl4pPr>
            <a:lvl5pPr marL="1836481" indent="0">
              <a:buNone/>
              <a:defRPr sz="904"/>
            </a:lvl5pPr>
            <a:lvl6pPr marL="2295601" indent="0">
              <a:buNone/>
              <a:defRPr sz="904"/>
            </a:lvl6pPr>
            <a:lvl7pPr marL="2754721" indent="0">
              <a:buNone/>
              <a:defRPr sz="904"/>
            </a:lvl7pPr>
            <a:lvl8pPr marL="3213842" indent="0">
              <a:buNone/>
              <a:defRPr sz="904"/>
            </a:lvl8pPr>
            <a:lvl9pPr marL="3672962" indent="0">
              <a:buNone/>
              <a:defRPr sz="90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0101" y="0"/>
            <a:ext cx="11399525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8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9206" y="381000"/>
            <a:ext cx="964121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9206" y="1676400"/>
            <a:ext cx="9641215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7082" y="6356352"/>
            <a:ext cx="2855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5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81872" y="6356352"/>
            <a:ext cx="3875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5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84781" y="6356352"/>
            <a:ext cx="2855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5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8240" rtl="0" eaLnBrk="1" latinLnBrk="0" hangingPunct="1">
        <a:lnSpc>
          <a:spcPct val="90000"/>
        </a:lnSpc>
        <a:spcBef>
          <a:spcPct val="0"/>
        </a:spcBef>
        <a:buNone/>
        <a:defRPr sz="361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4778" indent="-229560" algn="l" defTabSz="918240" rtl="0" eaLnBrk="1" latinLnBrk="0" hangingPunct="1">
        <a:lnSpc>
          <a:spcPct val="90000"/>
        </a:lnSpc>
        <a:spcBef>
          <a:spcPts val="1607"/>
        </a:spcBef>
        <a:buFont typeface="Arial" pitchFamily="34" charset="0"/>
        <a:buChar char="•"/>
        <a:defRPr sz="2410" kern="1200">
          <a:solidFill>
            <a:schemeClr val="tx1"/>
          </a:solidFill>
          <a:latin typeface="+mn-lt"/>
          <a:ea typeface="+mn-ea"/>
          <a:cs typeface="+mn-cs"/>
        </a:defRPr>
      </a:lvl1pPr>
      <a:lvl2pPr marL="505032" indent="-229560" algn="l" defTabSz="918240" rtl="0" eaLnBrk="1" latinLnBrk="0" hangingPunct="1">
        <a:lnSpc>
          <a:spcPct val="90000"/>
        </a:lnSpc>
        <a:spcBef>
          <a:spcPts val="603"/>
        </a:spcBef>
        <a:buFont typeface="Euphemia" pitchFamily="34" charset="0"/>
        <a:buChar char="–"/>
        <a:defRPr sz="2008" kern="1200">
          <a:solidFill>
            <a:schemeClr val="tx1"/>
          </a:solidFill>
          <a:latin typeface="+mn-lt"/>
          <a:ea typeface="+mn-ea"/>
          <a:cs typeface="+mn-cs"/>
        </a:defRPr>
      </a:lvl2pPr>
      <a:lvl3pPr marL="780504" indent="-229560" algn="l" defTabSz="918240" rtl="0" eaLnBrk="1" latinLnBrk="0" hangingPunct="1">
        <a:lnSpc>
          <a:spcPct val="90000"/>
        </a:lnSpc>
        <a:spcBef>
          <a:spcPts val="603"/>
        </a:spcBef>
        <a:buFont typeface="Euphemia" pitchFamily="34" charset="0"/>
        <a:buChar char="–"/>
        <a:defRPr sz="1808" kern="1200">
          <a:solidFill>
            <a:schemeClr val="tx1"/>
          </a:solidFill>
          <a:latin typeface="+mn-lt"/>
          <a:ea typeface="+mn-ea"/>
          <a:cs typeface="+mn-cs"/>
        </a:defRPr>
      </a:lvl3pPr>
      <a:lvl4pPr marL="1055977" indent="-229560" algn="l" defTabSz="918240" rtl="0" eaLnBrk="1" latinLnBrk="0" hangingPunct="1">
        <a:lnSpc>
          <a:spcPct val="90000"/>
        </a:lnSpc>
        <a:spcBef>
          <a:spcPts val="603"/>
        </a:spcBef>
        <a:buFont typeface="Euphemia" pitchFamily="34" charset="0"/>
        <a:buChar char="–"/>
        <a:defRPr sz="1607" kern="1200">
          <a:solidFill>
            <a:schemeClr val="tx1"/>
          </a:solidFill>
          <a:latin typeface="+mn-lt"/>
          <a:ea typeface="+mn-ea"/>
          <a:cs typeface="+mn-cs"/>
        </a:defRPr>
      </a:lvl4pPr>
      <a:lvl5pPr marL="1331449" indent="-229560" algn="l" defTabSz="918240" rtl="0" eaLnBrk="1" latinLnBrk="0" hangingPunct="1">
        <a:lnSpc>
          <a:spcPct val="90000"/>
        </a:lnSpc>
        <a:spcBef>
          <a:spcPts val="603"/>
        </a:spcBef>
        <a:buFont typeface="Euphemia" pitchFamily="34" charset="0"/>
        <a:buChar char="–"/>
        <a:defRPr sz="1607" kern="1200">
          <a:solidFill>
            <a:schemeClr val="tx1"/>
          </a:solidFill>
          <a:latin typeface="+mn-lt"/>
          <a:ea typeface="+mn-ea"/>
          <a:cs typeface="+mn-cs"/>
        </a:defRPr>
      </a:lvl5pPr>
      <a:lvl6pPr marL="1606921" indent="-229560" algn="l" defTabSz="918240" rtl="0" eaLnBrk="1" latinLnBrk="0" hangingPunct="1">
        <a:spcBef>
          <a:spcPts val="603"/>
        </a:spcBef>
        <a:buFont typeface="Euphemia" pitchFamily="34" charset="0"/>
        <a:buChar char="–"/>
        <a:defRPr sz="1607" kern="1200">
          <a:solidFill>
            <a:schemeClr val="tx1"/>
          </a:solidFill>
          <a:latin typeface="+mn-lt"/>
          <a:ea typeface="+mn-ea"/>
          <a:cs typeface="+mn-cs"/>
        </a:defRPr>
      </a:lvl6pPr>
      <a:lvl7pPr marL="1882393" indent="-229560" algn="l" defTabSz="918240" rtl="0" eaLnBrk="1" latinLnBrk="0" hangingPunct="1">
        <a:spcBef>
          <a:spcPts val="603"/>
        </a:spcBef>
        <a:buFont typeface="Euphemia" pitchFamily="34" charset="0"/>
        <a:buChar char="–"/>
        <a:defRPr sz="1607" kern="1200">
          <a:solidFill>
            <a:schemeClr val="tx1"/>
          </a:solidFill>
          <a:latin typeface="+mn-lt"/>
          <a:ea typeface="+mn-ea"/>
          <a:cs typeface="+mn-cs"/>
        </a:defRPr>
      </a:lvl7pPr>
      <a:lvl8pPr marL="2157865" indent="-229560" algn="l" defTabSz="918240" rtl="0" eaLnBrk="1" latinLnBrk="0" hangingPunct="1">
        <a:spcBef>
          <a:spcPts val="603"/>
        </a:spcBef>
        <a:buFont typeface="Euphemia" pitchFamily="34" charset="0"/>
        <a:buChar char="–"/>
        <a:defRPr sz="1607" kern="1200">
          <a:solidFill>
            <a:schemeClr val="tx1"/>
          </a:solidFill>
          <a:latin typeface="+mn-lt"/>
          <a:ea typeface="+mn-ea"/>
          <a:cs typeface="+mn-cs"/>
        </a:defRPr>
      </a:lvl8pPr>
      <a:lvl9pPr marL="2433337" indent="-229560" algn="l" defTabSz="918240" rtl="0" eaLnBrk="1" latinLnBrk="0" hangingPunct="1">
        <a:spcBef>
          <a:spcPts val="603"/>
        </a:spcBef>
        <a:buFont typeface="Euphemia" pitchFamily="34" charset="0"/>
        <a:buChar char="–"/>
        <a:defRPr sz="16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8240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1pPr>
      <a:lvl2pPr marL="459120" algn="l" defTabSz="918240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2pPr>
      <a:lvl3pPr marL="918240" algn="l" defTabSz="918240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3pPr>
      <a:lvl4pPr marL="1377361" algn="l" defTabSz="918240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4pPr>
      <a:lvl5pPr marL="1836481" algn="l" defTabSz="918240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5pPr>
      <a:lvl6pPr marL="2295601" algn="l" defTabSz="918240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6pPr>
      <a:lvl7pPr marL="2754721" algn="l" defTabSz="918240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7pPr>
      <a:lvl8pPr marL="3213842" algn="l" defTabSz="918240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8pPr>
      <a:lvl9pPr marL="3672962" algn="l" defTabSz="918240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chart" Target="../charts/chart1.xm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chart" Target="../charts/chart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6" Type="http://schemas.openxmlformats.org/officeDocument/2006/relationships/diagramColors" Target="../diagrams/colors4.xml"/><Relationship Id="rId20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19" Type="http://schemas.openxmlformats.org/officeDocument/2006/relationships/chart" Target="../charts/chart4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AB08B8-3DB3-4637-AE23-B8DB96D9F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4831" y="991067"/>
            <a:ext cx="6507730" cy="1025417"/>
          </a:xfrm>
        </p:spPr>
        <p:txBody>
          <a:bodyPr/>
          <a:lstStyle/>
          <a:p>
            <a:r>
              <a:rPr lang="en-IN" sz="6025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LAPORAN KINERJA</a:t>
            </a:r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1202860" y="363671"/>
            <a:ext cx="723081" cy="462237"/>
            <a:chOff x="960438" y="2263776"/>
            <a:chExt cx="1646237" cy="844550"/>
          </a:xfrm>
        </p:grpSpPr>
        <p:sp>
          <p:nvSpPr>
            <p:cNvPr id="9" name="object 15"/>
            <p:cNvSpPr>
              <a:spLocks noChangeArrowheads="1"/>
            </p:cNvSpPr>
            <p:nvPr/>
          </p:nvSpPr>
          <p:spPr bwMode="auto">
            <a:xfrm>
              <a:off x="960438" y="2290764"/>
              <a:ext cx="1320800" cy="644525"/>
            </a:xfrm>
            <a:custGeom>
              <a:avLst/>
              <a:gdLst>
                <a:gd name="T0" fmla="*/ 1002456 w 1320817"/>
                <a:gd name="T1" fmla="*/ 2060 h 643808"/>
                <a:gd name="T2" fmla="*/ 907722 w 1320817"/>
                <a:gd name="T3" fmla="*/ 16528 h 643808"/>
                <a:gd name="T4" fmla="*/ 823752 w 1320817"/>
                <a:gd name="T5" fmla="*/ 42132 h 643808"/>
                <a:gd name="T6" fmla="*/ 749706 w 1320817"/>
                <a:gd name="T7" fmla="*/ 76241 h 643808"/>
                <a:gd name="T8" fmla="*/ 669816 w 1320817"/>
                <a:gd name="T9" fmla="*/ 126840 h 643808"/>
                <a:gd name="T10" fmla="*/ 570513 w 1320817"/>
                <a:gd name="T11" fmla="*/ 212808 h 643808"/>
                <a:gd name="T12" fmla="*/ 442283 w 1320817"/>
                <a:gd name="T13" fmla="*/ 355800 h 643808"/>
                <a:gd name="T14" fmla="*/ 378096 w 1320817"/>
                <a:gd name="T15" fmla="*/ 426518 h 643808"/>
                <a:gd name="T16" fmla="*/ 284639 w 1320817"/>
                <a:gd name="T17" fmla="*/ 511046 h 643808"/>
                <a:gd name="T18" fmla="*/ 174673 w 1320817"/>
                <a:gd name="T19" fmla="*/ 575754 h 643808"/>
                <a:gd name="T20" fmla="*/ 80956 w 1320817"/>
                <a:gd name="T21" fmla="*/ 601006 h 643808"/>
                <a:gd name="T22" fmla="*/ 0 w 1320817"/>
                <a:gd name="T23" fmla="*/ 611294 h 643808"/>
                <a:gd name="T24" fmla="*/ 42234 w 1320817"/>
                <a:gd name="T25" fmla="*/ 625327 h 643808"/>
                <a:gd name="T26" fmla="*/ 138778 w 1320817"/>
                <a:gd name="T27" fmla="*/ 646729 h 643808"/>
                <a:gd name="T28" fmla="*/ 238394 w 1320817"/>
                <a:gd name="T29" fmla="*/ 653919 h 643808"/>
                <a:gd name="T30" fmla="*/ 300559 w 1320817"/>
                <a:gd name="T31" fmla="*/ 650613 h 643808"/>
                <a:gd name="T32" fmla="*/ 386198 w 1320817"/>
                <a:gd name="T33" fmla="*/ 636264 h 643808"/>
                <a:gd name="T34" fmla="*/ 470205 w 1320817"/>
                <a:gd name="T35" fmla="*/ 607960 h 643808"/>
                <a:gd name="T36" fmla="*/ 552436 w 1320817"/>
                <a:gd name="T37" fmla="*/ 563160 h 643808"/>
                <a:gd name="T38" fmla="*/ 618218 w 1320817"/>
                <a:gd name="T39" fmla="*/ 518488 h 643808"/>
                <a:gd name="T40" fmla="*/ 683849 w 1320817"/>
                <a:gd name="T41" fmla="*/ 469068 h 643808"/>
                <a:gd name="T42" fmla="*/ 829369 w 1320817"/>
                <a:gd name="T43" fmla="*/ 352709 h 643808"/>
                <a:gd name="T44" fmla="*/ 880929 w 1320817"/>
                <a:gd name="T45" fmla="*/ 311695 h 643808"/>
                <a:gd name="T46" fmla="*/ 1001983 w 1320817"/>
                <a:gd name="T47" fmla="*/ 211327 h 643808"/>
                <a:gd name="T48" fmla="*/ 1052485 w 1320817"/>
                <a:gd name="T49" fmla="*/ 170742 h 643808"/>
                <a:gd name="T50" fmla="*/ 1119031 w 1320817"/>
                <a:gd name="T51" fmla="*/ 121866 h 643808"/>
                <a:gd name="T52" fmla="*/ 1197768 w 1320817"/>
                <a:gd name="T53" fmla="*/ 75660 h 643808"/>
                <a:gd name="T54" fmla="*/ 1284897 w 1320817"/>
                <a:gd name="T55" fmla="*/ 52027 h 643808"/>
                <a:gd name="T56" fmla="*/ 1316283 w 1320817"/>
                <a:gd name="T57" fmla="*/ 48472 h 643808"/>
                <a:gd name="T58" fmla="*/ 1228403 w 1320817"/>
                <a:gd name="T59" fmla="*/ 22894 h 643808"/>
                <a:gd name="T60" fmla="*/ 1134568 w 1320817"/>
                <a:gd name="T61" fmla="*/ 5573 h 643808"/>
                <a:gd name="T62" fmla="*/ 1071205 w 1320817"/>
                <a:gd name="T63" fmla="*/ 344 h 64380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20817"/>
                <a:gd name="T97" fmla="*/ 0 h 643808"/>
                <a:gd name="T98" fmla="*/ 1320817 w 1320817"/>
                <a:gd name="T99" fmla="*/ 643808 h 64380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20817" h="643808">
                  <a:moveTo>
                    <a:pt x="1049781" y="0"/>
                  </a:moveTo>
                  <a:lnTo>
                    <a:pt x="1002638" y="2032"/>
                  </a:lnTo>
                  <a:lnTo>
                    <a:pt x="953865" y="7622"/>
                  </a:lnTo>
                  <a:lnTo>
                    <a:pt x="907890" y="16276"/>
                  </a:lnTo>
                  <a:lnTo>
                    <a:pt x="864605" y="27670"/>
                  </a:lnTo>
                  <a:lnTo>
                    <a:pt x="823906" y="41480"/>
                  </a:lnTo>
                  <a:lnTo>
                    <a:pt x="785688" y="57385"/>
                  </a:lnTo>
                  <a:lnTo>
                    <a:pt x="749846" y="75061"/>
                  </a:lnTo>
                  <a:lnTo>
                    <a:pt x="716273" y="94185"/>
                  </a:lnTo>
                  <a:lnTo>
                    <a:pt x="669942" y="124879"/>
                  </a:lnTo>
                  <a:lnTo>
                    <a:pt x="617077" y="166401"/>
                  </a:lnTo>
                  <a:lnTo>
                    <a:pt x="570611" y="209518"/>
                  </a:lnTo>
                  <a:lnTo>
                    <a:pt x="526689" y="255315"/>
                  </a:lnTo>
                  <a:lnTo>
                    <a:pt x="442367" y="350299"/>
                  </a:lnTo>
                  <a:lnTo>
                    <a:pt x="421272" y="373903"/>
                  </a:lnTo>
                  <a:lnTo>
                    <a:pt x="378166" y="419924"/>
                  </a:lnTo>
                  <a:lnTo>
                    <a:pt x="332982" y="463392"/>
                  </a:lnTo>
                  <a:lnTo>
                    <a:pt x="284695" y="503144"/>
                  </a:lnTo>
                  <a:lnTo>
                    <a:pt x="232277" y="538018"/>
                  </a:lnTo>
                  <a:lnTo>
                    <a:pt x="174701" y="566852"/>
                  </a:lnTo>
                  <a:lnTo>
                    <a:pt x="129851" y="581548"/>
                  </a:lnTo>
                  <a:lnTo>
                    <a:pt x="80970" y="591713"/>
                  </a:lnTo>
                  <a:lnTo>
                    <a:pt x="41639" y="597292"/>
                  </a:lnTo>
                  <a:lnTo>
                    <a:pt x="0" y="601841"/>
                  </a:lnTo>
                  <a:lnTo>
                    <a:pt x="2374" y="602745"/>
                  </a:lnTo>
                  <a:lnTo>
                    <a:pt x="42248" y="615658"/>
                  </a:lnTo>
                  <a:lnTo>
                    <a:pt x="100164" y="630071"/>
                  </a:lnTo>
                  <a:lnTo>
                    <a:pt x="138806" y="636730"/>
                  </a:lnTo>
                  <a:lnTo>
                    <a:pt x="188980" y="642188"/>
                  </a:lnTo>
                  <a:lnTo>
                    <a:pt x="238436" y="643808"/>
                  </a:lnTo>
                  <a:lnTo>
                    <a:pt x="250793" y="643623"/>
                  </a:lnTo>
                  <a:lnTo>
                    <a:pt x="300615" y="640553"/>
                  </a:lnTo>
                  <a:lnTo>
                    <a:pt x="338787" y="635842"/>
                  </a:lnTo>
                  <a:lnTo>
                    <a:pt x="386268" y="626426"/>
                  </a:lnTo>
                  <a:lnTo>
                    <a:pt x="434012" y="612591"/>
                  </a:lnTo>
                  <a:lnTo>
                    <a:pt x="470289" y="598559"/>
                  </a:lnTo>
                  <a:lnTo>
                    <a:pt x="507198" y="580806"/>
                  </a:lnTo>
                  <a:lnTo>
                    <a:pt x="552534" y="554453"/>
                  </a:lnTo>
                  <a:lnTo>
                    <a:pt x="585432" y="533190"/>
                  </a:lnTo>
                  <a:lnTo>
                    <a:pt x="618330" y="510470"/>
                  </a:lnTo>
                  <a:lnTo>
                    <a:pt x="651191" y="486582"/>
                  </a:lnTo>
                  <a:lnTo>
                    <a:pt x="683975" y="461816"/>
                  </a:lnTo>
                  <a:lnTo>
                    <a:pt x="716645" y="436461"/>
                  </a:lnTo>
                  <a:lnTo>
                    <a:pt x="829523" y="347256"/>
                  </a:lnTo>
                  <a:lnTo>
                    <a:pt x="863311" y="320975"/>
                  </a:lnTo>
                  <a:lnTo>
                    <a:pt x="881083" y="306875"/>
                  </a:lnTo>
                  <a:lnTo>
                    <a:pt x="916235" y="278440"/>
                  </a:lnTo>
                  <a:lnTo>
                    <a:pt x="1002165" y="208059"/>
                  </a:lnTo>
                  <a:lnTo>
                    <a:pt x="1019076" y="194461"/>
                  </a:lnTo>
                  <a:lnTo>
                    <a:pt x="1052680" y="168102"/>
                  </a:lnTo>
                  <a:lnTo>
                    <a:pt x="1086044" y="143157"/>
                  </a:lnTo>
                  <a:lnTo>
                    <a:pt x="1119227" y="119981"/>
                  </a:lnTo>
                  <a:lnTo>
                    <a:pt x="1152287" y="98933"/>
                  </a:lnTo>
                  <a:lnTo>
                    <a:pt x="1197978" y="74490"/>
                  </a:lnTo>
                  <a:lnTo>
                    <a:pt x="1235808" y="60914"/>
                  </a:lnTo>
                  <a:lnTo>
                    <a:pt x="1285135" y="51223"/>
                  </a:lnTo>
                  <a:lnTo>
                    <a:pt x="1320817" y="49255"/>
                  </a:lnTo>
                  <a:lnTo>
                    <a:pt x="1316521" y="47722"/>
                  </a:lnTo>
                  <a:lnTo>
                    <a:pt x="1272849" y="34032"/>
                  </a:lnTo>
                  <a:lnTo>
                    <a:pt x="1228627" y="22544"/>
                  </a:lnTo>
                  <a:lnTo>
                    <a:pt x="1174655" y="11475"/>
                  </a:lnTo>
                  <a:lnTo>
                    <a:pt x="1134778" y="5489"/>
                  </a:lnTo>
                  <a:lnTo>
                    <a:pt x="1092849" y="1432"/>
                  </a:lnTo>
                  <a:lnTo>
                    <a:pt x="1071401" y="344"/>
                  </a:lnTo>
                  <a:lnTo>
                    <a:pt x="1049781" y="0"/>
                  </a:lnTo>
                  <a:close/>
                </a:path>
              </a:pathLst>
            </a:custGeom>
            <a:solidFill>
              <a:srgbClr val="00A6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11" name="object 16"/>
            <p:cNvSpPr>
              <a:spLocks noChangeArrowheads="1"/>
            </p:cNvSpPr>
            <p:nvPr/>
          </p:nvSpPr>
          <p:spPr bwMode="auto">
            <a:xfrm>
              <a:off x="960438" y="2290764"/>
              <a:ext cx="1320800" cy="644525"/>
            </a:xfrm>
            <a:custGeom>
              <a:avLst/>
              <a:gdLst>
                <a:gd name="T0" fmla="*/ 41625 w 1320817"/>
                <a:gd name="T1" fmla="*/ 606672 h 643808"/>
                <a:gd name="T2" fmla="*/ 129823 w 1320817"/>
                <a:gd name="T3" fmla="*/ 590681 h 643808"/>
                <a:gd name="T4" fmla="*/ 232235 w 1320817"/>
                <a:gd name="T5" fmla="*/ 546469 h 643808"/>
                <a:gd name="T6" fmla="*/ 332926 w 1320817"/>
                <a:gd name="T7" fmla="*/ 470670 h 643808"/>
                <a:gd name="T8" fmla="*/ 421202 w 1320817"/>
                <a:gd name="T9" fmla="*/ 379775 h 643808"/>
                <a:gd name="T10" fmla="*/ 484199 w 1320817"/>
                <a:gd name="T11" fmla="*/ 307383 h 643808"/>
                <a:gd name="T12" fmla="*/ 548298 w 1320817"/>
                <a:gd name="T13" fmla="*/ 235800 h 643808"/>
                <a:gd name="T14" fmla="*/ 641472 w 1320817"/>
                <a:gd name="T15" fmla="*/ 148506 h 643808"/>
                <a:gd name="T16" fmla="*/ 732656 w 1320817"/>
                <a:gd name="T17" fmla="*/ 85787 h 643808"/>
                <a:gd name="T18" fmla="*/ 804354 w 1320817"/>
                <a:gd name="T19" fmla="*/ 49963 h 643808"/>
                <a:gd name="T20" fmla="*/ 885764 w 1320817"/>
                <a:gd name="T21" fmla="*/ 21987 h 643808"/>
                <a:gd name="T22" fmla="*/ 977713 w 1320817"/>
                <a:gd name="T23" fmla="*/ 4494 h 643808"/>
                <a:gd name="T24" fmla="*/ 1049586 w 1320817"/>
                <a:gd name="T25" fmla="*/ 0 h 643808"/>
                <a:gd name="T26" fmla="*/ 1113817 w 1320817"/>
                <a:gd name="T27" fmla="*/ 3232 h 643808"/>
                <a:gd name="T28" fmla="*/ 1193329 w 1320817"/>
                <a:gd name="T29" fmla="*/ 15211 h 643808"/>
                <a:gd name="T30" fmla="*/ 1284653 w 1320817"/>
                <a:gd name="T31" fmla="*/ 38136 h 643808"/>
                <a:gd name="T32" fmla="*/ 1308838 w 1320817"/>
                <a:gd name="T33" fmla="*/ 50241 h 643808"/>
                <a:gd name="T34" fmla="*/ 1248062 w 1320817"/>
                <a:gd name="T35" fmla="*/ 58553 h 643808"/>
                <a:gd name="T36" fmla="*/ 1168579 w 1320817"/>
                <a:gd name="T37" fmla="*/ 90722 h 643808"/>
                <a:gd name="T38" fmla="*/ 1102458 w 1320817"/>
                <a:gd name="T39" fmla="*/ 133387 h 643808"/>
                <a:gd name="T40" fmla="*/ 1035729 w 1320817"/>
                <a:gd name="T41" fmla="*/ 183972 h 643808"/>
                <a:gd name="T42" fmla="*/ 967921 w 1320817"/>
                <a:gd name="T43" fmla="*/ 239571 h 643808"/>
                <a:gd name="T44" fmla="*/ 933461 w 1320817"/>
                <a:gd name="T45" fmla="*/ 268344 h 643808"/>
                <a:gd name="T46" fmla="*/ 863157 w 1320817"/>
                <a:gd name="T47" fmla="*/ 326015 h 643808"/>
                <a:gd name="T48" fmla="*/ 813435 w 1320817"/>
                <a:gd name="T49" fmla="*/ 365404 h 643808"/>
                <a:gd name="T50" fmla="*/ 781344 w 1320817"/>
                <a:gd name="T51" fmla="*/ 391189 h 643808"/>
                <a:gd name="T52" fmla="*/ 749021 w 1320817"/>
                <a:gd name="T53" fmla="*/ 417260 h 643808"/>
                <a:gd name="T54" fmla="*/ 683849 w 1320817"/>
                <a:gd name="T55" fmla="*/ 469068 h 643808"/>
                <a:gd name="T56" fmla="*/ 618218 w 1320817"/>
                <a:gd name="T57" fmla="*/ 518488 h 643808"/>
                <a:gd name="T58" fmla="*/ 552436 w 1320817"/>
                <a:gd name="T59" fmla="*/ 563160 h 643808"/>
                <a:gd name="T60" fmla="*/ 482427 w 1320817"/>
                <a:gd name="T61" fmla="*/ 602395 h 643808"/>
                <a:gd name="T62" fmla="*/ 398090 w 1320817"/>
                <a:gd name="T63" fmla="*/ 633222 h 643808"/>
                <a:gd name="T64" fmla="*/ 300559 w 1320817"/>
                <a:gd name="T65" fmla="*/ 650613 h 643808"/>
                <a:gd name="T66" fmla="*/ 238394 w 1320817"/>
                <a:gd name="T67" fmla="*/ 653919 h 643808"/>
                <a:gd name="T68" fmla="*/ 176511 w 1320817"/>
                <a:gd name="T69" fmla="*/ 651256 h 643808"/>
                <a:gd name="T70" fmla="*/ 78474 w 1320817"/>
                <a:gd name="T71" fmla="*/ 635001 h 643808"/>
                <a:gd name="T72" fmla="*/ 2374 w 1320817"/>
                <a:gd name="T73" fmla="*/ 612212 h 643808"/>
                <a:gd name="T74" fmla="*/ 0 w 1320817"/>
                <a:gd name="T75" fmla="*/ 611294 h 6438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20817"/>
                <a:gd name="T115" fmla="*/ 0 h 643808"/>
                <a:gd name="T116" fmla="*/ 1320817 w 1320817"/>
                <a:gd name="T117" fmla="*/ 643808 h 64380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20817" h="643808">
                  <a:moveTo>
                    <a:pt x="0" y="601841"/>
                  </a:moveTo>
                  <a:lnTo>
                    <a:pt x="41639" y="597292"/>
                  </a:lnTo>
                  <a:lnTo>
                    <a:pt x="80970" y="591713"/>
                  </a:lnTo>
                  <a:lnTo>
                    <a:pt x="129851" y="581548"/>
                  </a:lnTo>
                  <a:lnTo>
                    <a:pt x="174701" y="566852"/>
                  </a:lnTo>
                  <a:lnTo>
                    <a:pt x="232277" y="538018"/>
                  </a:lnTo>
                  <a:lnTo>
                    <a:pt x="284695" y="503144"/>
                  </a:lnTo>
                  <a:lnTo>
                    <a:pt x="332982" y="463392"/>
                  </a:lnTo>
                  <a:lnTo>
                    <a:pt x="378166" y="419924"/>
                  </a:lnTo>
                  <a:lnTo>
                    <a:pt x="421272" y="373903"/>
                  </a:lnTo>
                  <a:lnTo>
                    <a:pt x="463328" y="326493"/>
                  </a:lnTo>
                  <a:lnTo>
                    <a:pt x="484283" y="302630"/>
                  </a:lnTo>
                  <a:lnTo>
                    <a:pt x="505361" y="278855"/>
                  </a:lnTo>
                  <a:lnTo>
                    <a:pt x="548396" y="232154"/>
                  </a:lnTo>
                  <a:lnTo>
                    <a:pt x="593462" y="187552"/>
                  </a:lnTo>
                  <a:lnTo>
                    <a:pt x="641584" y="146210"/>
                  </a:lnTo>
                  <a:lnTo>
                    <a:pt x="684866" y="114434"/>
                  </a:lnTo>
                  <a:lnTo>
                    <a:pt x="732782" y="84462"/>
                  </a:lnTo>
                  <a:lnTo>
                    <a:pt x="767477" y="66022"/>
                  </a:lnTo>
                  <a:lnTo>
                    <a:pt x="804494" y="49191"/>
                  </a:lnTo>
                  <a:lnTo>
                    <a:pt x="843939" y="34293"/>
                  </a:lnTo>
                  <a:lnTo>
                    <a:pt x="885918" y="21651"/>
                  </a:lnTo>
                  <a:lnTo>
                    <a:pt x="930535" y="11587"/>
                  </a:lnTo>
                  <a:lnTo>
                    <a:pt x="977895" y="4424"/>
                  </a:lnTo>
                  <a:lnTo>
                    <a:pt x="1028105" y="486"/>
                  </a:lnTo>
                  <a:lnTo>
                    <a:pt x="1049781" y="0"/>
                  </a:lnTo>
                  <a:lnTo>
                    <a:pt x="1071401" y="344"/>
                  </a:lnTo>
                  <a:lnTo>
                    <a:pt x="1114013" y="3176"/>
                  </a:lnTo>
                  <a:lnTo>
                    <a:pt x="1155030" y="8284"/>
                  </a:lnTo>
                  <a:lnTo>
                    <a:pt x="1193539" y="14973"/>
                  </a:lnTo>
                  <a:lnTo>
                    <a:pt x="1244603" y="26443"/>
                  </a:lnTo>
                  <a:lnTo>
                    <a:pt x="1284891" y="37548"/>
                  </a:lnTo>
                  <a:lnTo>
                    <a:pt x="1320817" y="49255"/>
                  </a:lnTo>
                  <a:lnTo>
                    <a:pt x="1309076" y="49464"/>
                  </a:lnTo>
                  <a:lnTo>
                    <a:pt x="1297177" y="50111"/>
                  </a:lnTo>
                  <a:lnTo>
                    <a:pt x="1248286" y="57648"/>
                  </a:lnTo>
                  <a:lnTo>
                    <a:pt x="1210640" y="69306"/>
                  </a:lnTo>
                  <a:lnTo>
                    <a:pt x="1168789" y="89319"/>
                  </a:lnTo>
                  <a:lnTo>
                    <a:pt x="1135768" y="109169"/>
                  </a:lnTo>
                  <a:lnTo>
                    <a:pt x="1102654" y="131325"/>
                  </a:lnTo>
                  <a:lnTo>
                    <a:pt x="1069388" y="155431"/>
                  </a:lnTo>
                  <a:lnTo>
                    <a:pt x="1035911" y="181127"/>
                  </a:lnTo>
                  <a:lnTo>
                    <a:pt x="1002165" y="208059"/>
                  </a:lnTo>
                  <a:lnTo>
                    <a:pt x="968090" y="235866"/>
                  </a:lnTo>
                  <a:lnTo>
                    <a:pt x="950912" y="249987"/>
                  </a:lnTo>
                  <a:lnTo>
                    <a:pt x="933629" y="264193"/>
                  </a:lnTo>
                  <a:lnTo>
                    <a:pt x="898722" y="292682"/>
                  </a:lnTo>
                  <a:lnTo>
                    <a:pt x="863311" y="320975"/>
                  </a:lnTo>
                  <a:lnTo>
                    <a:pt x="829523" y="347256"/>
                  </a:lnTo>
                  <a:lnTo>
                    <a:pt x="813576" y="359754"/>
                  </a:lnTo>
                  <a:lnTo>
                    <a:pt x="797561" y="372394"/>
                  </a:lnTo>
                  <a:lnTo>
                    <a:pt x="781484" y="385141"/>
                  </a:lnTo>
                  <a:lnTo>
                    <a:pt x="765349" y="397956"/>
                  </a:lnTo>
                  <a:lnTo>
                    <a:pt x="749161" y="410806"/>
                  </a:lnTo>
                  <a:lnTo>
                    <a:pt x="716645" y="436461"/>
                  </a:lnTo>
                  <a:lnTo>
                    <a:pt x="683975" y="461816"/>
                  </a:lnTo>
                  <a:lnTo>
                    <a:pt x="651191" y="486582"/>
                  </a:lnTo>
                  <a:lnTo>
                    <a:pt x="618330" y="510470"/>
                  </a:lnTo>
                  <a:lnTo>
                    <a:pt x="585432" y="533190"/>
                  </a:lnTo>
                  <a:lnTo>
                    <a:pt x="552534" y="554453"/>
                  </a:lnTo>
                  <a:lnTo>
                    <a:pt x="519677" y="573969"/>
                  </a:lnTo>
                  <a:lnTo>
                    <a:pt x="482511" y="593081"/>
                  </a:lnTo>
                  <a:lnTo>
                    <a:pt x="446047" y="608294"/>
                  </a:lnTo>
                  <a:lnTo>
                    <a:pt x="398160" y="623431"/>
                  </a:lnTo>
                  <a:lnTo>
                    <a:pt x="350660" y="633834"/>
                  </a:lnTo>
                  <a:lnTo>
                    <a:pt x="300615" y="640553"/>
                  </a:lnTo>
                  <a:lnTo>
                    <a:pt x="250793" y="643623"/>
                  </a:lnTo>
                  <a:lnTo>
                    <a:pt x="238436" y="643808"/>
                  </a:lnTo>
                  <a:lnTo>
                    <a:pt x="226090" y="643759"/>
                  </a:lnTo>
                  <a:lnTo>
                    <a:pt x="176539" y="641187"/>
                  </a:lnTo>
                  <a:lnTo>
                    <a:pt x="126045" y="634757"/>
                  </a:lnTo>
                  <a:lnTo>
                    <a:pt x="78488" y="625183"/>
                  </a:lnTo>
                  <a:lnTo>
                    <a:pt x="27981" y="611387"/>
                  </a:lnTo>
                  <a:lnTo>
                    <a:pt x="2374" y="602745"/>
                  </a:lnTo>
                  <a:lnTo>
                    <a:pt x="63" y="601866"/>
                  </a:lnTo>
                  <a:lnTo>
                    <a:pt x="0" y="601841"/>
                  </a:lnTo>
                  <a:close/>
                </a:path>
              </a:pathLst>
            </a:custGeom>
            <a:noFill/>
            <a:ln w="3175">
              <a:solidFill>
                <a:srgbClr val="33984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12" name="object 17"/>
            <p:cNvSpPr>
              <a:spLocks noChangeArrowheads="1"/>
            </p:cNvSpPr>
            <p:nvPr/>
          </p:nvSpPr>
          <p:spPr bwMode="auto">
            <a:xfrm>
              <a:off x="1176338" y="2360614"/>
              <a:ext cx="1293812" cy="747712"/>
            </a:xfrm>
            <a:custGeom>
              <a:avLst/>
              <a:gdLst>
                <a:gd name="T0" fmla="*/ 1257590 w 1294131"/>
                <a:gd name="T1" fmla="*/ 0 h 747045"/>
                <a:gd name="T2" fmla="*/ 1218666 w 1294131"/>
                <a:gd name="T3" fmla="*/ 2496 h 747045"/>
                <a:gd name="T4" fmla="*/ 1176032 w 1294131"/>
                <a:gd name="T5" fmla="*/ 9198 h 747045"/>
                <a:gd name="T6" fmla="*/ 1132822 w 1294131"/>
                <a:gd name="T7" fmla="*/ 19109 h 747045"/>
                <a:gd name="T8" fmla="*/ 1092171 w 1294131"/>
                <a:gd name="T9" fmla="*/ 31233 h 747045"/>
                <a:gd name="T10" fmla="*/ 1047365 w 1294131"/>
                <a:gd name="T11" fmla="*/ 49110 h 747045"/>
                <a:gd name="T12" fmla="*/ 989791 w 1294131"/>
                <a:gd name="T13" fmla="*/ 82902 h 747045"/>
                <a:gd name="T14" fmla="*/ 941201 w 1294131"/>
                <a:gd name="T15" fmla="*/ 116055 h 747045"/>
                <a:gd name="T16" fmla="*/ 893345 w 1294131"/>
                <a:gd name="T17" fmla="*/ 152068 h 747045"/>
                <a:gd name="T18" fmla="*/ 846726 w 1294131"/>
                <a:gd name="T19" fmla="*/ 189912 h 747045"/>
                <a:gd name="T20" fmla="*/ 801836 w 1294131"/>
                <a:gd name="T21" fmla="*/ 228555 h 747045"/>
                <a:gd name="T22" fmla="*/ 759182 w 1294131"/>
                <a:gd name="T23" fmla="*/ 266963 h 747045"/>
                <a:gd name="T24" fmla="*/ 719260 w 1294131"/>
                <a:gd name="T25" fmla="*/ 304107 h 747045"/>
                <a:gd name="T26" fmla="*/ 634695 w 1294131"/>
                <a:gd name="T27" fmla="*/ 384668 h 747045"/>
                <a:gd name="T28" fmla="*/ 620899 w 1294131"/>
                <a:gd name="T29" fmla="*/ 397642 h 747045"/>
                <a:gd name="T30" fmla="*/ 591128 w 1294131"/>
                <a:gd name="T31" fmla="*/ 424733 h 747045"/>
                <a:gd name="T32" fmla="*/ 562090 w 1294131"/>
                <a:gd name="T33" fmla="*/ 449780 h 747045"/>
                <a:gd name="T34" fmla="*/ 505644 w 1294131"/>
                <a:gd name="T35" fmla="*/ 494031 h 747045"/>
                <a:gd name="T36" fmla="*/ 450400 w 1294131"/>
                <a:gd name="T37" fmla="*/ 530943 h 747045"/>
                <a:gd name="T38" fmla="*/ 395187 w 1294131"/>
                <a:gd name="T39" fmla="*/ 561063 h 747045"/>
                <a:gd name="T40" fmla="*/ 338863 w 1294131"/>
                <a:gd name="T41" fmla="*/ 584942 h 747045"/>
                <a:gd name="T42" fmla="*/ 280274 w 1294131"/>
                <a:gd name="T43" fmla="*/ 603129 h 747045"/>
                <a:gd name="T44" fmla="*/ 218242 w 1294131"/>
                <a:gd name="T45" fmla="*/ 616168 h 747045"/>
                <a:gd name="T46" fmla="*/ 151633 w 1294131"/>
                <a:gd name="T47" fmla="*/ 624612 h 747045"/>
                <a:gd name="T48" fmla="*/ 79260 w 1294131"/>
                <a:gd name="T49" fmla="*/ 629009 h 747045"/>
                <a:gd name="T50" fmla="*/ 40568 w 1294131"/>
                <a:gd name="T51" fmla="*/ 629856 h 747045"/>
                <a:gd name="T52" fmla="*/ 0 w 1294131"/>
                <a:gd name="T53" fmla="*/ 629900 h 747045"/>
                <a:gd name="T54" fmla="*/ 12550 w 1294131"/>
                <a:gd name="T55" fmla="*/ 638139 h 747045"/>
                <a:gd name="T56" fmla="*/ 51882 w 1294131"/>
                <a:gd name="T57" fmla="*/ 662082 h 747045"/>
                <a:gd name="T58" fmla="*/ 93021 w 1294131"/>
                <a:gd name="T59" fmla="*/ 684385 h 747045"/>
                <a:gd name="T60" fmla="*/ 135027 w 1294131"/>
                <a:gd name="T61" fmla="*/ 704409 h 747045"/>
                <a:gd name="T62" fmla="*/ 176941 w 1294131"/>
                <a:gd name="T63" fmla="*/ 721516 h 747045"/>
                <a:gd name="T64" fmla="*/ 217851 w 1294131"/>
                <a:gd name="T65" fmla="*/ 735070 h 747045"/>
                <a:gd name="T66" fmla="*/ 256810 w 1294131"/>
                <a:gd name="T67" fmla="*/ 744429 h 747045"/>
                <a:gd name="T68" fmla="*/ 342966 w 1294131"/>
                <a:gd name="T69" fmla="*/ 754578 h 747045"/>
                <a:gd name="T70" fmla="*/ 411261 w 1294131"/>
                <a:gd name="T71" fmla="*/ 756438 h 747045"/>
                <a:gd name="T72" fmla="*/ 474406 w 1294131"/>
                <a:gd name="T73" fmla="*/ 752474 h 747045"/>
                <a:gd name="T74" fmla="*/ 532729 w 1294131"/>
                <a:gd name="T75" fmla="*/ 743074 h 747045"/>
                <a:gd name="T76" fmla="*/ 586574 w 1294131"/>
                <a:gd name="T77" fmla="*/ 728619 h 747045"/>
                <a:gd name="T78" fmla="*/ 636277 w 1294131"/>
                <a:gd name="T79" fmla="*/ 709500 h 747045"/>
                <a:gd name="T80" fmla="*/ 682163 w 1294131"/>
                <a:gd name="T81" fmla="*/ 686101 h 747045"/>
                <a:gd name="T82" fmla="*/ 724570 w 1294131"/>
                <a:gd name="T83" fmla="*/ 658806 h 747045"/>
                <a:gd name="T84" fmla="*/ 763835 w 1294131"/>
                <a:gd name="T85" fmla="*/ 628002 h 747045"/>
                <a:gd name="T86" fmla="*/ 800292 w 1294131"/>
                <a:gd name="T87" fmla="*/ 594077 h 747045"/>
                <a:gd name="T88" fmla="*/ 834274 w 1294131"/>
                <a:gd name="T89" fmla="*/ 557412 h 747045"/>
                <a:gd name="T90" fmla="*/ 866113 w 1294131"/>
                <a:gd name="T91" fmla="*/ 518398 h 747045"/>
                <a:gd name="T92" fmla="*/ 896151 w 1294131"/>
                <a:gd name="T93" fmla="*/ 477416 h 747045"/>
                <a:gd name="T94" fmla="*/ 924713 w 1294131"/>
                <a:gd name="T95" fmla="*/ 434858 h 747045"/>
                <a:gd name="T96" fmla="*/ 952139 w 1294131"/>
                <a:gd name="T97" fmla="*/ 391103 h 747045"/>
                <a:gd name="T98" fmla="*/ 978760 w 1294131"/>
                <a:gd name="T99" fmla="*/ 346542 h 747045"/>
                <a:gd name="T100" fmla="*/ 1004916 w 1294131"/>
                <a:gd name="T101" fmla="*/ 301559 h 747045"/>
                <a:gd name="T102" fmla="*/ 1030935 w 1294131"/>
                <a:gd name="T103" fmla="*/ 256537 h 747045"/>
                <a:gd name="T104" fmla="*/ 1057156 w 1294131"/>
                <a:gd name="T105" fmla="*/ 211866 h 747045"/>
                <a:gd name="T106" fmla="*/ 1083909 w 1294131"/>
                <a:gd name="T107" fmla="*/ 167931 h 747045"/>
                <a:gd name="T108" fmla="*/ 1110843 w 1294131"/>
                <a:gd name="T109" fmla="*/ 128897 h 747045"/>
                <a:gd name="T110" fmla="*/ 1139214 w 1294131"/>
                <a:gd name="T111" fmla="*/ 95455 h 747045"/>
                <a:gd name="T112" fmla="*/ 1168993 w 1294131"/>
                <a:gd name="T113" fmla="*/ 67246 h 747045"/>
                <a:gd name="T114" fmla="*/ 1200145 w 1294131"/>
                <a:gd name="T115" fmla="*/ 43903 h 747045"/>
                <a:gd name="T116" fmla="*/ 1243757 w 1294131"/>
                <a:gd name="T117" fmla="*/ 19723 h 747045"/>
                <a:gd name="T118" fmla="*/ 1289672 w 1294131"/>
                <a:gd name="T119" fmla="*/ 2691 h 747045"/>
                <a:gd name="T120" fmla="*/ 1279829 w 1294131"/>
                <a:gd name="T121" fmla="*/ 1150 h 747045"/>
                <a:gd name="T122" fmla="*/ 1269199 w 1294131"/>
                <a:gd name="T123" fmla="*/ 269 h 747045"/>
                <a:gd name="T124" fmla="*/ 1257590 w 1294131"/>
                <a:gd name="T125" fmla="*/ 0 h 74704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94131"/>
                <a:gd name="T190" fmla="*/ 0 h 747045"/>
                <a:gd name="T191" fmla="*/ 1294131 w 1294131"/>
                <a:gd name="T192" fmla="*/ 747045 h 74704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94131" h="747045">
                  <a:moveTo>
                    <a:pt x="1261938" y="0"/>
                  </a:moveTo>
                  <a:lnTo>
                    <a:pt x="1222879" y="2468"/>
                  </a:lnTo>
                  <a:lnTo>
                    <a:pt x="1180098" y="9086"/>
                  </a:lnTo>
                  <a:lnTo>
                    <a:pt x="1136739" y="18871"/>
                  </a:lnTo>
                  <a:lnTo>
                    <a:pt x="1095947" y="30841"/>
                  </a:lnTo>
                  <a:lnTo>
                    <a:pt x="1050986" y="48500"/>
                  </a:lnTo>
                  <a:lnTo>
                    <a:pt x="993213" y="81873"/>
                  </a:lnTo>
                  <a:lnTo>
                    <a:pt x="944455" y="114614"/>
                  </a:lnTo>
                  <a:lnTo>
                    <a:pt x="896434" y="150180"/>
                  </a:lnTo>
                  <a:lnTo>
                    <a:pt x="849652" y="187554"/>
                  </a:lnTo>
                  <a:lnTo>
                    <a:pt x="804608" y="225716"/>
                  </a:lnTo>
                  <a:lnTo>
                    <a:pt x="761807" y="263648"/>
                  </a:lnTo>
                  <a:lnTo>
                    <a:pt x="721748" y="300331"/>
                  </a:lnTo>
                  <a:lnTo>
                    <a:pt x="636892" y="379892"/>
                  </a:lnTo>
                  <a:lnTo>
                    <a:pt x="623044" y="392704"/>
                  </a:lnTo>
                  <a:lnTo>
                    <a:pt x="593172" y="419457"/>
                  </a:lnTo>
                  <a:lnTo>
                    <a:pt x="564036" y="444195"/>
                  </a:lnTo>
                  <a:lnTo>
                    <a:pt x="507394" y="487896"/>
                  </a:lnTo>
                  <a:lnTo>
                    <a:pt x="451954" y="524350"/>
                  </a:lnTo>
                  <a:lnTo>
                    <a:pt x="396556" y="554097"/>
                  </a:lnTo>
                  <a:lnTo>
                    <a:pt x="340039" y="577679"/>
                  </a:lnTo>
                  <a:lnTo>
                    <a:pt x="281240" y="595639"/>
                  </a:lnTo>
                  <a:lnTo>
                    <a:pt x="218998" y="608517"/>
                  </a:lnTo>
                  <a:lnTo>
                    <a:pt x="152152" y="616856"/>
                  </a:lnTo>
                  <a:lnTo>
                    <a:pt x="79540" y="621197"/>
                  </a:lnTo>
                  <a:lnTo>
                    <a:pt x="40708" y="622037"/>
                  </a:lnTo>
                  <a:lnTo>
                    <a:pt x="0" y="622081"/>
                  </a:lnTo>
                  <a:lnTo>
                    <a:pt x="12592" y="630215"/>
                  </a:lnTo>
                  <a:lnTo>
                    <a:pt x="52064" y="653861"/>
                  </a:lnTo>
                  <a:lnTo>
                    <a:pt x="93343" y="675887"/>
                  </a:lnTo>
                  <a:lnTo>
                    <a:pt x="135489" y="695663"/>
                  </a:lnTo>
                  <a:lnTo>
                    <a:pt x="177557" y="712558"/>
                  </a:lnTo>
                  <a:lnTo>
                    <a:pt x="218607" y="725943"/>
                  </a:lnTo>
                  <a:lnTo>
                    <a:pt x="257694" y="735186"/>
                  </a:lnTo>
                  <a:lnTo>
                    <a:pt x="344156" y="745208"/>
                  </a:lnTo>
                  <a:lnTo>
                    <a:pt x="412684" y="747045"/>
                  </a:lnTo>
                  <a:lnTo>
                    <a:pt x="476044" y="743131"/>
                  </a:lnTo>
                  <a:lnTo>
                    <a:pt x="534572" y="733847"/>
                  </a:lnTo>
                  <a:lnTo>
                    <a:pt x="588604" y="719573"/>
                  </a:lnTo>
                  <a:lnTo>
                    <a:pt x="638475" y="700690"/>
                  </a:lnTo>
                  <a:lnTo>
                    <a:pt x="684521" y="677581"/>
                  </a:lnTo>
                  <a:lnTo>
                    <a:pt x="727076" y="650625"/>
                  </a:lnTo>
                  <a:lnTo>
                    <a:pt x="766477" y="620204"/>
                  </a:lnTo>
                  <a:lnTo>
                    <a:pt x="803060" y="586699"/>
                  </a:lnTo>
                  <a:lnTo>
                    <a:pt x="837158" y="550491"/>
                  </a:lnTo>
                  <a:lnTo>
                    <a:pt x="869109" y="511961"/>
                  </a:lnTo>
                  <a:lnTo>
                    <a:pt x="899248" y="471489"/>
                  </a:lnTo>
                  <a:lnTo>
                    <a:pt x="927910" y="429458"/>
                  </a:lnTo>
                  <a:lnTo>
                    <a:pt x="955430" y="386247"/>
                  </a:lnTo>
                  <a:lnTo>
                    <a:pt x="982145" y="342239"/>
                  </a:lnTo>
                  <a:lnTo>
                    <a:pt x="1008390" y="297814"/>
                  </a:lnTo>
                  <a:lnTo>
                    <a:pt x="1034499" y="253352"/>
                  </a:lnTo>
                  <a:lnTo>
                    <a:pt x="1060810" y="209236"/>
                  </a:lnTo>
                  <a:lnTo>
                    <a:pt x="1087657" y="165846"/>
                  </a:lnTo>
                  <a:lnTo>
                    <a:pt x="1114683" y="127296"/>
                  </a:lnTo>
                  <a:lnTo>
                    <a:pt x="1143153" y="94270"/>
                  </a:lnTo>
                  <a:lnTo>
                    <a:pt x="1173035" y="66410"/>
                  </a:lnTo>
                  <a:lnTo>
                    <a:pt x="1204294" y="43357"/>
                  </a:lnTo>
                  <a:lnTo>
                    <a:pt x="1248057" y="19479"/>
                  </a:lnTo>
                  <a:lnTo>
                    <a:pt x="1294131" y="2663"/>
                  </a:lnTo>
                  <a:lnTo>
                    <a:pt x="1284254" y="1136"/>
                  </a:lnTo>
                  <a:lnTo>
                    <a:pt x="1273587" y="269"/>
                  </a:lnTo>
                  <a:lnTo>
                    <a:pt x="1261938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13" name="object 18"/>
            <p:cNvSpPr>
              <a:spLocks noChangeArrowheads="1"/>
            </p:cNvSpPr>
            <p:nvPr/>
          </p:nvSpPr>
          <p:spPr bwMode="auto">
            <a:xfrm>
              <a:off x="1176338" y="2360614"/>
              <a:ext cx="1293812" cy="747712"/>
            </a:xfrm>
            <a:custGeom>
              <a:avLst/>
              <a:gdLst>
                <a:gd name="T0" fmla="*/ 40568 w 1294131"/>
                <a:gd name="T1" fmla="*/ 629856 h 747045"/>
                <a:gd name="T2" fmla="*/ 151633 w 1294131"/>
                <a:gd name="T3" fmla="*/ 624612 h 747045"/>
                <a:gd name="T4" fmla="*/ 280274 w 1294131"/>
                <a:gd name="T5" fmla="*/ 603129 h 747045"/>
                <a:gd name="T6" fmla="*/ 395187 w 1294131"/>
                <a:gd name="T7" fmla="*/ 561063 h 747045"/>
                <a:gd name="T8" fmla="*/ 505644 w 1294131"/>
                <a:gd name="T9" fmla="*/ 494031 h 747045"/>
                <a:gd name="T10" fmla="*/ 591128 w 1294131"/>
                <a:gd name="T11" fmla="*/ 424733 h 747045"/>
                <a:gd name="T12" fmla="*/ 649620 w 1294131"/>
                <a:gd name="T13" fmla="*/ 370478 h 747045"/>
                <a:gd name="T14" fmla="*/ 700482 w 1294131"/>
                <a:gd name="T15" fmla="*/ 321883 h 747045"/>
                <a:gd name="T16" fmla="*/ 780197 w 1294131"/>
                <a:gd name="T17" fmla="*/ 247853 h 747045"/>
                <a:gd name="T18" fmla="*/ 869848 w 1294131"/>
                <a:gd name="T19" fmla="*/ 170826 h 747045"/>
                <a:gd name="T20" fmla="*/ 965435 w 1294131"/>
                <a:gd name="T21" fmla="*/ 99055 h 747045"/>
                <a:gd name="T22" fmla="*/ 1057212 w 1294131"/>
                <a:gd name="T23" fmla="*/ 44567 h 747045"/>
                <a:gd name="T24" fmla="*/ 1147096 w 1294131"/>
                <a:gd name="T25" fmla="*/ 15515 h 747045"/>
                <a:gd name="T26" fmla="*/ 1232207 w 1294131"/>
                <a:gd name="T27" fmla="*/ 1150 h 747045"/>
                <a:gd name="T28" fmla="*/ 1269199 w 1294131"/>
                <a:gd name="T29" fmla="*/ 269 h 747045"/>
                <a:gd name="T30" fmla="*/ 1289672 w 1294131"/>
                <a:gd name="T31" fmla="*/ 2691 h 747045"/>
                <a:gd name="T32" fmla="*/ 1266432 w 1294131"/>
                <a:gd name="T33" fmla="*/ 10367 h 747045"/>
                <a:gd name="T34" fmla="*/ 1179226 w 1294131"/>
                <a:gd name="T35" fmla="*/ 58939 h 747045"/>
                <a:gd name="T36" fmla="*/ 1120141 w 1294131"/>
                <a:gd name="T37" fmla="*/ 117144 h 747045"/>
                <a:gd name="T38" fmla="*/ 1057156 w 1294131"/>
                <a:gd name="T39" fmla="*/ 211866 h 747045"/>
                <a:gd name="T40" fmla="*/ 1004916 w 1294131"/>
                <a:gd name="T41" fmla="*/ 301559 h 747045"/>
                <a:gd name="T42" fmla="*/ 952139 w 1294131"/>
                <a:gd name="T43" fmla="*/ 391103 h 747045"/>
                <a:gd name="T44" fmla="*/ 896151 w 1294131"/>
                <a:gd name="T45" fmla="*/ 477416 h 747045"/>
                <a:gd name="T46" fmla="*/ 834274 w 1294131"/>
                <a:gd name="T47" fmla="*/ 557412 h 747045"/>
                <a:gd name="T48" fmla="*/ 763835 w 1294131"/>
                <a:gd name="T49" fmla="*/ 628002 h 747045"/>
                <a:gd name="T50" fmla="*/ 682163 w 1294131"/>
                <a:gd name="T51" fmla="*/ 686101 h 747045"/>
                <a:gd name="T52" fmla="*/ 586574 w 1294131"/>
                <a:gd name="T53" fmla="*/ 728619 h 747045"/>
                <a:gd name="T54" fmla="*/ 474406 w 1294131"/>
                <a:gd name="T55" fmla="*/ 752474 h 747045"/>
                <a:gd name="T56" fmla="*/ 342966 w 1294131"/>
                <a:gd name="T57" fmla="*/ 754578 h 747045"/>
                <a:gd name="T58" fmla="*/ 231103 w 1294131"/>
                <a:gd name="T59" fmla="*/ 738687 h 747045"/>
                <a:gd name="T60" fmla="*/ 149049 w 1294131"/>
                <a:gd name="T61" fmla="*/ 710468 h 747045"/>
                <a:gd name="T62" fmla="*/ 65445 w 1294131"/>
                <a:gd name="T63" fmla="*/ 669730 h 747045"/>
                <a:gd name="T64" fmla="*/ 12550 w 1294131"/>
                <a:gd name="T65" fmla="*/ 638139 h 74704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94131"/>
                <a:gd name="T100" fmla="*/ 0 h 747045"/>
                <a:gd name="T101" fmla="*/ 1294131 w 1294131"/>
                <a:gd name="T102" fmla="*/ 747045 h 74704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94131" h="747045">
                  <a:moveTo>
                    <a:pt x="0" y="622081"/>
                  </a:moveTo>
                  <a:lnTo>
                    <a:pt x="40708" y="622037"/>
                  </a:lnTo>
                  <a:lnTo>
                    <a:pt x="79540" y="621197"/>
                  </a:lnTo>
                  <a:lnTo>
                    <a:pt x="152152" y="616856"/>
                  </a:lnTo>
                  <a:lnTo>
                    <a:pt x="218998" y="608517"/>
                  </a:lnTo>
                  <a:lnTo>
                    <a:pt x="281240" y="595639"/>
                  </a:lnTo>
                  <a:lnTo>
                    <a:pt x="340039" y="577679"/>
                  </a:lnTo>
                  <a:lnTo>
                    <a:pt x="396556" y="554097"/>
                  </a:lnTo>
                  <a:lnTo>
                    <a:pt x="451954" y="524350"/>
                  </a:lnTo>
                  <a:lnTo>
                    <a:pt x="507394" y="487896"/>
                  </a:lnTo>
                  <a:lnTo>
                    <a:pt x="564036" y="444195"/>
                  </a:lnTo>
                  <a:lnTo>
                    <a:pt x="593172" y="419457"/>
                  </a:lnTo>
                  <a:lnTo>
                    <a:pt x="623044" y="392704"/>
                  </a:lnTo>
                  <a:lnTo>
                    <a:pt x="651865" y="365878"/>
                  </a:lnTo>
                  <a:lnTo>
                    <a:pt x="684933" y="334747"/>
                  </a:lnTo>
                  <a:lnTo>
                    <a:pt x="702904" y="317886"/>
                  </a:lnTo>
                  <a:lnTo>
                    <a:pt x="741403" y="282209"/>
                  </a:lnTo>
                  <a:lnTo>
                    <a:pt x="782896" y="244774"/>
                  </a:lnTo>
                  <a:lnTo>
                    <a:pt x="826881" y="206600"/>
                  </a:lnTo>
                  <a:lnTo>
                    <a:pt x="872857" y="168705"/>
                  </a:lnTo>
                  <a:lnTo>
                    <a:pt x="920321" y="132107"/>
                  </a:lnTo>
                  <a:lnTo>
                    <a:pt x="968773" y="97826"/>
                  </a:lnTo>
                  <a:lnTo>
                    <a:pt x="1017711" y="66880"/>
                  </a:lnTo>
                  <a:lnTo>
                    <a:pt x="1060867" y="44013"/>
                  </a:lnTo>
                  <a:lnTo>
                    <a:pt x="1109065" y="26669"/>
                  </a:lnTo>
                  <a:lnTo>
                    <a:pt x="1151062" y="15319"/>
                  </a:lnTo>
                  <a:lnTo>
                    <a:pt x="1194578" y="6480"/>
                  </a:lnTo>
                  <a:lnTo>
                    <a:pt x="1236467" y="1136"/>
                  </a:lnTo>
                  <a:lnTo>
                    <a:pt x="1261938" y="0"/>
                  </a:lnTo>
                  <a:lnTo>
                    <a:pt x="1273587" y="269"/>
                  </a:lnTo>
                  <a:lnTo>
                    <a:pt x="1284357" y="1144"/>
                  </a:lnTo>
                  <a:lnTo>
                    <a:pt x="1294131" y="2663"/>
                  </a:lnTo>
                  <a:lnTo>
                    <a:pt x="1282400" y="6251"/>
                  </a:lnTo>
                  <a:lnTo>
                    <a:pt x="1270810" y="10241"/>
                  </a:lnTo>
                  <a:lnTo>
                    <a:pt x="1225882" y="30482"/>
                  </a:lnTo>
                  <a:lnTo>
                    <a:pt x="1183303" y="58209"/>
                  </a:lnTo>
                  <a:lnTo>
                    <a:pt x="1152958" y="84427"/>
                  </a:lnTo>
                  <a:lnTo>
                    <a:pt x="1124014" y="115691"/>
                  </a:lnTo>
                  <a:lnTo>
                    <a:pt x="1096503" y="152360"/>
                  </a:lnTo>
                  <a:lnTo>
                    <a:pt x="1060810" y="209236"/>
                  </a:lnTo>
                  <a:lnTo>
                    <a:pt x="1034499" y="253352"/>
                  </a:lnTo>
                  <a:lnTo>
                    <a:pt x="1008390" y="297814"/>
                  </a:lnTo>
                  <a:lnTo>
                    <a:pt x="982145" y="342239"/>
                  </a:lnTo>
                  <a:lnTo>
                    <a:pt x="955430" y="386247"/>
                  </a:lnTo>
                  <a:lnTo>
                    <a:pt x="927910" y="429458"/>
                  </a:lnTo>
                  <a:lnTo>
                    <a:pt x="899248" y="471489"/>
                  </a:lnTo>
                  <a:lnTo>
                    <a:pt x="869109" y="511961"/>
                  </a:lnTo>
                  <a:lnTo>
                    <a:pt x="837158" y="550491"/>
                  </a:lnTo>
                  <a:lnTo>
                    <a:pt x="803060" y="586699"/>
                  </a:lnTo>
                  <a:lnTo>
                    <a:pt x="766477" y="620204"/>
                  </a:lnTo>
                  <a:lnTo>
                    <a:pt x="727076" y="650625"/>
                  </a:lnTo>
                  <a:lnTo>
                    <a:pt x="684521" y="677581"/>
                  </a:lnTo>
                  <a:lnTo>
                    <a:pt x="638475" y="700690"/>
                  </a:lnTo>
                  <a:lnTo>
                    <a:pt x="588604" y="719573"/>
                  </a:lnTo>
                  <a:lnTo>
                    <a:pt x="534572" y="733847"/>
                  </a:lnTo>
                  <a:lnTo>
                    <a:pt x="476044" y="743131"/>
                  </a:lnTo>
                  <a:lnTo>
                    <a:pt x="412684" y="747045"/>
                  </a:lnTo>
                  <a:lnTo>
                    <a:pt x="344156" y="745208"/>
                  </a:lnTo>
                  <a:lnTo>
                    <a:pt x="270125" y="737238"/>
                  </a:lnTo>
                  <a:lnTo>
                    <a:pt x="231901" y="729515"/>
                  </a:lnTo>
                  <a:lnTo>
                    <a:pt x="191400" y="717441"/>
                  </a:lnTo>
                  <a:lnTo>
                    <a:pt x="149567" y="701646"/>
                  </a:lnTo>
                  <a:lnTo>
                    <a:pt x="107342" y="682761"/>
                  </a:lnTo>
                  <a:lnTo>
                    <a:pt x="65669" y="661414"/>
                  </a:lnTo>
                  <a:lnTo>
                    <a:pt x="25490" y="638238"/>
                  </a:lnTo>
                  <a:lnTo>
                    <a:pt x="12592" y="630215"/>
                  </a:lnTo>
                  <a:lnTo>
                    <a:pt x="0" y="622081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14" name="object 19"/>
            <p:cNvSpPr>
              <a:spLocks noChangeArrowheads="1"/>
            </p:cNvSpPr>
            <p:nvPr/>
          </p:nvSpPr>
          <p:spPr bwMode="auto">
            <a:xfrm>
              <a:off x="2466975" y="2263776"/>
              <a:ext cx="139700" cy="66675"/>
            </a:xfrm>
            <a:custGeom>
              <a:avLst/>
              <a:gdLst>
                <a:gd name="T0" fmla="*/ 91611 w 140303"/>
                <a:gd name="T1" fmla="*/ 0 h 68175"/>
                <a:gd name="T2" fmla="*/ 58122 w 140303"/>
                <a:gd name="T3" fmla="*/ 32672 h 68175"/>
                <a:gd name="T4" fmla="*/ 13964 w 140303"/>
                <a:gd name="T5" fmla="*/ 45714 h 68175"/>
                <a:gd name="T6" fmla="*/ 0 w 140303"/>
                <a:gd name="T7" fmla="*/ 46965 h 68175"/>
                <a:gd name="T8" fmla="*/ 5807 w 140303"/>
                <a:gd name="T9" fmla="*/ 47842 h 68175"/>
                <a:gd name="T10" fmla="*/ 14820 w 140303"/>
                <a:gd name="T11" fmla="*/ 48969 h 68175"/>
                <a:gd name="T12" fmla="*/ 25428 w 140303"/>
                <a:gd name="T13" fmla="*/ 49768 h 68175"/>
                <a:gd name="T14" fmla="*/ 37693 w 140303"/>
                <a:gd name="T15" fmla="*/ 49929 h 68175"/>
                <a:gd name="T16" fmla="*/ 51668 w 140303"/>
                <a:gd name="T17" fmla="*/ 49134 h 68175"/>
                <a:gd name="T18" fmla="*/ 98592 w 140303"/>
                <a:gd name="T19" fmla="*/ 38855 h 68175"/>
                <a:gd name="T20" fmla="*/ 132092 w 140303"/>
                <a:gd name="T21" fmla="*/ 24149 h 68175"/>
                <a:gd name="T22" fmla="*/ 91611 w 140303"/>
                <a:gd name="T23" fmla="*/ 0 h 681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0303"/>
                <a:gd name="T37" fmla="*/ 0 h 68175"/>
                <a:gd name="T38" fmla="*/ 140303 w 140303"/>
                <a:gd name="T39" fmla="*/ 68175 h 6817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0303" h="68175">
                  <a:moveTo>
                    <a:pt x="97305" y="0"/>
                  </a:moveTo>
                  <a:lnTo>
                    <a:pt x="61734" y="44612"/>
                  </a:lnTo>
                  <a:lnTo>
                    <a:pt x="14832" y="62418"/>
                  </a:lnTo>
                  <a:lnTo>
                    <a:pt x="0" y="64129"/>
                  </a:lnTo>
                  <a:lnTo>
                    <a:pt x="6167" y="65326"/>
                  </a:lnTo>
                  <a:lnTo>
                    <a:pt x="15741" y="66863"/>
                  </a:lnTo>
                  <a:lnTo>
                    <a:pt x="27010" y="67956"/>
                  </a:lnTo>
                  <a:lnTo>
                    <a:pt x="40036" y="68175"/>
                  </a:lnTo>
                  <a:lnTo>
                    <a:pt x="54881" y="67089"/>
                  </a:lnTo>
                  <a:lnTo>
                    <a:pt x="104719" y="53052"/>
                  </a:lnTo>
                  <a:lnTo>
                    <a:pt x="140303" y="32975"/>
                  </a:lnTo>
                  <a:lnTo>
                    <a:pt x="97305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15" name="object 20"/>
            <p:cNvSpPr>
              <a:spLocks noChangeArrowheads="1"/>
            </p:cNvSpPr>
            <p:nvPr/>
          </p:nvSpPr>
          <p:spPr bwMode="auto">
            <a:xfrm>
              <a:off x="2466975" y="2263776"/>
              <a:ext cx="139700" cy="66675"/>
            </a:xfrm>
            <a:custGeom>
              <a:avLst/>
              <a:gdLst>
                <a:gd name="T0" fmla="*/ 0 w 140303"/>
                <a:gd name="T1" fmla="*/ 46965 h 68175"/>
                <a:gd name="T2" fmla="*/ 38218 w 140303"/>
                <a:gd name="T3" fmla="*/ 40686 h 68175"/>
                <a:gd name="T4" fmla="*/ 73144 w 140303"/>
                <a:gd name="T5" fmla="*/ 22366 h 68175"/>
                <a:gd name="T6" fmla="*/ 91611 w 140303"/>
                <a:gd name="T7" fmla="*/ 0 h 68175"/>
                <a:gd name="T8" fmla="*/ 132092 w 140303"/>
                <a:gd name="T9" fmla="*/ 24149 h 68175"/>
                <a:gd name="T10" fmla="*/ 98592 w 140303"/>
                <a:gd name="T11" fmla="*/ 38855 h 68175"/>
                <a:gd name="T12" fmla="*/ 51668 w 140303"/>
                <a:gd name="T13" fmla="*/ 49134 h 68175"/>
                <a:gd name="T14" fmla="*/ 37693 w 140303"/>
                <a:gd name="T15" fmla="*/ 49929 h 68175"/>
                <a:gd name="T16" fmla="*/ 25428 w 140303"/>
                <a:gd name="T17" fmla="*/ 49768 h 68175"/>
                <a:gd name="T18" fmla="*/ 14820 w 140303"/>
                <a:gd name="T19" fmla="*/ 48969 h 68175"/>
                <a:gd name="T20" fmla="*/ 5807 w 140303"/>
                <a:gd name="T21" fmla="*/ 47842 h 68175"/>
                <a:gd name="T22" fmla="*/ 0 w 140303"/>
                <a:gd name="T23" fmla="*/ 46965 h 681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0303"/>
                <a:gd name="T37" fmla="*/ 0 h 68175"/>
                <a:gd name="T38" fmla="*/ 140303 w 140303"/>
                <a:gd name="T39" fmla="*/ 68175 h 6817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0303" h="68175">
                  <a:moveTo>
                    <a:pt x="0" y="64129"/>
                  </a:moveTo>
                  <a:lnTo>
                    <a:pt x="40593" y="55552"/>
                  </a:lnTo>
                  <a:lnTo>
                    <a:pt x="77690" y="30540"/>
                  </a:lnTo>
                  <a:lnTo>
                    <a:pt x="97305" y="0"/>
                  </a:lnTo>
                  <a:lnTo>
                    <a:pt x="140303" y="32975"/>
                  </a:lnTo>
                  <a:lnTo>
                    <a:pt x="104719" y="53052"/>
                  </a:lnTo>
                  <a:lnTo>
                    <a:pt x="54881" y="67089"/>
                  </a:lnTo>
                  <a:lnTo>
                    <a:pt x="40036" y="68175"/>
                  </a:lnTo>
                  <a:lnTo>
                    <a:pt x="27010" y="67956"/>
                  </a:lnTo>
                  <a:lnTo>
                    <a:pt x="15741" y="66863"/>
                  </a:lnTo>
                  <a:lnTo>
                    <a:pt x="6167" y="65326"/>
                  </a:lnTo>
                  <a:lnTo>
                    <a:pt x="0" y="64129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16" name="object 21"/>
            <p:cNvSpPr>
              <a:spLocks noChangeArrowheads="1"/>
            </p:cNvSpPr>
            <p:nvPr/>
          </p:nvSpPr>
          <p:spPr bwMode="auto">
            <a:xfrm>
              <a:off x="1687513" y="2803527"/>
              <a:ext cx="130175" cy="155575"/>
            </a:xfrm>
            <a:custGeom>
              <a:avLst/>
              <a:gdLst>
                <a:gd name="T0" fmla="*/ 121469 w 130870"/>
                <a:gd name="T1" fmla="*/ 0 h 155412"/>
                <a:gd name="T2" fmla="*/ 0 w 130870"/>
                <a:gd name="T3" fmla="*/ 0 h 155412"/>
                <a:gd name="T4" fmla="*/ 0 w 130870"/>
                <a:gd name="T5" fmla="*/ 157710 h 155412"/>
                <a:gd name="T6" fmla="*/ 121469 w 130870"/>
                <a:gd name="T7" fmla="*/ 157710 h 155412"/>
                <a:gd name="T8" fmla="*/ 121469 w 130870"/>
                <a:gd name="T9" fmla="*/ 0 h 1554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870"/>
                <a:gd name="T16" fmla="*/ 0 h 155412"/>
                <a:gd name="T17" fmla="*/ 130870 w 130870"/>
                <a:gd name="T18" fmla="*/ 155412 h 1554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870" h="155412">
                  <a:moveTo>
                    <a:pt x="130870" y="0"/>
                  </a:moveTo>
                  <a:lnTo>
                    <a:pt x="0" y="0"/>
                  </a:lnTo>
                  <a:lnTo>
                    <a:pt x="0" y="155412"/>
                  </a:lnTo>
                  <a:lnTo>
                    <a:pt x="130870" y="155412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17" name="object 22"/>
            <p:cNvSpPr>
              <a:spLocks noChangeArrowheads="1"/>
            </p:cNvSpPr>
            <p:nvPr/>
          </p:nvSpPr>
          <p:spPr bwMode="auto">
            <a:xfrm>
              <a:off x="1531938" y="2673352"/>
              <a:ext cx="441325" cy="130175"/>
            </a:xfrm>
            <a:custGeom>
              <a:avLst/>
              <a:gdLst>
                <a:gd name="T0" fmla="*/ 436543 w 441695"/>
                <a:gd name="T1" fmla="*/ 0 h 130870"/>
                <a:gd name="T2" fmla="*/ 0 w 441695"/>
                <a:gd name="T3" fmla="*/ 0 h 130870"/>
                <a:gd name="T4" fmla="*/ 0 w 441695"/>
                <a:gd name="T5" fmla="*/ 121469 h 130870"/>
                <a:gd name="T6" fmla="*/ 436543 w 441695"/>
                <a:gd name="T7" fmla="*/ 121469 h 130870"/>
                <a:gd name="T8" fmla="*/ 436543 w 441695"/>
                <a:gd name="T9" fmla="*/ 0 h 1308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1695"/>
                <a:gd name="T16" fmla="*/ 0 h 130870"/>
                <a:gd name="T17" fmla="*/ 441695 w 441695"/>
                <a:gd name="T18" fmla="*/ 130870 h 1308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1695" h="130870">
                  <a:moveTo>
                    <a:pt x="441695" y="0"/>
                  </a:moveTo>
                  <a:lnTo>
                    <a:pt x="0" y="0"/>
                  </a:lnTo>
                  <a:lnTo>
                    <a:pt x="0" y="130870"/>
                  </a:lnTo>
                  <a:lnTo>
                    <a:pt x="441695" y="130870"/>
                  </a:lnTo>
                  <a:lnTo>
                    <a:pt x="4416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18" name="object 23"/>
            <p:cNvSpPr>
              <a:spLocks noChangeArrowheads="1"/>
            </p:cNvSpPr>
            <p:nvPr/>
          </p:nvSpPr>
          <p:spPr bwMode="auto">
            <a:xfrm>
              <a:off x="1687513" y="2517777"/>
              <a:ext cx="130175" cy="155575"/>
            </a:xfrm>
            <a:custGeom>
              <a:avLst/>
              <a:gdLst>
                <a:gd name="T0" fmla="*/ 121469 w 130870"/>
                <a:gd name="T1" fmla="*/ 0 h 155411"/>
                <a:gd name="T2" fmla="*/ 0 w 130870"/>
                <a:gd name="T3" fmla="*/ 0 h 155411"/>
                <a:gd name="T4" fmla="*/ 0 w 130870"/>
                <a:gd name="T5" fmla="*/ 157723 h 155411"/>
                <a:gd name="T6" fmla="*/ 121469 w 130870"/>
                <a:gd name="T7" fmla="*/ 157723 h 155411"/>
                <a:gd name="T8" fmla="*/ 121469 w 130870"/>
                <a:gd name="T9" fmla="*/ 0 h 1554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870"/>
                <a:gd name="T16" fmla="*/ 0 h 155411"/>
                <a:gd name="T17" fmla="*/ 130870 w 130870"/>
                <a:gd name="T18" fmla="*/ 155411 h 1554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870" h="155411">
                  <a:moveTo>
                    <a:pt x="130870" y="0"/>
                  </a:moveTo>
                  <a:lnTo>
                    <a:pt x="0" y="0"/>
                  </a:lnTo>
                  <a:lnTo>
                    <a:pt x="0" y="155411"/>
                  </a:lnTo>
                  <a:lnTo>
                    <a:pt x="130870" y="155411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19" name="object 24"/>
            <p:cNvSpPr>
              <a:spLocks noChangeArrowheads="1"/>
            </p:cNvSpPr>
            <p:nvPr/>
          </p:nvSpPr>
          <p:spPr bwMode="auto">
            <a:xfrm>
              <a:off x="1531938" y="2517776"/>
              <a:ext cx="441325" cy="441325"/>
            </a:xfrm>
            <a:custGeom>
              <a:avLst/>
              <a:gdLst>
                <a:gd name="T0" fmla="*/ 153599 w 441695"/>
                <a:gd name="T1" fmla="*/ 0 h 441694"/>
                <a:gd name="T2" fmla="*/ 282944 w 441695"/>
                <a:gd name="T3" fmla="*/ 0 h 441694"/>
                <a:gd name="T4" fmla="*/ 282944 w 441695"/>
                <a:gd name="T5" fmla="*/ 153602 h 441694"/>
                <a:gd name="T6" fmla="*/ 436543 w 441695"/>
                <a:gd name="T7" fmla="*/ 153602 h 441694"/>
                <a:gd name="T8" fmla="*/ 436543 w 441695"/>
                <a:gd name="T9" fmla="*/ 282951 h 441694"/>
                <a:gd name="T10" fmla="*/ 282944 w 441695"/>
                <a:gd name="T11" fmla="*/ 282951 h 441694"/>
                <a:gd name="T12" fmla="*/ 282944 w 441695"/>
                <a:gd name="T13" fmla="*/ 436556 h 441694"/>
                <a:gd name="T14" fmla="*/ 153599 w 441695"/>
                <a:gd name="T15" fmla="*/ 436556 h 441694"/>
                <a:gd name="T16" fmla="*/ 153599 w 441695"/>
                <a:gd name="T17" fmla="*/ 282951 h 441694"/>
                <a:gd name="T18" fmla="*/ 0 w 441695"/>
                <a:gd name="T19" fmla="*/ 282951 h 441694"/>
                <a:gd name="T20" fmla="*/ 0 w 441695"/>
                <a:gd name="T21" fmla="*/ 153602 h 441694"/>
                <a:gd name="T22" fmla="*/ 153599 w 441695"/>
                <a:gd name="T23" fmla="*/ 153602 h 441694"/>
                <a:gd name="T24" fmla="*/ 153599 w 441695"/>
                <a:gd name="T25" fmla="*/ 0 h 4416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1695"/>
                <a:gd name="T40" fmla="*/ 0 h 441694"/>
                <a:gd name="T41" fmla="*/ 441695 w 441695"/>
                <a:gd name="T42" fmla="*/ 441694 h 4416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1695" h="441694">
                  <a:moveTo>
                    <a:pt x="155412" y="0"/>
                  </a:moveTo>
                  <a:lnTo>
                    <a:pt x="286283" y="0"/>
                  </a:lnTo>
                  <a:lnTo>
                    <a:pt x="286283" y="155411"/>
                  </a:lnTo>
                  <a:lnTo>
                    <a:pt x="441695" y="155411"/>
                  </a:lnTo>
                  <a:lnTo>
                    <a:pt x="441695" y="286282"/>
                  </a:lnTo>
                  <a:lnTo>
                    <a:pt x="286283" y="286282"/>
                  </a:lnTo>
                  <a:lnTo>
                    <a:pt x="286283" y="441694"/>
                  </a:lnTo>
                  <a:lnTo>
                    <a:pt x="155412" y="441694"/>
                  </a:lnTo>
                  <a:lnTo>
                    <a:pt x="155412" y="286282"/>
                  </a:lnTo>
                  <a:lnTo>
                    <a:pt x="0" y="286282"/>
                  </a:lnTo>
                  <a:lnTo>
                    <a:pt x="0" y="155411"/>
                  </a:lnTo>
                  <a:lnTo>
                    <a:pt x="155412" y="155411"/>
                  </a:lnTo>
                  <a:lnTo>
                    <a:pt x="155412" y="0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20" name="object 25"/>
            <p:cNvSpPr>
              <a:spLocks noChangeArrowheads="1"/>
            </p:cNvSpPr>
            <p:nvPr/>
          </p:nvSpPr>
          <p:spPr bwMode="auto">
            <a:xfrm>
              <a:off x="1555750" y="2557464"/>
              <a:ext cx="411163" cy="287337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8" dirty="0">
                <a:latin typeface="Calibri" pitchFamily="34" charset="0"/>
                <a:cs typeface="Arial" charset="0"/>
              </a:endParaRPr>
            </a:p>
          </p:txBody>
        </p:sp>
      </p:grpSp>
      <p:pic>
        <p:nvPicPr>
          <p:cNvPr id="21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38" y="142059"/>
            <a:ext cx="742106" cy="849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043296" y="5790833"/>
            <a:ext cx="5350800" cy="463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10" dirty="0">
                <a:solidFill>
                  <a:srgbClr val="0000FF"/>
                </a:solidFill>
              </a:rPr>
              <a:t>RSJD dr. </a:t>
            </a:r>
            <a:r>
              <a:rPr lang="en-US" sz="2410" dirty="0" err="1">
                <a:solidFill>
                  <a:srgbClr val="0000FF"/>
                </a:solidFill>
              </a:rPr>
              <a:t>Arif</a:t>
            </a:r>
            <a:r>
              <a:rPr lang="en-US" sz="2410" dirty="0">
                <a:solidFill>
                  <a:srgbClr val="0000FF"/>
                </a:solidFill>
              </a:rPr>
              <a:t> </a:t>
            </a:r>
            <a:r>
              <a:rPr lang="en-US" sz="2410" dirty="0" err="1">
                <a:solidFill>
                  <a:srgbClr val="0000FF"/>
                </a:solidFill>
              </a:rPr>
              <a:t>Zainudin</a:t>
            </a:r>
            <a:r>
              <a:rPr lang="en-US" sz="2410" dirty="0">
                <a:solidFill>
                  <a:srgbClr val="0000FF"/>
                </a:solidFill>
              </a:rPr>
              <a:t> Surakarta</a:t>
            </a:r>
            <a:endParaRPr lang="id-ID" sz="2410" dirty="0">
              <a:solidFill>
                <a:srgbClr val="0000FF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1" r="22811"/>
          <a:stretch>
            <a:fillRect/>
          </a:stretch>
        </p:blipFill>
        <p:spPr>
          <a:xfrm>
            <a:off x="717352" y="695091"/>
            <a:ext cx="5325943" cy="5327537"/>
          </a:xfrm>
        </p:spPr>
      </p:pic>
      <p:sp>
        <p:nvSpPr>
          <p:cNvPr id="23" name="Title 1">
            <a:extLst>
              <a:ext uri="{FF2B5EF4-FFF2-40B4-BE49-F238E27FC236}">
                <a16:creationId xmlns="" xmlns:a16="http://schemas.microsoft.com/office/drawing/2014/main" id="{FBAB08B8-3DB3-4637-AE23-B8DB96D9FCEC}"/>
              </a:ext>
            </a:extLst>
          </p:cNvPr>
          <p:cNvSpPr txBox="1">
            <a:spLocks/>
          </p:cNvSpPr>
          <p:nvPr/>
        </p:nvSpPr>
        <p:spPr>
          <a:xfrm>
            <a:off x="6839892" y="2020217"/>
            <a:ext cx="4050148" cy="1025417"/>
          </a:xfrm>
          <a:prstGeom prst="rect">
            <a:avLst/>
          </a:prstGeom>
        </p:spPr>
        <p:txBody>
          <a:bodyPr vert="horz" lIns="91821" tIns="45911" rIns="91821" bIns="45911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398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6025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JUNI</a:t>
            </a:r>
            <a:endParaRPr lang="en-IN" sz="6025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="" xmlns:a16="http://schemas.microsoft.com/office/drawing/2014/main" id="{FBAB08B8-3DB3-4637-AE23-B8DB96D9FCEC}"/>
              </a:ext>
            </a:extLst>
          </p:cNvPr>
          <p:cNvSpPr txBox="1">
            <a:spLocks/>
          </p:cNvSpPr>
          <p:nvPr/>
        </p:nvSpPr>
        <p:spPr>
          <a:xfrm>
            <a:off x="7954743" y="3275051"/>
            <a:ext cx="1975258" cy="1025417"/>
          </a:xfrm>
          <a:prstGeom prst="rect">
            <a:avLst/>
          </a:prstGeom>
        </p:spPr>
        <p:txBody>
          <a:bodyPr vert="horz" lIns="91821" tIns="45911" rIns="91821" bIns="45911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398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6025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949481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84478" y="5381320"/>
            <a:ext cx="10403683" cy="895896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574" tIns="47287" rIns="94574" bIns="47287" anchor="ctr">
            <a:normAutofit/>
          </a:bodyPr>
          <a:lstStyle/>
          <a:p>
            <a:pPr algn="ctr"/>
            <a:endParaRPr lang="en-US" sz="1004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25329" y="2444139"/>
            <a:ext cx="11321979" cy="2720160"/>
            <a:chOff x="3380509" y="1219200"/>
            <a:chExt cx="6160656" cy="1348510"/>
          </a:xfrm>
        </p:grpSpPr>
        <p:sp>
          <p:nvSpPr>
            <p:cNvPr id="52" name="Freeform: Shape 49"/>
            <p:cNvSpPr/>
            <p:nvPr/>
          </p:nvSpPr>
          <p:spPr>
            <a:xfrm rot="158526">
              <a:off x="4441853" y="1620172"/>
              <a:ext cx="4258374" cy="674255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3" name="Freeform: Shape 43"/>
            <p:cNvSpPr/>
            <p:nvPr/>
          </p:nvSpPr>
          <p:spPr>
            <a:xfrm flipV="1">
              <a:off x="6280728" y="1385454"/>
              <a:ext cx="3260437" cy="1006764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4" name="Freeform: Shape 46"/>
            <p:cNvSpPr/>
            <p:nvPr/>
          </p:nvSpPr>
          <p:spPr>
            <a:xfrm flipV="1">
              <a:off x="4479465" y="1385454"/>
              <a:ext cx="1949046" cy="1006764"/>
            </a:xfrm>
            <a:custGeom>
              <a:avLst/>
              <a:gdLst>
                <a:gd name="connsiteX0" fmla="*/ 0 w 1348509"/>
                <a:gd name="connsiteY0" fmla="*/ 1004502 h 1004502"/>
                <a:gd name="connsiteX1" fmla="*/ 1348509 w 1348509"/>
                <a:gd name="connsiteY1" fmla="*/ 1004502 h 1004502"/>
                <a:gd name="connsiteX2" fmla="*/ 1348509 w 1348509"/>
                <a:gd name="connsiteY2" fmla="*/ 0 h 1004502"/>
                <a:gd name="connsiteX3" fmla="*/ 0 w 1348509"/>
                <a:gd name="connsiteY3" fmla="*/ 0 h 100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509" h="1004502">
                  <a:moveTo>
                    <a:pt x="0" y="1004502"/>
                  </a:moveTo>
                  <a:lnTo>
                    <a:pt x="1348509" y="1004502"/>
                  </a:lnTo>
                  <a:lnTo>
                    <a:pt x="13485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80509" y="1902691"/>
              <a:ext cx="1348509" cy="6650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80509" y="1219200"/>
              <a:ext cx="1348509" cy="69272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7" name="Frame 56"/>
            <p:cNvSpPr/>
            <p:nvPr/>
          </p:nvSpPr>
          <p:spPr>
            <a:xfrm>
              <a:off x="3380509" y="1219200"/>
              <a:ext cx="1348509" cy="1348509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821" tIns="45911" rIns="91821" bIns="4591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8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22371" y="1604405"/>
              <a:ext cx="100937" cy="45964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5423" b="1" dirty="0">
                <a:solidFill>
                  <a:schemeClr val="tx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9007" y="1781667"/>
              <a:ext cx="3835387" cy="19918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lvl="0" algn="ctr"/>
              <a:endParaRPr lang="en-US" sz="2008" b="1" dirty="0">
                <a:solidFill>
                  <a:schemeClr val="tx2"/>
                </a:solidFill>
                <a:latin typeface="Lucida Sans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3558139" y="3316026"/>
            <a:ext cx="6874638" cy="930720"/>
          </a:xfrm>
          <a:prstGeom prst="rect">
            <a:avLst/>
          </a:prstGeom>
          <a:noFill/>
        </p:spPr>
        <p:txBody>
          <a:bodyPr wrap="none" lIns="91821" tIns="45911" rIns="91821" bIns="45911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23" b="1" dirty="0">
                <a:ln w="50800"/>
                <a:solidFill>
                  <a:schemeClr val="accent1">
                    <a:lumMod val="50000"/>
                  </a:schemeClr>
                </a:solidFill>
              </a:rPr>
              <a:t>KINERJA PELAYANAN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456" y="2754011"/>
            <a:ext cx="948956" cy="94895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229361" y="3994928"/>
            <a:ext cx="1151147" cy="651194"/>
            <a:chOff x="5266968" y="2929613"/>
            <a:chExt cx="1616162" cy="99459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6968" y="2929613"/>
              <a:ext cx="928986" cy="99459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545" y="2981648"/>
              <a:ext cx="939585" cy="9425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116632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511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511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11" dirty="0"/>
              <a:t>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11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11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11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11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11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11" dirty="0"/>
              <a:t>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1808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1808" dirty="0"/>
              <a:t>  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8775D-E73A-47E6-B0A4-18E8271E588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05272" y="201216"/>
            <a:ext cx="7200801" cy="777427"/>
            <a:chOff x="305272" y="201216"/>
            <a:chExt cx="7038985" cy="1167820"/>
          </a:xfrm>
        </p:grpSpPr>
        <p:sp>
          <p:nvSpPr>
            <p:cNvPr id="13" name="Freeform: Shape 70"/>
            <p:cNvSpPr/>
            <p:nvPr/>
          </p:nvSpPr>
          <p:spPr>
            <a:xfrm rot="158526">
              <a:off x="1542319" y="523832"/>
              <a:ext cx="4141527" cy="655754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4" name="Freeform: Shape 71"/>
            <p:cNvSpPr/>
            <p:nvPr/>
          </p:nvSpPr>
          <p:spPr>
            <a:xfrm flipV="1">
              <a:off x="1454779" y="295553"/>
              <a:ext cx="5889478" cy="979140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5" name="Frame 14"/>
            <p:cNvSpPr/>
            <p:nvPr/>
          </p:nvSpPr>
          <p:spPr>
            <a:xfrm>
              <a:off x="305272" y="201216"/>
              <a:ext cx="1224135" cy="1167820"/>
            </a:xfrm>
            <a:prstGeom prst="fram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5001" y="395891"/>
              <a:ext cx="784675" cy="77846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050" b="1" dirty="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674509" y="428370"/>
              <a:ext cx="5244299" cy="693495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</a:rPr>
                <a:t>CAPAIAN KINERJA PELAYANAN</a:t>
              </a:r>
            </a:p>
          </p:txBody>
        </p:sp>
      </p:grpSp>
      <p:graphicFrame>
        <p:nvGraphicFramePr>
          <p:cNvPr id="1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9249076"/>
              </p:ext>
            </p:extLst>
          </p:nvPr>
        </p:nvGraphicFramePr>
        <p:xfrm>
          <a:off x="301449" y="1052737"/>
          <a:ext cx="9634787" cy="5618279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5420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999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7040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70406">
                  <a:extLst>
                    <a:ext uri="{9D8B030D-6E8A-4147-A177-3AD203B41FA5}">
                      <a16:colId xmlns="" xmlns:a16="http://schemas.microsoft.com/office/drawing/2014/main" val="3229108005"/>
                    </a:ext>
                  </a:extLst>
                </a:gridCol>
                <a:gridCol w="107040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7040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7040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7040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07040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37628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NO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E8E6A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JENIS KEGIATAN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E8E6A2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Lucida Sans" pitchFamily="34" charset="0"/>
                          <a:ea typeface="+mn-ea"/>
                          <a:cs typeface="+mn-cs"/>
                        </a:rPr>
                        <a:t>BULAN</a:t>
                      </a:r>
                      <a:endParaRPr lang="en-US" sz="1200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E8E6A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E8E6A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E8E6A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E8E6A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E8E6A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E8E6A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JUMLAH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7628">
                <a:tc vMerge="1">
                  <a:txBody>
                    <a:bodyPr/>
                    <a:lstStyle/>
                    <a:p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JAN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JUNI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FF00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FF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7628">
                <a:tc gridSpan="3"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RAWAT</a:t>
                      </a:r>
                      <a:r>
                        <a:rPr lang="en-US" sz="1200" b="1" baseline="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 JALAN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7" marB="45727" anchor="ctr"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684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1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PENGUNJUNG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3.912</a:t>
                      </a:r>
                    </a:p>
                  </a:txBody>
                  <a:tcPr marL="9525" marR="9525" marT="952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2.778</a:t>
                      </a:r>
                    </a:p>
                  </a:txBody>
                  <a:tcPr marL="9525" marR="9525" marT="952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3.029</a:t>
                      </a:r>
                    </a:p>
                  </a:txBody>
                  <a:tcPr marL="9525" marR="9525" marT="952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3.062</a:t>
                      </a:r>
                    </a:p>
                  </a:txBody>
                  <a:tcPr marL="9525" marR="9525" marT="952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3.164</a:t>
                      </a:r>
                    </a:p>
                  </a:txBody>
                  <a:tcPr marL="9525" marR="9525" marT="952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2.748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18.693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684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2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KUNJUNGAN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5.609</a:t>
                      </a:r>
                    </a:p>
                  </a:txBody>
                  <a:tcPr marL="9525" marR="9525" marT="952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3.039</a:t>
                      </a:r>
                    </a:p>
                  </a:txBody>
                  <a:tcPr marL="9525" marR="9525" marT="952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3.414</a:t>
                      </a:r>
                    </a:p>
                  </a:txBody>
                  <a:tcPr marL="9525" marR="9525" marT="952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3.272</a:t>
                      </a:r>
                    </a:p>
                  </a:txBody>
                  <a:tcPr marL="9525" marR="9525" marT="952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3.444</a:t>
                      </a:r>
                    </a:p>
                  </a:txBody>
                  <a:tcPr marL="9525" marR="9525" marT="952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2.901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21.679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7628">
                <a:tc gridSpan="3"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RAWAT INAP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7" marB="45727" anchor="ctr"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637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1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KAPASITAS  TT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297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297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297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297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297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297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297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637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2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PASIEN</a:t>
                      </a:r>
                      <a:r>
                        <a:rPr lang="en-US" sz="1200" b="1" baseline="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 KELUAR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268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203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255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235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261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214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1.222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684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3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BOR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69,28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65,43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68,49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62,33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68,32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65,948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66,82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9684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4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LOS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25,09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9684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6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TOI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14,18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5637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9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LAMA DIRAWAT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7.489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5.143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6.254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6.032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6.241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5.370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36.501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45637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10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HARI PERAWATAN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6.379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5.441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6.306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5.554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6.290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5.876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35.845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45637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PASIEN MENINGGAL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2173965"/>
      </p:ext>
    </p:extLst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Placeholder 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988762482"/>
              </p:ext>
            </p:extLst>
          </p:nvPr>
        </p:nvGraphicFramePr>
        <p:xfrm>
          <a:off x="1404114" y="3933057"/>
          <a:ext cx="8316096" cy="226794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540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740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16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142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1423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1423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1423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11423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14619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</a:p>
                  </a:txBody>
                  <a:tcPr marL="182826" marR="182826" marT="68844" marB="68844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CARA BAYAR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baseline="0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RAWAT JALAN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46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JUNI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4619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UMUM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2.027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1.184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1.189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1.233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1.079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4619">
                <a:tc>
                  <a:txBody>
                    <a:bodyPr/>
                    <a:lstStyle/>
                    <a:p>
                      <a:pPr marL="0" indent="0" algn="ctr">
                        <a:tabLst>
                          <a:tab pos="0" algn="l"/>
                        </a:tabLst>
                      </a:pPr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>
                        <a:tabLst>
                          <a:tab pos="0" algn="l"/>
                        </a:tabLst>
                      </a:pPr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NPBI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634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4619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PBI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1.067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1.048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1.086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1.103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951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4619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JKD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4533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BKMKS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A97808-3995-45F5-8371-166D4A9BA4F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87164" y="260648"/>
            <a:ext cx="9217024" cy="777427"/>
            <a:chOff x="305272" y="201216"/>
            <a:chExt cx="8288298" cy="1167820"/>
          </a:xfrm>
        </p:grpSpPr>
        <p:sp>
          <p:nvSpPr>
            <p:cNvPr id="12" name="Freeform: Shape 70"/>
            <p:cNvSpPr/>
            <p:nvPr/>
          </p:nvSpPr>
          <p:spPr>
            <a:xfrm rot="158526">
              <a:off x="1542319" y="523832"/>
              <a:ext cx="4141527" cy="655754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3" name="Freeform: Shape 71"/>
            <p:cNvSpPr/>
            <p:nvPr/>
          </p:nvSpPr>
          <p:spPr>
            <a:xfrm flipV="1">
              <a:off x="1454778" y="295550"/>
              <a:ext cx="7138792" cy="979140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4" name="Frame 13"/>
            <p:cNvSpPr/>
            <p:nvPr/>
          </p:nvSpPr>
          <p:spPr>
            <a:xfrm>
              <a:off x="305272" y="201216"/>
              <a:ext cx="1224135" cy="1167820"/>
            </a:xfrm>
            <a:prstGeom prst="fram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5001" y="395891"/>
              <a:ext cx="784675" cy="77846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2"/>
                  </a:solidFill>
                </a:rPr>
                <a:t>2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29433" y="395692"/>
              <a:ext cx="6770670" cy="693495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</a:rPr>
                <a:t>PELAYANAN BERDASARKAN CARA BAYAR</a:t>
              </a:r>
            </a:p>
          </p:txBody>
        </p:sp>
      </p:grpSp>
      <p:graphicFrame>
        <p:nvGraphicFramePr>
          <p:cNvPr id="17" name="Table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764742"/>
              </p:ext>
            </p:extLst>
          </p:nvPr>
        </p:nvGraphicFramePr>
        <p:xfrm>
          <a:off x="1404115" y="1226552"/>
          <a:ext cx="8316095" cy="249047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832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957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240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561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1423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1423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1423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11423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43591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</a:p>
                  </a:txBody>
                  <a:tcPr marL="182826" marR="182826" marT="68844" marB="68844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CARA BAYAR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baseline="0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RAWAT INAP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62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JUNI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3591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UMUM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3591">
                <a:tc>
                  <a:txBody>
                    <a:bodyPr/>
                    <a:lstStyle/>
                    <a:p>
                      <a:pPr marL="0" indent="0" algn="ctr">
                        <a:tabLst>
                          <a:tab pos="0" algn="l"/>
                        </a:tabLst>
                      </a:pPr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>
                        <a:tabLst>
                          <a:tab pos="0" algn="l"/>
                        </a:tabLst>
                      </a:pPr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NPBI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3591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PBI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3591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JKD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6260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BKMKS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7076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15156" y="44624"/>
            <a:ext cx="8568952" cy="792088"/>
            <a:chOff x="305272" y="201216"/>
            <a:chExt cx="7813273" cy="1167820"/>
          </a:xfrm>
        </p:grpSpPr>
        <p:sp>
          <p:nvSpPr>
            <p:cNvPr id="11" name="Freeform: Shape 70"/>
            <p:cNvSpPr/>
            <p:nvPr/>
          </p:nvSpPr>
          <p:spPr>
            <a:xfrm rot="158526">
              <a:off x="1542319" y="523832"/>
              <a:ext cx="4141527" cy="655754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2" name="Freeform: Shape 71"/>
            <p:cNvSpPr/>
            <p:nvPr/>
          </p:nvSpPr>
          <p:spPr>
            <a:xfrm flipV="1">
              <a:off x="1454778" y="295549"/>
              <a:ext cx="6663767" cy="979140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3" name="Frame 12"/>
            <p:cNvSpPr/>
            <p:nvPr/>
          </p:nvSpPr>
          <p:spPr>
            <a:xfrm>
              <a:off x="305272" y="201216"/>
              <a:ext cx="1149506" cy="1167820"/>
            </a:xfrm>
            <a:prstGeom prst="fram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5001" y="395891"/>
              <a:ext cx="695339" cy="77846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2"/>
                  </a:solidFill>
                </a:rPr>
                <a:t>3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29433" y="395692"/>
              <a:ext cx="6000886" cy="693495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</a:rPr>
                <a:t>KUNJUNGAN BERDASARKAN WILAYAH</a:t>
              </a:r>
            </a:p>
          </p:txBody>
        </p:sp>
      </p:grp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6750129"/>
              </p:ext>
            </p:extLst>
          </p:nvPr>
        </p:nvGraphicFramePr>
        <p:xfrm>
          <a:off x="1218728" y="646901"/>
          <a:ext cx="9377650" cy="609601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6786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021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892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1873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7220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7220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7220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17220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275879"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</a:t>
                      </a:r>
                    </a:p>
                  </a:txBody>
                  <a:tcPr marL="182680" marR="182680" marT="68832" marB="68832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KOTA ASAL</a:t>
                      </a:r>
                    </a:p>
                  </a:txBody>
                  <a:tcPr marL="182680" marR="182680" marT="68832" marB="68832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RAWAT JALAN</a:t>
                      </a:r>
                    </a:p>
                  </a:txBody>
                  <a:tcPr marL="182680" marR="182680" marT="68832" marB="6883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7878"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JUNI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7878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SURAKARTA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482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7878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WONOGIRI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7878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SUKOHARJO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953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KARANGANYAR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7878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SRAGEN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7878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BOYOLALI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7878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KLATEN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7878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BLORA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7878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GROBOGAN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1953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LL</a:t>
                      </a:r>
                      <a:r>
                        <a:rPr lang="en-US" sz="1000" b="1" baseline="0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JATENG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1953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NGAWI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1953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MAGETAN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1953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MADIUN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1953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PONOROGO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1953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PACITAN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31953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BOJONEGORO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31953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LL JATIM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31953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18.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LL JATENG JATIM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595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291822"/>
              </p:ext>
            </p:extLst>
          </p:nvPr>
        </p:nvGraphicFramePr>
        <p:xfrm>
          <a:off x="503188" y="476672"/>
          <a:ext cx="11233249" cy="595368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6206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938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71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8949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1361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8949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48949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48949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284171"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</a:t>
                      </a:r>
                    </a:p>
                  </a:txBody>
                  <a:tcPr marL="182680" marR="182680" marT="68832" marB="68832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KOTA ASAL</a:t>
                      </a:r>
                    </a:p>
                  </a:txBody>
                  <a:tcPr marL="182680" marR="182680" marT="68832" marB="68832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RAWAT INAP</a:t>
                      </a:r>
                    </a:p>
                  </a:txBody>
                  <a:tcPr marL="182680" marR="182680" marT="68832" marB="6883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4171"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JUNI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SURAKARTA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WONOGIRI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SUKOHARJO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7872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KARANGANYAR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SRAGEN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BOYOLALI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KLATEN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BLORA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GROBOGAN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LL</a:t>
                      </a:r>
                      <a:r>
                        <a:rPr lang="en-US" sz="1000" b="1" baseline="0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JATENG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NGAWI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MAGETAN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MADIUN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PONOROGO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PACITAN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BOJONEGORO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LL JATIM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417332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LL</a:t>
                      </a:r>
                      <a:r>
                        <a:rPr lang="en-US" sz="1000" b="1" baseline="0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JATENG JATIM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5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2"/>
          <p:cNvSpPr>
            <a:spLocks noGrp="1"/>
          </p:cNvSpPr>
          <p:nvPr>
            <p:ph type="title"/>
          </p:nvPr>
        </p:nvSpPr>
        <p:spPr>
          <a:xfrm>
            <a:off x="914985" y="794457"/>
            <a:ext cx="10345399" cy="494293"/>
          </a:xfrm>
          <a:solidFill>
            <a:srgbClr val="FFFF9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409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CAKUPAN SURAKARTA &amp; JAWA TENGAH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330898" y="280400"/>
            <a:ext cx="2383346" cy="412037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142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JALAN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89724" y="1741911"/>
            <a:ext cx="1963995" cy="3511765"/>
            <a:chOff x="7561950" y="1420808"/>
            <a:chExt cx="2200897" cy="3287396"/>
          </a:xfrm>
        </p:grpSpPr>
        <p:grpSp>
          <p:nvGrpSpPr>
            <p:cNvPr id="11" name="Group 10"/>
            <p:cNvGrpSpPr/>
            <p:nvPr/>
          </p:nvGrpSpPr>
          <p:grpSpPr>
            <a:xfrm>
              <a:off x="7561950" y="1420808"/>
              <a:ext cx="2200897" cy="492182"/>
              <a:chOff x="7561947" y="1420807"/>
              <a:chExt cx="2200897" cy="492182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7561947" y="1420807"/>
                <a:ext cx="337762" cy="339648"/>
                <a:chOff x="11596033" y="4810628"/>
                <a:chExt cx="353171" cy="367743"/>
              </a:xfrm>
            </p:grpSpPr>
            <p:sp>
              <p:nvSpPr>
                <p:cNvPr id="16" name="Teardrop 15"/>
                <p:cNvSpPr/>
                <p:nvPr/>
              </p:nvSpPr>
              <p:spPr>
                <a:xfrm rot="8222429">
                  <a:off x="11596033" y="4810628"/>
                  <a:ext cx="353171" cy="367743"/>
                </a:xfrm>
                <a:prstGeom prst="teardrop">
                  <a:avLst>
                    <a:gd name="adj" fmla="val 196288"/>
                  </a:avLst>
                </a:prstGeom>
                <a:solidFill>
                  <a:srgbClr val="FF6600"/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11693872" y="4909755"/>
                  <a:ext cx="157492" cy="1819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3" name="TextBox 2"/>
              <p:cNvSpPr txBox="1"/>
              <p:nvPr/>
            </p:nvSpPr>
            <p:spPr>
              <a:xfrm>
                <a:off x="7993070" y="1456391"/>
                <a:ext cx="1769774" cy="456598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</a:rPr>
                  <a:t>KARANGANYAR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6" b="1" dirty="0" smtClean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</a:rPr>
                  <a:t>3.576</a:t>
                </a:r>
                <a:endPara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7606569" y="2150891"/>
              <a:ext cx="342805" cy="361498"/>
              <a:chOff x="11596033" y="4810628"/>
              <a:chExt cx="353171" cy="367743"/>
            </a:xfrm>
          </p:grpSpPr>
          <p:sp>
            <p:nvSpPr>
              <p:cNvPr id="39" name="Teardrop 3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8003959" y="2192192"/>
              <a:ext cx="1735104" cy="45659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SURAKARTA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3.320</a:t>
              </a:r>
              <a:endPara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578082" y="2872739"/>
              <a:ext cx="353171" cy="367743"/>
              <a:chOff x="11596033" y="4810628"/>
              <a:chExt cx="353171" cy="367743"/>
            </a:xfrm>
          </p:grpSpPr>
          <p:sp>
            <p:nvSpPr>
              <p:cNvPr id="26" name="Teardrop 2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8047810" y="2907835"/>
              <a:ext cx="1691252" cy="456599"/>
            </a:xfrm>
            <a:prstGeom prst="rect">
              <a:avLst/>
            </a:prstGeom>
            <a:solidFill>
              <a:srgbClr val="CC66FF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SRAGEN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3.523</a:t>
              </a:r>
              <a:endPara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7606918" y="3561497"/>
              <a:ext cx="353171" cy="367743"/>
              <a:chOff x="11596033" y="4810628"/>
              <a:chExt cx="353171" cy="367743"/>
            </a:xfrm>
          </p:grpSpPr>
          <p:sp>
            <p:nvSpPr>
              <p:cNvPr id="33" name="Teardrop 3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8014977" y="3574839"/>
              <a:ext cx="1724084" cy="45659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SUKOHARJO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3.342</a:t>
              </a:r>
              <a:endPara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7601382" y="4251605"/>
              <a:ext cx="2136875" cy="456599"/>
              <a:chOff x="7601382" y="4347538"/>
              <a:chExt cx="2136875" cy="456599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7601382" y="4350068"/>
                <a:ext cx="353171" cy="367743"/>
                <a:chOff x="11596033" y="4810628"/>
                <a:chExt cx="353171" cy="367743"/>
              </a:xfrm>
            </p:grpSpPr>
            <p:sp>
              <p:nvSpPr>
                <p:cNvPr id="47" name="Teardrop 46"/>
                <p:cNvSpPr/>
                <p:nvPr/>
              </p:nvSpPr>
              <p:spPr>
                <a:xfrm rot="8222429">
                  <a:off x="11596033" y="4810628"/>
                  <a:ext cx="353171" cy="367743"/>
                </a:xfrm>
                <a:prstGeom prst="teardrop">
                  <a:avLst>
                    <a:gd name="adj" fmla="val 196288"/>
                  </a:avLst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11693872" y="4909755"/>
                  <a:ext cx="157492" cy="1819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83" name="TextBox 82"/>
              <p:cNvSpPr txBox="1"/>
              <p:nvPr/>
            </p:nvSpPr>
            <p:spPr>
              <a:xfrm>
                <a:off x="7993068" y="4347538"/>
                <a:ext cx="1745189" cy="45659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BOYOLALI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6" b="1" dirty="0" smtClean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1.626</a:t>
                </a:r>
                <a:endPara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endParaRPr>
              </a:p>
            </p:txBody>
          </p:sp>
        </p:grpSp>
      </p:grpSp>
      <p:grpSp>
        <p:nvGrpSpPr>
          <p:cNvPr id="81" name="Group 80"/>
          <p:cNvGrpSpPr/>
          <p:nvPr/>
        </p:nvGrpSpPr>
        <p:grpSpPr>
          <a:xfrm>
            <a:off x="2364933" y="1753244"/>
            <a:ext cx="7559429" cy="4395505"/>
            <a:chOff x="3510432" y="1485145"/>
            <a:chExt cx="6864050" cy="3694942"/>
          </a:xfrm>
        </p:grpSpPr>
        <p:pic>
          <p:nvPicPr>
            <p:cNvPr id="6" name="Content Placeholder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0432" y="1485145"/>
              <a:ext cx="6864050" cy="36949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7" name="Group 6"/>
            <p:cNvGrpSpPr/>
            <p:nvPr/>
          </p:nvGrpSpPr>
          <p:grpSpPr>
            <a:xfrm>
              <a:off x="8850070" y="4122189"/>
              <a:ext cx="328711" cy="326368"/>
              <a:chOff x="11467437" y="1659304"/>
              <a:chExt cx="353171" cy="367743"/>
            </a:xfrm>
          </p:grpSpPr>
          <p:sp>
            <p:nvSpPr>
              <p:cNvPr id="44" name="Teardrop 43"/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8945255" y="3399579"/>
              <a:ext cx="328711" cy="326368"/>
              <a:chOff x="11596033" y="4810628"/>
              <a:chExt cx="353171" cy="367743"/>
            </a:xfrm>
          </p:grpSpPr>
          <p:sp>
            <p:nvSpPr>
              <p:cNvPr id="89" name="Teardrop 8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66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8431177" y="2313656"/>
              <a:ext cx="328711" cy="326368"/>
              <a:chOff x="11596033" y="4810628"/>
              <a:chExt cx="353171" cy="367743"/>
            </a:xfrm>
          </p:grpSpPr>
          <p:sp>
            <p:nvSpPr>
              <p:cNvPr id="19" name="Teardrop 1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00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8704156" y="3037189"/>
              <a:ext cx="328711" cy="326368"/>
              <a:chOff x="11596033" y="4810628"/>
              <a:chExt cx="353171" cy="367743"/>
            </a:xfrm>
          </p:grpSpPr>
          <p:sp>
            <p:nvSpPr>
              <p:cNvPr id="30" name="Teardrop 29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8442613" y="3621429"/>
              <a:ext cx="328711" cy="326368"/>
              <a:chOff x="11596033" y="4810628"/>
              <a:chExt cx="353171" cy="367743"/>
            </a:xfrm>
          </p:grpSpPr>
          <p:sp>
            <p:nvSpPr>
              <p:cNvPr id="36" name="Teardrop 3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8217916" y="3223051"/>
              <a:ext cx="328711" cy="326368"/>
              <a:chOff x="11596033" y="4810628"/>
              <a:chExt cx="353171" cy="367743"/>
            </a:xfrm>
          </p:grpSpPr>
          <p:sp>
            <p:nvSpPr>
              <p:cNvPr id="43" name="Teardrop 4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978796" y="2735153"/>
              <a:ext cx="328711" cy="326368"/>
              <a:chOff x="11596033" y="4810628"/>
              <a:chExt cx="353171" cy="367743"/>
            </a:xfrm>
          </p:grpSpPr>
          <p:sp>
            <p:nvSpPr>
              <p:cNvPr id="51" name="Teardrop 50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7740343" y="3345504"/>
              <a:ext cx="328711" cy="326368"/>
              <a:chOff x="11596033" y="4810628"/>
              <a:chExt cx="353171" cy="367743"/>
            </a:xfrm>
          </p:grpSpPr>
          <p:sp>
            <p:nvSpPr>
              <p:cNvPr id="54" name="Teardrop 53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80008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9594664" y="2150471"/>
              <a:ext cx="328711" cy="326369"/>
              <a:chOff x="11596033" y="4810628"/>
              <a:chExt cx="353171" cy="367744"/>
            </a:xfrm>
          </p:grpSpPr>
          <p:sp>
            <p:nvSpPr>
              <p:cNvPr id="63" name="Teardrop 62"/>
              <p:cNvSpPr/>
              <p:nvPr/>
            </p:nvSpPr>
            <p:spPr>
              <a:xfrm rot="8222429">
                <a:off x="11596033" y="4810628"/>
                <a:ext cx="353171" cy="367744"/>
              </a:xfrm>
              <a:prstGeom prst="teardrop">
                <a:avLst>
                  <a:gd name="adj" fmla="val 196288"/>
                </a:avLst>
              </a:prstGeom>
              <a:solidFill>
                <a:srgbClr val="A50021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6697995" y="1927873"/>
              <a:ext cx="353171" cy="367743"/>
              <a:chOff x="11596033" y="4810628"/>
              <a:chExt cx="353171" cy="367743"/>
            </a:xfrm>
          </p:grpSpPr>
          <p:sp>
            <p:nvSpPr>
              <p:cNvPr id="100" name="Teardrop 99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66FF33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10109987" y="1703230"/>
            <a:ext cx="1796682" cy="3603339"/>
            <a:chOff x="10109987" y="1703230"/>
            <a:chExt cx="1796682" cy="3309896"/>
          </a:xfrm>
        </p:grpSpPr>
        <p:grpSp>
          <p:nvGrpSpPr>
            <p:cNvPr id="79" name="Group 78"/>
            <p:cNvGrpSpPr/>
            <p:nvPr/>
          </p:nvGrpSpPr>
          <p:grpSpPr>
            <a:xfrm>
              <a:off x="10179548" y="4551162"/>
              <a:ext cx="1583104" cy="461964"/>
              <a:chOff x="2537520" y="5693765"/>
              <a:chExt cx="1774062" cy="517688"/>
            </a:xfrm>
          </p:grpSpPr>
          <p:grpSp>
            <p:nvGrpSpPr>
              <p:cNvPr id="92" name="Group 91"/>
              <p:cNvGrpSpPr/>
              <p:nvPr/>
            </p:nvGrpSpPr>
            <p:grpSpPr>
              <a:xfrm>
                <a:off x="2537520" y="5693765"/>
                <a:ext cx="353171" cy="367743"/>
                <a:chOff x="11467437" y="1659304"/>
                <a:chExt cx="353171" cy="367743"/>
              </a:xfrm>
            </p:grpSpPr>
            <p:sp>
              <p:nvSpPr>
                <p:cNvPr id="93" name="Teardrop 92"/>
                <p:cNvSpPr/>
                <p:nvPr/>
              </p:nvSpPr>
              <p:spPr>
                <a:xfrm rot="8222429">
                  <a:off x="11467437" y="1659304"/>
                  <a:ext cx="353171" cy="367743"/>
                </a:xfrm>
                <a:prstGeom prst="teardrop">
                  <a:avLst>
                    <a:gd name="adj" fmla="val 196288"/>
                  </a:avLst>
                </a:prstGeom>
                <a:solidFill>
                  <a:srgbClr val="0000FF"/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11536010" y="1730313"/>
                  <a:ext cx="210281" cy="17015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88" name="TextBox 87"/>
              <p:cNvSpPr txBox="1"/>
              <p:nvPr/>
            </p:nvSpPr>
            <p:spPr>
              <a:xfrm>
                <a:off x="2959085" y="5709369"/>
                <a:ext cx="1352497" cy="502084"/>
              </a:xfrm>
              <a:prstGeom prst="rect">
                <a:avLst/>
              </a:prstGeom>
              <a:solidFill>
                <a:srgbClr val="1302EE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WONOGIRI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6" b="1" dirty="0" smtClean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8948</a:t>
                </a:r>
                <a:endPara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endParaRPr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10114751" y="2381696"/>
              <a:ext cx="1647901" cy="459593"/>
              <a:chOff x="3611471" y="5778045"/>
              <a:chExt cx="2125281" cy="530725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3611471" y="5778045"/>
                <a:ext cx="353171" cy="367743"/>
                <a:chOff x="11596033" y="4810628"/>
                <a:chExt cx="353171" cy="367743"/>
              </a:xfrm>
            </p:grpSpPr>
            <p:sp>
              <p:nvSpPr>
                <p:cNvPr id="57" name="Teardrop 56"/>
                <p:cNvSpPr/>
                <p:nvPr/>
              </p:nvSpPr>
              <p:spPr>
                <a:xfrm rot="8222429">
                  <a:off x="11596033" y="4810628"/>
                  <a:ext cx="353171" cy="367743"/>
                </a:xfrm>
                <a:prstGeom prst="teardrop">
                  <a:avLst>
                    <a:gd name="adj" fmla="val 196288"/>
                  </a:avLst>
                </a:prstGeom>
                <a:solidFill>
                  <a:srgbClr val="800080"/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11693872" y="4909755"/>
                  <a:ext cx="157492" cy="1819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95" name="TextBox 94"/>
              <p:cNvSpPr txBox="1"/>
              <p:nvPr/>
            </p:nvSpPr>
            <p:spPr>
              <a:xfrm>
                <a:off x="4001649" y="5791386"/>
                <a:ext cx="1735103" cy="517384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KLATEN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6" b="1" dirty="0" smtClean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285</a:t>
                </a:r>
                <a:endPara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endParaRP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10124028" y="1703230"/>
              <a:ext cx="1638624" cy="470150"/>
              <a:chOff x="3657078" y="5749658"/>
              <a:chExt cx="2159200" cy="583115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3657078" y="5749658"/>
                <a:ext cx="353171" cy="367743"/>
                <a:chOff x="11596033" y="4810628"/>
                <a:chExt cx="353171" cy="367743"/>
              </a:xfrm>
            </p:grpSpPr>
            <p:sp>
              <p:nvSpPr>
                <p:cNvPr id="23" name="Teardrop 22"/>
                <p:cNvSpPr/>
                <p:nvPr/>
              </p:nvSpPr>
              <p:spPr>
                <a:xfrm rot="8222429">
                  <a:off x="11596033" y="4810628"/>
                  <a:ext cx="353171" cy="367743"/>
                </a:xfrm>
                <a:prstGeom prst="teardrop">
                  <a:avLst>
                    <a:gd name="adj" fmla="val 196288"/>
                  </a:avLst>
                </a:prstGeom>
                <a:solidFill>
                  <a:srgbClr val="FF0000"/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11693872" y="4909755"/>
                  <a:ext cx="157492" cy="1819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97" name="TextBox 96"/>
              <p:cNvSpPr txBox="1"/>
              <p:nvPr/>
            </p:nvSpPr>
            <p:spPr>
              <a:xfrm>
                <a:off x="4081174" y="5777079"/>
                <a:ext cx="1735104" cy="55569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</a:rPr>
                  <a:t>GROBOGAN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6" b="1" dirty="0" smtClean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</a:rPr>
                  <a:t>138</a:t>
                </a:r>
                <a:endPara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endParaRP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10109987" y="3850802"/>
              <a:ext cx="1796682" cy="463418"/>
              <a:chOff x="154960" y="5317730"/>
              <a:chExt cx="1796682" cy="463418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154960" y="5317730"/>
                <a:ext cx="315156" cy="328160"/>
                <a:chOff x="11596033" y="4810628"/>
                <a:chExt cx="353171" cy="367743"/>
              </a:xfrm>
            </p:grpSpPr>
            <p:sp>
              <p:nvSpPr>
                <p:cNvPr id="60" name="Teardrop 59"/>
                <p:cNvSpPr/>
                <p:nvPr/>
              </p:nvSpPr>
              <p:spPr>
                <a:xfrm rot="8222429">
                  <a:off x="11596033" y="4810628"/>
                  <a:ext cx="353171" cy="367743"/>
                </a:xfrm>
                <a:prstGeom prst="teardrop">
                  <a:avLst>
                    <a:gd name="adj" fmla="val 196288"/>
                  </a:avLst>
                </a:prstGeom>
                <a:solidFill>
                  <a:srgbClr val="66FF33"/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11693872" y="4909755"/>
                  <a:ext cx="157492" cy="1819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102" name="TextBox 101"/>
              <p:cNvSpPr txBox="1"/>
              <p:nvPr/>
            </p:nvSpPr>
            <p:spPr>
              <a:xfrm>
                <a:off x="539678" y="5333108"/>
                <a:ext cx="1411964" cy="448040"/>
              </a:xfrm>
              <a:prstGeom prst="rect">
                <a:avLst/>
              </a:prstGeom>
              <a:solidFill>
                <a:srgbClr val="66FF33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</a:rPr>
                  <a:t>LAIN JATENG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6" b="1" dirty="0" smtClean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</a:rPr>
                  <a:t>385</a:t>
                </a:r>
                <a:endPara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endParaRPr>
              </a:p>
            </p:txBody>
          </p:sp>
        </p:grpSp>
        <p:grpSp>
          <p:nvGrpSpPr>
            <p:cNvPr id="106" name="Group 105"/>
            <p:cNvGrpSpPr/>
            <p:nvPr/>
          </p:nvGrpSpPr>
          <p:grpSpPr>
            <a:xfrm>
              <a:off x="10118794" y="3065127"/>
              <a:ext cx="1643858" cy="488342"/>
              <a:chOff x="8532994" y="5418493"/>
              <a:chExt cx="1967035" cy="517174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8532994" y="5418493"/>
                <a:ext cx="353171" cy="367743"/>
                <a:chOff x="11596033" y="4810628"/>
                <a:chExt cx="353171" cy="367743"/>
              </a:xfrm>
            </p:grpSpPr>
            <p:sp>
              <p:nvSpPr>
                <p:cNvPr id="66" name="Teardrop 65"/>
                <p:cNvSpPr/>
                <p:nvPr/>
              </p:nvSpPr>
              <p:spPr>
                <a:xfrm rot="8222429">
                  <a:off x="11596033" y="4810628"/>
                  <a:ext cx="353171" cy="367743"/>
                </a:xfrm>
                <a:prstGeom prst="teardrop">
                  <a:avLst>
                    <a:gd name="adj" fmla="val 196288"/>
                  </a:avLst>
                </a:prstGeom>
                <a:solidFill>
                  <a:srgbClr val="A50021"/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11693872" y="4909755"/>
                  <a:ext cx="157492" cy="1819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104" name="TextBox 103"/>
              <p:cNvSpPr txBox="1"/>
              <p:nvPr/>
            </p:nvSpPr>
            <p:spPr>
              <a:xfrm>
                <a:off x="8937255" y="5461174"/>
                <a:ext cx="1562774" cy="47449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BLORA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6" b="1" dirty="0" smtClean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141</a:t>
                </a:r>
                <a:endPara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6578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7" name="Title 2"/>
          <p:cNvSpPr txBox="1">
            <a:spLocks/>
          </p:cNvSpPr>
          <p:nvPr/>
        </p:nvSpPr>
        <p:spPr>
          <a:xfrm>
            <a:off x="2135870" y="266098"/>
            <a:ext cx="8292545" cy="494293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lIns="90092" tIns="45045" rIns="90092" bIns="45045" rtlCol="0" anchor="b">
            <a:normAutofit/>
          </a:bodyPr>
          <a:lstStyle>
            <a:lvl1pPr algn="l" defTabSz="100958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300" b="0" i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409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CAKUPAN JAWA TIMUR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35236" y="1493921"/>
            <a:ext cx="1948180" cy="4221925"/>
            <a:chOff x="134750" y="1526079"/>
            <a:chExt cx="2183175" cy="4731184"/>
          </a:xfrm>
        </p:grpSpPr>
        <p:grpSp>
          <p:nvGrpSpPr>
            <p:cNvPr id="91" name="Group 90"/>
            <p:cNvGrpSpPr/>
            <p:nvPr/>
          </p:nvGrpSpPr>
          <p:grpSpPr>
            <a:xfrm>
              <a:off x="140812" y="1526079"/>
              <a:ext cx="337762" cy="339648"/>
              <a:chOff x="11596033" y="4810628"/>
              <a:chExt cx="353171" cy="367743"/>
            </a:xfrm>
          </p:grpSpPr>
          <p:sp>
            <p:nvSpPr>
              <p:cNvPr id="94" name="Teardrop 93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66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92" name="TextBox 91"/>
            <p:cNvSpPr txBox="1"/>
            <p:nvPr/>
          </p:nvSpPr>
          <p:spPr>
            <a:xfrm>
              <a:off x="571934" y="1561663"/>
              <a:ext cx="1745188" cy="54659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LAIN JATIM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130</a:t>
              </a:r>
              <a:endPara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163237" y="2216212"/>
              <a:ext cx="342805" cy="361498"/>
              <a:chOff x="11596033" y="4810628"/>
              <a:chExt cx="353171" cy="367743"/>
            </a:xfrm>
          </p:grpSpPr>
          <p:sp>
            <p:nvSpPr>
              <p:cNvPr id="89" name="Teardrop 8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560626" y="2257513"/>
              <a:ext cx="1735104" cy="54659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NGAWI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447</a:t>
              </a:r>
              <a:endPara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134750" y="2938062"/>
              <a:ext cx="353171" cy="367743"/>
              <a:chOff x="11596033" y="4810628"/>
              <a:chExt cx="353171" cy="367743"/>
            </a:xfrm>
          </p:grpSpPr>
          <p:sp>
            <p:nvSpPr>
              <p:cNvPr id="87" name="Teardrop 86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604477" y="2973157"/>
              <a:ext cx="1691253" cy="546597"/>
            </a:xfrm>
            <a:prstGeom prst="rect">
              <a:avLst/>
            </a:prstGeom>
            <a:solidFill>
              <a:srgbClr val="CC66FF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MAGETAN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387</a:t>
              </a:r>
              <a:endPara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163584" y="3626820"/>
              <a:ext cx="353171" cy="367743"/>
              <a:chOff x="11596033" y="4810628"/>
              <a:chExt cx="353171" cy="367743"/>
            </a:xfrm>
          </p:grpSpPr>
          <p:sp>
            <p:nvSpPr>
              <p:cNvPr id="83" name="Teardrop 8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571646" y="3640161"/>
              <a:ext cx="1724083" cy="54659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PONOROGO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157</a:t>
              </a:r>
              <a:endPara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158052" y="4319456"/>
              <a:ext cx="353171" cy="367743"/>
              <a:chOff x="11596033" y="4810628"/>
              <a:chExt cx="353171" cy="367743"/>
            </a:xfrm>
          </p:grpSpPr>
          <p:sp>
            <p:nvSpPr>
              <p:cNvPr id="81" name="Teardrop 80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9" name="TextBox 78"/>
            <p:cNvSpPr txBox="1"/>
            <p:nvPr/>
          </p:nvSpPr>
          <p:spPr>
            <a:xfrm>
              <a:off x="549738" y="4316926"/>
              <a:ext cx="1745190" cy="54659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MADIUN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156</a:t>
              </a:r>
              <a:endParaRPr lang="en-US" sz="1606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endParaRPr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161256" y="5023129"/>
              <a:ext cx="353171" cy="367743"/>
              <a:chOff x="11467437" y="1659304"/>
              <a:chExt cx="353171" cy="367743"/>
            </a:xfrm>
          </p:grpSpPr>
          <p:sp>
            <p:nvSpPr>
              <p:cNvPr id="100" name="Teardrop 99"/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582821" y="5038733"/>
              <a:ext cx="1735104" cy="546597"/>
            </a:xfrm>
            <a:prstGeom prst="rect">
              <a:avLst/>
            </a:prstGeom>
            <a:solidFill>
              <a:srgbClr val="1302EE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PACITAN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102</a:t>
              </a:r>
              <a:endParaRPr lang="en-US" sz="1606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endParaRPr>
            </a:p>
          </p:txBody>
        </p:sp>
        <p:grpSp>
          <p:nvGrpSpPr>
            <p:cNvPr id="103" name="Group 102"/>
            <p:cNvGrpSpPr/>
            <p:nvPr/>
          </p:nvGrpSpPr>
          <p:grpSpPr>
            <a:xfrm>
              <a:off x="171312" y="5697325"/>
              <a:ext cx="353171" cy="367743"/>
              <a:chOff x="11596033" y="4810628"/>
              <a:chExt cx="353171" cy="367743"/>
            </a:xfrm>
          </p:grpSpPr>
          <p:sp>
            <p:nvSpPr>
              <p:cNvPr id="106" name="Teardrop 10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80008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104" name="TextBox 103"/>
            <p:cNvSpPr txBox="1"/>
            <p:nvPr/>
          </p:nvSpPr>
          <p:spPr>
            <a:xfrm>
              <a:off x="561489" y="5710666"/>
              <a:ext cx="1735104" cy="546597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BOJONEGORO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27</a:t>
              </a:r>
              <a:endParaRPr lang="en-US" sz="1606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70121" y="1483206"/>
            <a:ext cx="8440063" cy="4444854"/>
            <a:chOff x="3664571" y="1477098"/>
            <a:chExt cx="9746157" cy="5300183"/>
          </a:xfrm>
        </p:grpSpPr>
        <p:pic>
          <p:nvPicPr>
            <p:cNvPr id="14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4571" y="1477098"/>
              <a:ext cx="9746157" cy="53001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09" name="Group 108"/>
            <p:cNvGrpSpPr/>
            <p:nvPr/>
          </p:nvGrpSpPr>
          <p:grpSpPr>
            <a:xfrm>
              <a:off x="9090248" y="3957365"/>
              <a:ext cx="337762" cy="339648"/>
              <a:chOff x="11596033" y="4810628"/>
              <a:chExt cx="353171" cy="367743"/>
            </a:xfrm>
          </p:grpSpPr>
          <p:sp>
            <p:nvSpPr>
              <p:cNvPr id="110" name="Teardrop 109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66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12" name="Group 111"/>
            <p:cNvGrpSpPr/>
            <p:nvPr/>
          </p:nvGrpSpPr>
          <p:grpSpPr>
            <a:xfrm>
              <a:off x="4985792" y="2851724"/>
              <a:ext cx="342805" cy="361498"/>
              <a:chOff x="11596033" y="4810628"/>
              <a:chExt cx="353171" cy="367743"/>
            </a:xfrm>
          </p:grpSpPr>
          <p:sp>
            <p:nvSpPr>
              <p:cNvPr id="113" name="Teardrop 11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15" name="Group 114"/>
            <p:cNvGrpSpPr/>
            <p:nvPr/>
          </p:nvGrpSpPr>
          <p:grpSpPr>
            <a:xfrm>
              <a:off x="4727588" y="3358204"/>
              <a:ext cx="353171" cy="367743"/>
              <a:chOff x="11596033" y="4810628"/>
              <a:chExt cx="353171" cy="367743"/>
            </a:xfrm>
          </p:grpSpPr>
          <p:sp>
            <p:nvSpPr>
              <p:cNvPr id="116" name="Teardrop 11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18" name="Group 117"/>
            <p:cNvGrpSpPr/>
            <p:nvPr/>
          </p:nvGrpSpPr>
          <p:grpSpPr>
            <a:xfrm>
              <a:off x="5488165" y="3907926"/>
              <a:ext cx="353171" cy="367743"/>
              <a:chOff x="11596033" y="4810628"/>
              <a:chExt cx="353171" cy="367743"/>
            </a:xfrm>
          </p:grpSpPr>
          <p:sp>
            <p:nvSpPr>
              <p:cNvPr id="119" name="Teardrop 11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21" name="Group 120"/>
            <p:cNvGrpSpPr/>
            <p:nvPr/>
          </p:nvGrpSpPr>
          <p:grpSpPr>
            <a:xfrm>
              <a:off x="5717573" y="3287172"/>
              <a:ext cx="353171" cy="367743"/>
              <a:chOff x="11596033" y="4810628"/>
              <a:chExt cx="353171" cy="367743"/>
            </a:xfrm>
          </p:grpSpPr>
          <p:sp>
            <p:nvSpPr>
              <p:cNvPr id="122" name="Teardrop 121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4121695" y="4418583"/>
              <a:ext cx="353171" cy="367743"/>
              <a:chOff x="11467437" y="1659304"/>
              <a:chExt cx="353171" cy="367743"/>
            </a:xfrm>
          </p:grpSpPr>
          <p:sp>
            <p:nvSpPr>
              <p:cNvPr id="125" name="Teardrop 124"/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5462241" y="2553772"/>
              <a:ext cx="353171" cy="367743"/>
              <a:chOff x="11596033" y="4810628"/>
              <a:chExt cx="353171" cy="367743"/>
            </a:xfrm>
          </p:grpSpPr>
          <p:sp>
            <p:nvSpPr>
              <p:cNvPr id="128" name="Teardrop 127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80008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122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2"/>
          <p:cNvSpPr>
            <a:spLocks noGrp="1"/>
          </p:cNvSpPr>
          <p:nvPr>
            <p:ph type="title"/>
          </p:nvPr>
        </p:nvSpPr>
        <p:spPr>
          <a:xfrm>
            <a:off x="914985" y="794457"/>
            <a:ext cx="10345399" cy="494293"/>
          </a:xfrm>
          <a:solidFill>
            <a:srgbClr val="FFFF9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409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CAKUPAN SURAKARTA &amp; JAWA TENGAH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143108" y="280400"/>
            <a:ext cx="2195795" cy="412037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142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INAP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55280" y="2376980"/>
            <a:ext cx="1973630" cy="519516"/>
            <a:chOff x="7561947" y="1420807"/>
            <a:chExt cx="2157657" cy="582181"/>
          </a:xfrm>
        </p:grpSpPr>
        <p:grpSp>
          <p:nvGrpSpPr>
            <p:cNvPr id="15" name="Group 14"/>
            <p:cNvGrpSpPr/>
            <p:nvPr/>
          </p:nvGrpSpPr>
          <p:grpSpPr>
            <a:xfrm>
              <a:off x="7561947" y="1420807"/>
              <a:ext cx="337762" cy="339648"/>
              <a:chOff x="11596033" y="4810628"/>
              <a:chExt cx="353171" cy="367743"/>
            </a:xfrm>
          </p:grpSpPr>
          <p:sp>
            <p:nvSpPr>
              <p:cNvPr id="16" name="Teardrop 1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66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7993070" y="1456391"/>
              <a:ext cx="1726534" cy="54659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KARANGANYAR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178</a:t>
              </a:r>
              <a:endPara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21175" y="3761059"/>
            <a:ext cx="1951328" cy="524617"/>
            <a:chOff x="163237" y="2216212"/>
            <a:chExt cx="2132493" cy="587898"/>
          </a:xfrm>
        </p:grpSpPr>
        <p:grpSp>
          <p:nvGrpSpPr>
            <p:cNvPr id="38" name="Group 37"/>
            <p:cNvGrpSpPr/>
            <p:nvPr/>
          </p:nvGrpSpPr>
          <p:grpSpPr>
            <a:xfrm>
              <a:off x="163237" y="2216212"/>
              <a:ext cx="342805" cy="361498"/>
              <a:chOff x="11596033" y="4810628"/>
              <a:chExt cx="353171" cy="367743"/>
            </a:xfrm>
          </p:grpSpPr>
          <p:sp>
            <p:nvSpPr>
              <p:cNvPr id="39" name="Teardrop 3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560626" y="2257513"/>
              <a:ext cx="1735104" cy="54659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SURAKARTA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163</a:t>
              </a:r>
              <a:endPara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42987" y="1689479"/>
            <a:ext cx="2001014" cy="519079"/>
            <a:chOff x="3967108" y="128058"/>
            <a:chExt cx="2160980" cy="581692"/>
          </a:xfrm>
        </p:grpSpPr>
        <p:grpSp>
          <p:nvGrpSpPr>
            <p:cNvPr id="25" name="Group 24"/>
            <p:cNvGrpSpPr/>
            <p:nvPr/>
          </p:nvGrpSpPr>
          <p:grpSpPr>
            <a:xfrm>
              <a:off x="3967108" y="128058"/>
              <a:ext cx="353171" cy="367743"/>
              <a:chOff x="11596033" y="4810628"/>
              <a:chExt cx="353171" cy="367743"/>
            </a:xfrm>
          </p:grpSpPr>
          <p:sp>
            <p:nvSpPr>
              <p:cNvPr id="26" name="Teardrop 2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4436835" y="163153"/>
              <a:ext cx="1691253" cy="546597"/>
            </a:xfrm>
            <a:prstGeom prst="rect">
              <a:avLst/>
            </a:prstGeom>
            <a:solidFill>
              <a:srgbClr val="CC66FF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SRAGEN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252</a:t>
              </a:r>
              <a:endPara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96508" y="3071107"/>
            <a:ext cx="1947493" cy="499667"/>
            <a:chOff x="196508" y="2954636"/>
            <a:chExt cx="2011745" cy="499667"/>
          </a:xfrm>
        </p:grpSpPr>
        <p:grpSp>
          <p:nvGrpSpPr>
            <p:cNvPr id="32" name="Group 31"/>
            <p:cNvGrpSpPr/>
            <p:nvPr/>
          </p:nvGrpSpPr>
          <p:grpSpPr>
            <a:xfrm>
              <a:off x="196508" y="2954636"/>
              <a:ext cx="315156" cy="328160"/>
              <a:chOff x="11596033" y="4810628"/>
              <a:chExt cx="353171" cy="367743"/>
            </a:xfrm>
          </p:grpSpPr>
          <p:sp>
            <p:nvSpPr>
              <p:cNvPr id="33" name="Teardrop 3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560647" y="2966541"/>
              <a:ext cx="1647606" cy="48776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SUKOHARJO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177</a:t>
              </a:r>
              <a:endPara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9997789" y="3681136"/>
            <a:ext cx="1940216" cy="487762"/>
            <a:chOff x="7601382" y="4347538"/>
            <a:chExt cx="2136875" cy="546597"/>
          </a:xfrm>
        </p:grpSpPr>
        <p:grpSp>
          <p:nvGrpSpPr>
            <p:cNvPr id="46" name="Group 45"/>
            <p:cNvGrpSpPr/>
            <p:nvPr/>
          </p:nvGrpSpPr>
          <p:grpSpPr>
            <a:xfrm>
              <a:off x="7601382" y="4350068"/>
              <a:ext cx="353171" cy="367743"/>
              <a:chOff x="11596033" y="4810628"/>
              <a:chExt cx="353171" cy="367743"/>
            </a:xfrm>
          </p:grpSpPr>
          <p:sp>
            <p:nvSpPr>
              <p:cNvPr id="47" name="Teardrop 46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83" name="TextBox 82"/>
            <p:cNvSpPr txBox="1"/>
            <p:nvPr/>
          </p:nvSpPr>
          <p:spPr>
            <a:xfrm>
              <a:off x="7993068" y="4347538"/>
              <a:ext cx="1745189" cy="54659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BOYOLALI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121</a:t>
              </a:r>
              <a:endParaRPr lang="en-US" sz="1606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9976706" y="2389596"/>
            <a:ext cx="1924528" cy="501686"/>
            <a:chOff x="2537520" y="5693765"/>
            <a:chExt cx="2156669" cy="562201"/>
          </a:xfrm>
        </p:grpSpPr>
        <p:grpSp>
          <p:nvGrpSpPr>
            <p:cNvPr id="92" name="Group 91"/>
            <p:cNvGrpSpPr/>
            <p:nvPr/>
          </p:nvGrpSpPr>
          <p:grpSpPr>
            <a:xfrm>
              <a:off x="2537520" y="5693765"/>
              <a:ext cx="353171" cy="367743"/>
              <a:chOff x="11467437" y="1659304"/>
              <a:chExt cx="353171" cy="367743"/>
            </a:xfrm>
          </p:grpSpPr>
          <p:sp>
            <p:nvSpPr>
              <p:cNvPr id="93" name="Teardrop 92"/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88" name="TextBox 87"/>
            <p:cNvSpPr txBox="1"/>
            <p:nvPr/>
          </p:nvSpPr>
          <p:spPr>
            <a:xfrm>
              <a:off x="2959085" y="5709369"/>
              <a:ext cx="1735104" cy="546597"/>
            </a:xfrm>
            <a:prstGeom prst="rect">
              <a:avLst/>
            </a:prstGeom>
            <a:solidFill>
              <a:srgbClr val="1302EE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WONOGIRI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106</a:t>
              </a:r>
              <a:endParaRPr lang="en-US" sz="1606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232392" y="4518030"/>
            <a:ext cx="1896518" cy="499667"/>
            <a:chOff x="3611471" y="5778045"/>
            <a:chExt cx="2125281" cy="559938"/>
          </a:xfrm>
        </p:grpSpPr>
        <p:grpSp>
          <p:nvGrpSpPr>
            <p:cNvPr id="56" name="Group 55"/>
            <p:cNvGrpSpPr/>
            <p:nvPr/>
          </p:nvGrpSpPr>
          <p:grpSpPr>
            <a:xfrm>
              <a:off x="3611471" y="5778045"/>
              <a:ext cx="353171" cy="367743"/>
              <a:chOff x="11596033" y="4810628"/>
              <a:chExt cx="353171" cy="367743"/>
            </a:xfrm>
          </p:grpSpPr>
          <p:sp>
            <p:nvSpPr>
              <p:cNvPr id="57" name="Teardrop 56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80008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95" name="TextBox 94"/>
            <p:cNvSpPr txBox="1"/>
            <p:nvPr/>
          </p:nvSpPr>
          <p:spPr>
            <a:xfrm>
              <a:off x="4001648" y="5791386"/>
              <a:ext cx="1735104" cy="546597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KLATEN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12</a:t>
              </a:r>
              <a:endParaRPr lang="en-US" sz="1606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9955274" y="1696329"/>
            <a:ext cx="1926786" cy="512229"/>
            <a:chOff x="3657078" y="5749658"/>
            <a:chExt cx="2159200" cy="574015"/>
          </a:xfrm>
        </p:grpSpPr>
        <p:grpSp>
          <p:nvGrpSpPr>
            <p:cNvPr id="22" name="Group 21"/>
            <p:cNvGrpSpPr/>
            <p:nvPr/>
          </p:nvGrpSpPr>
          <p:grpSpPr>
            <a:xfrm>
              <a:off x="3657078" y="5749658"/>
              <a:ext cx="353171" cy="367743"/>
              <a:chOff x="11596033" y="4810628"/>
              <a:chExt cx="353171" cy="367743"/>
            </a:xfrm>
          </p:grpSpPr>
          <p:sp>
            <p:nvSpPr>
              <p:cNvPr id="23" name="Teardrop 2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00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97" name="TextBox 96"/>
            <p:cNvSpPr txBox="1"/>
            <p:nvPr/>
          </p:nvSpPr>
          <p:spPr>
            <a:xfrm>
              <a:off x="4081174" y="5777076"/>
              <a:ext cx="1735104" cy="54659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GROBOGAN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17</a:t>
              </a:r>
              <a:endPara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391377" y="1634880"/>
            <a:ext cx="7453310" cy="3882352"/>
            <a:chOff x="3510432" y="1485145"/>
            <a:chExt cx="6864050" cy="3694942"/>
          </a:xfrm>
        </p:grpSpPr>
        <p:pic>
          <p:nvPicPr>
            <p:cNvPr id="6" name="Content Placeholder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0432" y="1485145"/>
              <a:ext cx="6864050" cy="36949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7" name="Group 6"/>
            <p:cNvGrpSpPr/>
            <p:nvPr/>
          </p:nvGrpSpPr>
          <p:grpSpPr>
            <a:xfrm>
              <a:off x="8850070" y="4122189"/>
              <a:ext cx="328711" cy="326368"/>
              <a:chOff x="11467437" y="1659304"/>
              <a:chExt cx="353171" cy="367743"/>
            </a:xfrm>
          </p:grpSpPr>
          <p:sp>
            <p:nvSpPr>
              <p:cNvPr id="44" name="Teardrop 43"/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8945255" y="3399579"/>
              <a:ext cx="328711" cy="326368"/>
              <a:chOff x="11596033" y="4810628"/>
              <a:chExt cx="353171" cy="367743"/>
            </a:xfrm>
          </p:grpSpPr>
          <p:sp>
            <p:nvSpPr>
              <p:cNvPr id="89" name="Teardrop 8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66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8431177" y="2313656"/>
              <a:ext cx="328711" cy="326368"/>
              <a:chOff x="11596033" y="4810628"/>
              <a:chExt cx="353171" cy="367743"/>
            </a:xfrm>
          </p:grpSpPr>
          <p:sp>
            <p:nvSpPr>
              <p:cNvPr id="19" name="Teardrop 1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00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8704156" y="3037189"/>
              <a:ext cx="328711" cy="326368"/>
              <a:chOff x="11596033" y="4810628"/>
              <a:chExt cx="353171" cy="367743"/>
            </a:xfrm>
          </p:grpSpPr>
          <p:sp>
            <p:nvSpPr>
              <p:cNvPr id="30" name="Teardrop 29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8442613" y="3621429"/>
              <a:ext cx="328711" cy="326368"/>
              <a:chOff x="11596033" y="4810628"/>
              <a:chExt cx="353171" cy="367743"/>
            </a:xfrm>
          </p:grpSpPr>
          <p:sp>
            <p:nvSpPr>
              <p:cNvPr id="36" name="Teardrop 3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8217916" y="3223051"/>
              <a:ext cx="328711" cy="326368"/>
              <a:chOff x="11596033" y="4810628"/>
              <a:chExt cx="353171" cy="367743"/>
            </a:xfrm>
          </p:grpSpPr>
          <p:sp>
            <p:nvSpPr>
              <p:cNvPr id="43" name="Teardrop 4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978796" y="2735153"/>
              <a:ext cx="328711" cy="326368"/>
              <a:chOff x="11596033" y="4810628"/>
              <a:chExt cx="353171" cy="367743"/>
            </a:xfrm>
          </p:grpSpPr>
          <p:sp>
            <p:nvSpPr>
              <p:cNvPr id="51" name="Teardrop 50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7740343" y="3345504"/>
              <a:ext cx="328711" cy="326368"/>
              <a:chOff x="11596033" y="4810628"/>
              <a:chExt cx="353171" cy="367743"/>
            </a:xfrm>
          </p:grpSpPr>
          <p:sp>
            <p:nvSpPr>
              <p:cNvPr id="54" name="Teardrop 53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80008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9594664" y="2150471"/>
              <a:ext cx="328711" cy="326369"/>
              <a:chOff x="11596033" y="4810628"/>
              <a:chExt cx="353171" cy="367744"/>
            </a:xfrm>
          </p:grpSpPr>
          <p:sp>
            <p:nvSpPr>
              <p:cNvPr id="63" name="Teardrop 62"/>
              <p:cNvSpPr/>
              <p:nvPr/>
            </p:nvSpPr>
            <p:spPr>
              <a:xfrm rot="8222429">
                <a:off x="11596033" y="4810628"/>
                <a:ext cx="353171" cy="367744"/>
              </a:xfrm>
              <a:prstGeom prst="teardrop">
                <a:avLst>
                  <a:gd name="adj" fmla="val 196288"/>
                </a:avLst>
              </a:prstGeom>
              <a:solidFill>
                <a:srgbClr val="A50021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6697995" y="1927873"/>
              <a:ext cx="353171" cy="367743"/>
              <a:chOff x="11596033" y="4810628"/>
              <a:chExt cx="353171" cy="367743"/>
            </a:xfrm>
          </p:grpSpPr>
          <p:sp>
            <p:nvSpPr>
              <p:cNvPr id="100" name="Teardrop 99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66FF33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</p:grpSp>
      <p:grpSp>
        <p:nvGrpSpPr>
          <p:cNvPr id="106" name="Group 105"/>
          <p:cNvGrpSpPr/>
          <p:nvPr/>
        </p:nvGrpSpPr>
        <p:grpSpPr>
          <a:xfrm>
            <a:off x="9978745" y="3009355"/>
            <a:ext cx="1909086" cy="525849"/>
            <a:chOff x="8532994" y="5418493"/>
            <a:chExt cx="2139364" cy="589278"/>
          </a:xfrm>
        </p:grpSpPr>
        <p:grpSp>
          <p:nvGrpSpPr>
            <p:cNvPr id="65" name="Group 64"/>
            <p:cNvGrpSpPr/>
            <p:nvPr/>
          </p:nvGrpSpPr>
          <p:grpSpPr>
            <a:xfrm>
              <a:off x="8532994" y="5418493"/>
              <a:ext cx="353171" cy="367743"/>
              <a:chOff x="11596033" y="4810628"/>
              <a:chExt cx="353171" cy="367743"/>
            </a:xfrm>
          </p:grpSpPr>
          <p:sp>
            <p:nvSpPr>
              <p:cNvPr id="66" name="Teardrop 6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A50021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104" name="TextBox 103"/>
            <p:cNvSpPr txBox="1"/>
            <p:nvPr/>
          </p:nvSpPr>
          <p:spPr>
            <a:xfrm>
              <a:off x="8937255" y="5461174"/>
              <a:ext cx="1735103" cy="54659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BLORA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60</a:t>
              </a:r>
              <a:endParaRPr lang="en-US" sz="1606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9997789" y="4345577"/>
            <a:ext cx="1940216" cy="487762"/>
            <a:chOff x="7601382" y="4347538"/>
            <a:chExt cx="2136875" cy="546597"/>
          </a:xfrm>
        </p:grpSpPr>
        <p:grpSp>
          <p:nvGrpSpPr>
            <p:cNvPr id="108" name="Group 107"/>
            <p:cNvGrpSpPr/>
            <p:nvPr/>
          </p:nvGrpSpPr>
          <p:grpSpPr>
            <a:xfrm>
              <a:off x="7601382" y="4350068"/>
              <a:ext cx="353171" cy="367743"/>
              <a:chOff x="11596033" y="4810628"/>
              <a:chExt cx="353171" cy="367743"/>
            </a:xfrm>
          </p:grpSpPr>
          <p:sp>
            <p:nvSpPr>
              <p:cNvPr id="110" name="Teardrop 109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38F12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109" name="TextBox 108"/>
            <p:cNvSpPr txBox="1"/>
            <p:nvPr/>
          </p:nvSpPr>
          <p:spPr>
            <a:xfrm>
              <a:off x="7993068" y="4347538"/>
              <a:ext cx="1745189" cy="546597"/>
            </a:xfrm>
            <a:prstGeom prst="rect">
              <a:avLst/>
            </a:prstGeom>
            <a:solidFill>
              <a:srgbClr val="38F12F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LAIN JATENG</a:t>
              </a:r>
            </a:p>
            <a:p>
              <a:pPr>
                <a:lnSpc>
                  <a:spcPct val="90000"/>
                </a:lnSpc>
              </a:pPr>
              <a:r>
                <a:rPr lang="en-US" sz="1606" b="1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118</a:t>
              </a:r>
              <a:endPara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905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7" name="Title 2"/>
          <p:cNvSpPr txBox="1">
            <a:spLocks/>
          </p:cNvSpPr>
          <p:nvPr/>
        </p:nvSpPr>
        <p:spPr>
          <a:xfrm>
            <a:off x="2135870" y="266098"/>
            <a:ext cx="8292545" cy="494293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lIns="90092" tIns="45045" rIns="90092" bIns="45045" rtlCol="0" anchor="b">
            <a:normAutofit/>
          </a:bodyPr>
          <a:lstStyle>
            <a:lvl1pPr algn="l" defTabSz="100958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300" b="0" i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409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CAKUPAN JAWA TIMUR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7447" y="2288827"/>
            <a:ext cx="1902953" cy="524617"/>
            <a:chOff x="258316" y="2428117"/>
            <a:chExt cx="2132492" cy="587898"/>
          </a:xfrm>
        </p:grpSpPr>
        <p:grpSp>
          <p:nvGrpSpPr>
            <p:cNvPr id="69" name="Group 68"/>
            <p:cNvGrpSpPr/>
            <p:nvPr/>
          </p:nvGrpSpPr>
          <p:grpSpPr>
            <a:xfrm>
              <a:off x="258316" y="2428117"/>
              <a:ext cx="342805" cy="361498"/>
              <a:chOff x="11596033" y="4810628"/>
              <a:chExt cx="353171" cy="367743"/>
            </a:xfrm>
          </p:grpSpPr>
          <p:sp>
            <p:nvSpPr>
              <p:cNvPr id="89" name="Teardrop 8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655704" y="2469418"/>
              <a:ext cx="1735104" cy="54659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NGAWI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51</a:t>
              </a:r>
              <a:endPara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50745" y="2977559"/>
            <a:ext cx="1928374" cy="519079"/>
            <a:chOff x="229829" y="3149967"/>
            <a:chExt cx="2160980" cy="581692"/>
          </a:xfrm>
        </p:grpSpPr>
        <p:grpSp>
          <p:nvGrpSpPr>
            <p:cNvPr id="72" name="Group 71"/>
            <p:cNvGrpSpPr/>
            <p:nvPr/>
          </p:nvGrpSpPr>
          <p:grpSpPr>
            <a:xfrm>
              <a:off x="229829" y="3149967"/>
              <a:ext cx="353171" cy="367743"/>
              <a:chOff x="11596033" y="4810628"/>
              <a:chExt cx="353171" cy="367743"/>
            </a:xfrm>
          </p:grpSpPr>
          <p:sp>
            <p:nvSpPr>
              <p:cNvPr id="87" name="Teardrop 86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699556" y="3185062"/>
              <a:ext cx="1691253" cy="546597"/>
            </a:xfrm>
            <a:prstGeom prst="rect">
              <a:avLst/>
            </a:prstGeom>
            <a:solidFill>
              <a:srgbClr val="CC66FF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MAGETAN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35</a:t>
              </a:r>
              <a:endPara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48182" y="1612643"/>
            <a:ext cx="1902643" cy="499667"/>
            <a:chOff x="258663" y="3838725"/>
            <a:chExt cx="2132145" cy="559938"/>
          </a:xfrm>
        </p:grpSpPr>
        <p:grpSp>
          <p:nvGrpSpPr>
            <p:cNvPr id="74" name="Group 73"/>
            <p:cNvGrpSpPr/>
            <p:nvPr/>
          </p:nvGrpSpPr>
          <p:grpSpPr>
            <a:xfrm>
              <a:off x="258663" y="3838725"/>
              <a:ext cx="353171" cy="367743"/>
              <a:chOff x="11596033" y="4810628"/>
              <a:chExt cx="353171" cy="367743"/>
            </a:xfrm>
          </p:grpSpPr>
          <p:sp>
            <p:nvSpPr>
              <p:cNvPr id="83" name="Teardrop 8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666725" y="3852066"/>
              <a:ext cx="1724083" cy="54659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PONOROGO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42</a:t>
              </a:r>
              <a:endPara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86591" y="4386505"/>
            <a:ext cx="1906864" cy="487762"/>
            <a:chOff x="253131" y="4528831"/>
            <a:chExt cx="2136875" cy="546597"/>
          </a:xfrm>
        </p:grpSpPr>
        <p:grpSp>
          <p:nvGrpSpPr>
            <p:cNvPr id="78" name="Group 77"/>
            <p:cNvGrpSpPr/>
            <p:nvPr/>
          </p:nvGrpSpPr>
          <p:grpSpPr>
            <a:xfrm>
              <a:off x="253131" y="4531361"/>
              <a:ext cx="353171" cy="367743"/>
              <a:chOff x="11596033" y="4810628"/>
              <a:chExt cx="353171" cy="367743"/>
            </a:xfrm>
          </p:grpSpPr>
          <p:sp>
            <p:nvSpPr>
              <p:cNvPr id="81" name="Teardrop 80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9" name="TextBox 78"/>
            <p:cNvSpPr txBox="1"/>
            <p:nvPr/>
          </p:nvSpPr>
          <p:spPr>
            <a:xfrm>
              <a:off x="644817" y="4528831"/>
              <a:ext cx="1745189" cy="54659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MADIUN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36</a:t>
              </a:r>
              <a:endParaRPr lang="en-US" sz="1606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68927" y="3665876"/>
            <a:ext cx="1924528" cy="501686"/>
            <a:chOff x="256335" y="5235034"/>
            <a:chExt cx="2156669" cy="562201"/>
          </a:xfrm>
        </p:grpSpPr>
        <p:grpSp>
          <p:nvGrpSpPr>
            <p:cNvPr id="97" name="Group 96"/>
            <p:cNvGrpSpPr/>
            <p:nvPr/>
          </p:nvGrpSpPr>
          <p:grpSpPr>
            <a:xfrm>
              <a:off x="256335" y="5235034"/>
              <a:ext cx="353171" cy="367743"/>
              <a:chOff x="11467437" y="1659304"/>
              <a:chExt cx="353171" cy="367743"/>
            </a:xfrm>
          </p:grpSpPr>
          <p:sp>
            <p:nvSpPr>
              <p:cNvPr id="100" name="Teardrop 99"/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677900" y="5250638"/>
              <a:ext cx="1735104" cy="546597"/>
            </a:xfrm>
            <a:prstGeom prst="rect">
              <a:avLst/>
            </a:prstGeom>
            <a:solidFill>
              <a:srgbClr val="1302EE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PACITAN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21</a:t>
              </a:r>
              <a:endParaRPr lang="en-US" sz="1606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591420" y="1553925"/>
            <a:ext cx="8247292" cy="4043518"/>
            <a:chOff x="3664571" y="1477098"/>
            <a:chExt cx="9746157" cy="5300183"/>
          </a:xfrm>
        </p:grpSpPr>
        <p:pic>
          <p:nvPicPr>
            <p:cNvPr id="14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4571" y="1477098"/>
              <a:ext cx="9746157" cy="53001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12" name="Group 111"/>
            <p:cNvGrpSpPr/>
            <p:nvPr/>
          </p:nvGrpSpPr>
          <p:grpSpPr>
            <a:xfrm>
              <a:off x="4985792" y="2851724"/>
              <a:ext cx="342805" cy="361498"/>
              <a:chOff x="11596033" y="4810628"/>
              <a:chExt cx="353171" cy="367743"/>
            </a:xfrm>
          </p:grpSpPr>
          <p:sp>
            <p:nvSpPr>
              <p:cNvPr id="113" name="Teardrop 11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15" name="Group 114"/>
            <p:cNvGrpSpPr/>
            <p:nvPr/>
          </p:nvGrpSpPr>
          <p:grpSpPr>
            <a:xfrm>
              <a:off x="4727588" y="3358204"/>
              <a:ext cx="353171" cy="367743"/>
              <a:chOff x="11596033" y="4810628"/>
              <a:chExt cx="353171" cy="367743"/>
            </a:xfrm>
          </p:grpSpPr>
          <p:sp>
            <p:nvSpPr>
              <p:cNvPr id="116" name="Teardrop 11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18" name="Group 117"/>
            <p:cNvGrpSpPr/>
            <p:nvPr/>
          </p:nvGrpSpPr>
          <p:grpSpPr>
            <a:xfrm>
              <a:off x="5488165" y="3907926"/>
              <a:ext cx="353171" cy="367743"/>
              <a:chOff x="11596033" y="4810628"/>
              <a:chExt cx="353171" cy="367743"/>
            </a:xfrm>
          </p:grpSpPr>
          <p:sp>
            <p:nvSpPr>
              <p:cNvPr id="119" name="Teardrop 11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21" name="Group 120"/>
            <p:cNvGrpSpPr/>
            <p:nvPr/>
          </p:nvGrpSpPr>
          <p:grpSpPr>
            <a:xfrm>
              <a:off x="5717573" y="3287172"/>
              <a:ext cx="353171" cy="367743"/>
              <a:chOff x="11596033" y="4810628"/>
              <a:chExt cx="353171" cy="367743"/>
            </a:xfrm>
          </p:grpSpPr>
          <p:sp>
            <p:nvSpPr>
              <p:cNvPr id="122" name="Teardrop 121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4121695" y="4418583"/>
              <a:ext cx="353171" cy="367743"/>
              <a:chOff x="11467437" y="1659304"/>
              <a:chExt cx="353171" cy="367743"/>
            </a:xfrm>
          </p:grpSpPr>
          <p:sp>
            <p:nvSpPr>
              <p:cNvPr id="125" name="Teardrop 124"/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5462241" y="2553772"/>
              <a:ext cx="353171" cy="367743"/>
              <a:chOff x="11596033" y="4810628"/>
              <a:chExt cx="353171" cy="367743"/>
            </a:xfrm>
          </p:grpSpPr>
          <p:sp>
            <p:nvSpPr>
              <p:cNvPr id="128" name="Teardrop 127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80008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</p:grpSp>
      <p:sp>
        <p:nvSpPr>
          <p:cNvPr id="49" name="Teardrop 48"/>
          <p:cNvSpPr/>
          <p:nvPr/>
        </p:nvSpPr>
        <p:spPr>
          <a:xfrm rot="8222429">
            <a:off x="515530" y="5157426"/>
            <a:ext cx="298857" cy="280552"/>
          </a:xfrm>
          <a:prstGeom prst="teardrop">
            <a:avLst>
              <a:gd name="adj" fmla="val 196288"/>
            </a:avLst>
          </a:prstGeom>
          <a:solidFill>
            <a:srgbClr val="80008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6"/>
          </a:p>
        </p:txBody>
      </p:sp>
      <p:sp>
        <p:nvSpPr>
          <p:cNvPr id="50" name="Oval 49"/>
          <p:cNvSpPr/>
          <p:nvPr/>
        </p:nvSpPr>
        <p:spPr>
          <a:xfrm>
            <a:off x="598322" y="5228285"/>
            <a:ext cx="133271" cy="1388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6"/>
          </a:p>
        </p:txBody>
      </p:sp>
      <p:sp>
        <p:nvSpPr>
          <p:cNvPr id="53" name="TextBox 52"/>
          <p:cNvSpPr txBox="1"/>
          <p:nvPr/>
        </p:nvSpPr>
        <p:spPr>
          <a:xfrm>
            <a:off x="866096" y="5137509"/>
            <a:ext cx="1557338" cy="487762"/>
          </a:xfrm>
          <a:prstGeom prst="rect">
            <a:avLst/>
          </a:prstGeom>
          <a:solidFill>
            <a:srgbClr val="99009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49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BOJONEGORO</a:t>
            </a:r>
          </a:p>
          <a:p>
            <a:pPr>
              <a:lnSpc>
                <a:spcPct val="90000"/>
              </a:lnSpc>
            </a:pPr>
            <a:r>
              <a:rPr lang="en-US" sz="1606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8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2642110" y="5936305"/>
            <a:ext cx="1902643" cy="499667"/>
            <a:chOff x="258663" y="3838725"/>
            <a:chExt cx="2132145" cy="559938"/>
          </a:xfrm>
          <a:solidFill>
            <a:srgbClr val="FF6600"/>
          </a:solidFill>
        </p:grpSpPr>
        <p:grpSp>
          <p:nvGrpSpPr>
            <p:cNvPr id="57" name="Group 56"/>
            <p:cNvGrpSpPr/>
            <p:nvPr/>
          </p:nvGrpSpPr>
          <p:grpSpPr>
            <a:xfrm>
              <a:off x="258663" y="3838725"/>
              <a:ext cx="353171" cy="367743"/>
              <a:chOff x="11596033" y="4810628"/>
              <a:chExt cx="353171" cy="367743"/>
            </a:xfrm>
            <a:grpFill/>
          </p:grpSpPr>
          <p:sp>
            <p:nvSpPr>
              <p:cNvPr id="59" name="Teardrop 5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grpFill/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666725" y="3852066"/>
              <a:ext cx="1724083" cy="546597"/>
            </a:xfrm>
            <a:prstGeom prst="rect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LAIN JATIM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7</a:t>
              </a:r>
            </a:p>
          </p:txBody>
        </p:sp>
      </p:grpSp>
      <p:sp>
        <p:nvSpPr>
          <p:cNvPr id="61" name="Oval 60"/>
          <p:cNvSpPr/>
          <p:nvPr/>
        </p:nvSpPr>
        <p:spPr>
          <a:xfrm>
            <a:off x="2729418" y="6024762"/>
            <a:ext cx="140540" cy="1623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6"/>
          </a:p>
        </p:txBody>
      </p:sp>
      <p:sp>
        <p:nvSpPr>
          <p:cNvPr id="62" name="Teardrop 61"/>
          <p:cNvSpPr/>
          <p:nvPr/>
        </p:nvSpPr>
        <p:spPr>
          <a:xfrm rot="8222429">
            <a:off x="5151959" y="1919559"/>
            <a:ext cx="315156" cy="328160"/>
          </a:xfrm>
          <a:prstGeom prst="teardrop">
            <a:avLst>
              <a:gd name="adj" fmla="val 196288"/>
            </a:avLst>
          </a:prstGeom>
          <a:solidFill>
            <a:srgbClr val="FF66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6"/>
          </a:p>
        </p:txBody>
      </p:sp>
      <p:sp>
        <p:nvSpPr>
          <p:cNvPr id="63" name="Oval 62"/>
          <p:cNvSpPr/>
          <p:nvPr/>
        </p:nvSpPr>
        <p:spPr>
          <a:xfrm>
            <a:off x="5239267" y="1976507"/>
            <a:ext cx="140540" cy="1623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6"/>
          </a:p>
        </p:txBody>
      </p:sp>
      <p:grpSp>
        <p:nvGrpSpPr>
          <p:cNvPr id="65" name="Group 64"/>
          <p:cNvGrpSpPr/>
          <p:nvPr/>
        </p:nvGrpSpPr>
        <p:grpSpPr>
          <a:xfrm>
            <a:off x="4690950" y="5913113"/>
            <a:ext cx="310727" cy="328160"/>
            <a:chOff x="11596033" y="4810628"/>
            <a:chExt cx="353171" cy="367743"/>
          </a:xfrm>
          <a:solidFill>
            <a:srgbClr val="92D050"/>
          </a:solidFill>
        </p:grpSpPr>
        <p:sp>
          <p:nvSpPr>
            <p:cNvPr id="67" name="Teardrop 66"/>
            <p:cNvSpPr/>
            <p:nvPr/>
          </p:nvSpPr>
          <p:spPr>
            <a:xfrm rot="8222429">
              <a:off x="11596033" y="4810628"/>
              <a:ext cx="353171" cy="367743"/>
            </a:xfrm>
            <a:prstGeom prst="teardrop">
              <a:avLst>
                <a:gd name="adj" fmla="val 196288"/>
              </a:avLst>
            </a:prstGeom>
            <a:grpFill/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6"/>
            </a:p>
          </p:txBody>
        </p:sp>
        <p:sp>
          <p:nvSpPr>
            <p:cNvPr id="68" name="Oval 67"/>
            <p:cNvSpPr/>
            <p:nvPr/>
          </p:nvSpPr>
          <p:spPr>
            <a:xfrm>
              <a:off x="11693872" y="4909755"/>
              <a:ext cx="157492" cy="1819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6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5049970" y="5925018"/>
            <a:ext cx="2798033" cy="48776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49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LAIN JATENG DAN JATIM</a:t>
            </a:r>
          </a:p>
          <a:p>
            <a:pPr>
              <a:lnSpc>
                <a:spcPct val="90000"/>
              </a:lnSpc>
            </a:pPr>
            <a:r>
              <a:rPr lang="en-US" sz="1606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32</a:t>
            </a:r>
            <a:endParaRPr lang="en-US" sz="1606" b="1" dirty="0">
              <a:solidFill>
                <a:schemeClr val="tx2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4777031" y="6019189"/>
            <a:ext cx="140540" cy="1623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6"/>
          </a:p>
        </p:txBody>
      </p:sp>
    </p:spTree>
    <p:extLst>
      <p:ext uri="{BB962C8B-B14F-4D97-AF65-F5344CB8AC3E}">
        <p14:creationId xmlns:p14="http://schemas.microsoft.com/office/powerpoint/2010/main" val="405349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84478" y="5381320"/>
            <a:ext cx="10403683" cy="895896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574" tIns="47287" rIns="94574" bIns="47287" anchor="ctr">
            <a:normAutofit/>
          </a:bodyPr>
          <a:lstStyle/>
          <a:p>
            <a:pPr algn="ctr"/>
            <a:endParaRPr lang="en-US" sz="1004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25329" y="2444139"/>
            <a:ext cx="11321979" cy="2720160"/>
            <a:chOff x="3380509" y="1219200"/>
            <a:chExt cx="6160656" cy="1348510"/>
          </a:xfrm>
        </p:grpSpPr>
        <p:sp>
          <p:nvSpPr>
            <p:cNvPr id="52" name="Freeform: Shape 49"/>
            <p:cNvSpPr/>
            <p:nvPr/>
          </p:nvSpPr>
          <p:spPr>
            <a:xfrm rot="158526">
              <a:off x="4441853" y="1620172"/>
              <a:ext cx="4258374" cy="674255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3" name="Freeform: Shape 43"/>
            <p:cNvSpPr/>
            <p:nvPr/>
          </p:nvSpPr>
          <p:spPr>
            <a:xfrm flipV="1">
              <a:off x="6280728" y="1385454"/>
              <a:ext cx="3260437" cy="1006764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4" name="Freeform: Shape 46"/>
            <p:cNvSpPr/>
            <p:nvPr/>
          </p:nvSpPr>
          <p:spPr>
            <a:xfrm flipV="1">
              <a:off x="4479465" y="1385454"/>
              <a:ext cx="1949046" cy="1006764"/>
            </a:xfrm>
            <a:custGeom>
              <a:avLst/>
              <a:gdLst>
                <a:gd name="connsiteX0" fmla="*/ 0 w 1348509"/>
                <a:gd name="connsiteY0" fmla="*/ 1004502 h 1004502"/>
                <a:gd name="connsiteX1" fmla="*/ 1348509 w 1348509"/>
                <a:gd name="connsiteY1" fmla="*/ 1004502 h 1004502"/>
                <a:gd name="connsiteX2" fmla="*/ 1348509 w 1348509"/>
                <a:gd name="connsiteY2" fmla="*/ 0 h 1004502"/>
                <a:gd name="connsiteX3" fmla="*/ 0 w 1348509"/>
                <a:gd name="connsiteY3" fmla="*/ 0 h 100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509" h="1004502">
                  <a:moveTo>
                    <a:pt x="0" y="1004502"/>
                  </a:moveTo>
                  <a:lnTo>
                    <a:pt x="1348509" y="1004502"/>
                  </a:lnTo>
                  <a:lnTo>
                    <a:pt x="13485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80509" y="1902691"/>
              <a:ext cx="1348509" cy="6650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80509" y="1219200"/>
              <a:ext cx="1348509" cy="69272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7" name="Frame 56"/>
            <p:cNvSpPr/>
            <p:nvPr/>
          </p:nvSpPr>
          <p:spPr>
            <a:xfrm>
              <a:off x="3380509" y="1219200"/>
              <a:ext cx="1348509" cy="1348509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821" tIns="45911" rIns="91821" bIns="4591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8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22371" y="1604405"/>
              <a:ext cx="100937" cy="45964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5423" b="1" dirty="0">
                <a:solidFill>
                  <a:schemeClr val="tx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9007" y="1781667"/>
              <a:ext cx="3835387" cy="19918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lvl="0" algn="ctr"/>
              <a:endParaRPr lang="en-US" sz="2008" b="1" dirty="0">
                <a:solidFill>
                  <a:schemeClr val="tx2"/>
                </a:solidFill>
                <a:latin typeface="Lucida Sans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3851750" y="3316026"/>
            <a:ext cx="6287425" cy="930720"/>
          </a:xfrm>
          <a:prstGeom prst="rect">
            <a:avLst/>
          </a:prstGeom>
          <a:noFill/>
        </p:spPr>
        <p:txBody>
          <a:bodyPr wrap="none" lIns="91821" tIns="45911" rIns="91821" bIns="45911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23" b="1" dirty="0">
                <a:ln w="50800"/>
                <a:solidFill>
                  <a:schemeClr val="accent1">
                    <a:lumMod val="50000"/>
                  </a:schemeClr>
                </a:solidFill>
              </a:rPr>
              <a:t>KINERJA INSTALASI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456" y="2754011"/>
            <a:ext cx="948956" cy="94895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229361" y="3994928"/>
            <a:ext cx="1151147" cy="651194"/>
            <a:chOff x="5266968" y="2929613"/>
            <a:chExt cx="1616162" cy="99459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6968" y="2929613"/>
              <a:ext cx="928986" cy="99459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545" y="2981648"/>
              <a:ext cx="939585" cy="9425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921435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25068" y="5411048"/>
            <a:ext cx="10403683" cy="895896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574" tIns="47287" rIns="94574" bIns="47287" anchor="ctr">
            <a:normAutofit/>
          </a:bodyPr>
          <a:lstStyle/>
          <a:p>
            <a:pPr algn="ctr"/>
            <a:endParaRPr lang="en-US" sz="1004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25329" y="1772816"/>
            <a:ext cx="11321979" cy="2720160"/>
            <a:chOff x="3380509" y="1219200"/>
            <a:chExt cx="6160656" cy="1348510"/>
          </a:xfrm>
        </p:grpSpPr>
        <p:sp>
          <p:nvSpPr>
            <p:cNvPr id="52" name="Freeform: Shape 49"/>
            <p:cNvSpPr/>
            <p:nvPr/>
          </p:nvSpPr>
          <p:spPr>
            <a:xfrm rot="158526">
              <a:off x="4441853" y="1620172"/>
              <a:ext cx="4258374" cy="674255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3" name="Freeform: Shape 43"/>
            <p:cNvSpPr/>
            <p:nvPr/>
          </p:nvSpPr>
          <p:spPr>
            <a:xfrm flipV="1">
              <a:off x="6280728" y="1385454"/>
              <a:ext cx="3260437" cy="1006764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4" name="Freeform: Shape 46"/>
            <p:cNvSpPr/>
            <p:nvPr/>
          </p:nvSpPr>
          <p:spPr>
            <a:xfrm flipV="1">
              <a:off x="4479465" y="1385454"/>
              <a:ext cx="1949046" cy="1006764"/>
            </a:xfrm>
            <a:custGeom>
              <a:avLst/>
              <a:gdLst>
                <a:gd name="connsiteX0" fmla="*/ 0 w 1348509"/>
                <a:gd name="connsiteY0" fmla="*/ 1004502 h 1004502"/>
                <a:gd name="connsiteX1" fmla="*/ 1348509 w 1348509"/>
                <a:gd name="connsiteY1" fmla="*/ 1004502 h 1004502"/>
                <a:gd name="connsiteX2" fmla="*/ 1348509 w 1348509"/>
                <a:gd name="connsiteY2" fmla="*/ 0 h 1004502"/>
                <a:gd name="connsiteX3" fmla="*/ 0 w 1348509"/>
                <a:gd name="connsiteY3" fmla="*/ 0 h 100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509" h="1004502">
                  <a:moveTo>
                    <a:pt x="0" y="1004502"/>
                  </a:moveTo>
                  <a:lnTo>
                    <a:pt x="1348509" y="1004502"/>
                  </a:lnTo>
                  <a:lnTo>
                    <a:pt x="13485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80509" y="1902691"/>
              <a:ext cx="1348509" cy="6650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80509" y="1219200"/>
              <a:ext cx="1348509" cy="69272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7" name="Frame 56"/>
            <p:cNvSpPr/>
            <p:nvPr/>
          </p:nvSpPr>
          <p:spPr>
            <a:xfrm>
              <a:off x="3380509" y="1219200"/>
              <a:ext cx="1348509" cy="1348509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821" tIns="45911" rIns="91821" bIns="4591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8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22371" y="1604405"/>
              <a:ext cx="100937" cy="45964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5423" b="1" dirty="0">
                <a:solidFill>
                  <a:schemeClr val="tx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9007" y="1781667"/>
              <a:ext cx="3835387" cy="19918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lvl="0" algn="ctr"/>
              <a:endParaRPr lang="en-US" sz="2008" b="1" dirty="0">
                <a:solidFill>
                  <a:schemeClr val="tx2"/>
                </a:solidFill>
                <a:latin typeface="Lucida Sans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3471140" y="2546293"/>
            <a:ext cx="6673428" cy="930720"/>
          </a:xfrm>
          <a:prstGeom prst="rect">
            <a:avLst/>
          </a:prstGeom>
          <a:noFill/>
        </p:spPr>
        <p:txBody>
          <a:bodyPr wrap="none" lIns="91821" tIns="45911" rIns="91821" bIns="45911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23" b="1" dirty="0">
                <a:ln w="50800"/>
                <a:solidFill>
                  <a:schemeClr val="accent1">
                    <a:lumMod val="50000"/>
                  </a:schemeClr>
                </a:solidFill>
              </a:rPr>
              <a:t>KINERJA ANGGARAN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65" y="2207806"/>
            <a:ext cx="1887440" cy="188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8818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71" y="2492190"/>
            <a:ext cx="1181317" cy="1181317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4529606"/>
              </p:ext>
            </p:extLst>
          </p:nvPr>
        </p:nvGraphicFramePr>
        <p:xfrm>
          <a:off x="1303748" y="444203"/>
          <a:ext cx="6756892" cy="198945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347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869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404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017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5613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7894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41190">
                  <a:extLst>
                    <a:ext uri="{9D8B030D-6E8A-4147-A177-3AD203B41FA5}">
                      <a16:colId xmlns="" xmlns:a16="http://schemas.microsoft.com/office/drawing/2014/main" val="1736145083"/>
                    </a:ext>
                  </a:extLst>
                </a:gridCol>
                <a:gridCol w="716692">
                  <a:extLst>
                    <a:ext uri="{9D8B030D-6E8A-4147-A177-3AD203B41FA5}">
                      <a16:colId xmlns="" xmlns:a16="http://schemas.microsoft.com/office/drawing/2014/main" val="1007844888"/>
                    </a:ext>
                  </a:extLst>
                </a:gridCol>
              </a:tblGrid>
              <a:tr h="68355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49" marR="182749" marT="68884" marB="68884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053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Pelayanan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Obat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 Rawat Jalan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34" marR="19034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2.863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     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2.527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  <a:ea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2.786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2.918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2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976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463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746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Pelayanan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Obat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 Rawat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Inap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34" marR="19034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1.341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     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1.297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  <a:ea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1.313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1.268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1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142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789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Pelayanan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Obat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IGD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394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        453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447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370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375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327888" y="25178"/>
            <a:ext cx="3290256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FARMASI </a:t>
            </a:r>
            <a:endParaRPr lang="en-US" sz="1808" dirty="0">
              <a:solidFill>
                <a:srgbClr val="FFFF00"/>
              </a:solidFill>
            </a:endParaRPr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5741540"/>
              </p:ext>
            </p:extLst>
          </p:nvPr>
        </p:nvGraphicFramePr>
        <p:xfrm>
          <a:off x="1327888" y="2936923"/>
          <a:ext cx="6808148" cy="376566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154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098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577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2502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2502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2502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25027">
                  <a:extLst>
                    <a:ext uri="{9D8B030D-6E8A-4147-A177-3AD203B41FA5}">
                      <a16:colId xmlns="" xmlns:a16="http://schemas.microsoft.com/office/drawing/2014/main" val="810503393"/>
                    </a:ext>
                  </a:extLst>
                </a:gridCol>
                <a:gridCol w="825027">
                  <a:extLst>
                    <a:ext uri="{9D8B030D-6E8A-4147-A177-3AD203B41FA5}">
                      <a16:colId xmlns="" xmlns:a16="http://schemas.microsoft.com/office/drawing/2014/main" val="2059324652"/>
                    </a:ext>
                  </a:extLst>
                </a:gridCol>
              </a:tblGrid>
              <a:tr h="46533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5" marR="182715" marT="68865" marB="68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5" marR="182715" marT="68865" marB="68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5" marR="182715" marT="68865" marB="68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715" marR="182715" marT="68865" marB="68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715" marR="182715" marT="68865" marB="68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715" marR="182715" marT="68865" marB="68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715" marR="182715" marT="68865" marB="68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5" marR="182715" marT="68865" marB="68865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2218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Faeces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Rutin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 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2218"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Hematologi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264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297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259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268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266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259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46564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Hematologi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Sederhana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 -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4876"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Kimia Klinik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</a:t>
                      </a:r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380 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</a:t>
                      </a:r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324 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</a:t>
                      </a:r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305 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</a:t>
                      </a:r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361 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</a:t>
                      </a:r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357 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1.376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6564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Pemeriksaan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Narkoba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3,355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109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540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146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134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134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4876"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Urine Analisa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58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50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35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39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43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32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9259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Serologi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 -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9259"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Mikrobiologi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 -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49259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</a:rPr>
                        <a:t>Imunologi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 -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000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Imunoserologi</a:t>
                      </a:r>
                      <a:endParaRPr lang="en-US" sz="1200" b="0" i="0" u="none" strike="noStrike" dirty="0" smtClean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30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44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31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29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17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14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1298624" y="2499438"/>
            <a:ext cx="3902397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LABORATORIUM</a:t>
            </a:r>
            <a:endParaRPr lang="en-US" sz="1808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53" y="25178"/>
            <a:ext cx="1090035" cy="109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03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80" y="281950"/>
            <a:ext cx="1224136" cy="1224136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8549508"/>
              </p:ext>
            </p:extLst>
          </p:nvPr>
        </p:nvGraphicFramePr>
        <p:xfrm>
          <a:off x="1799330" y="826773"/>
          <a:ext cx="7560842" cy="569866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200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098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421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4216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4216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4216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4216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20108">
                  <a:extLst>
                    <a:ext uri="{9D8B030D-6E8A-4147-A177-3AD203B41FA5}">
                      <a16:colId xmlns="" xmlns:a16="http://schemas.microsoft.com/office/drawing/2014/main" val="1103115275"/>
                    </a:ext>
                  </a:extLst>
                </a:gridCol>
              </a:tblGrid>
              <a:tr h="54623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</a:rPr>
                        <a:t>NO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5" marR="182715" marT="68863" marB="688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</a:rPr>
                        <a:t>JENIS KEGIATAN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5" marR="182715" marT="68863" marB="688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</a:rPr>
                        <a:t>JAN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5" marR="182715" marT="68863" marB="688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715" marR="182715" marT="68863" marB="688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715" marR="182715" marT="68863" marB="688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715" marR="182715" marT="68863" marB="688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715" marR="182715" marT="68863" marB="688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JUNI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5" marR="182715" marT="68863" marB="68863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67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Cranium AP/LAT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1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Thorax AP/LAT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1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Abdomen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1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4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BNO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04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5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Cervical AP/LAT/OBLIQ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1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6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Vert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</a:rPr>
                        <a:t>Thoracal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90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7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Vert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</a:rPr>
                        <a:t>Thoracolumbal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1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8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Vert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</a:rPr>
                        <a:t>Lumbalis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22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9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Vert Lumbosacral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1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10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Os Sacrum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1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11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Os Coccygeus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51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12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</a:rPr>
                        <a:t>Extremitas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 Superior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825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13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</a:rPr>
                        <a:t>Extremitas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 Inferior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51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14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Colon In Loop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51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15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IVP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51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16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USG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51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17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Panoramic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59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18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Pelvis/ Hip Joint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51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19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CT Scan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2015356" y="221651"/>
            <a:ext cx="3290256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RADIOLOGI</a:t>
            </a:r>
            <a:endParaRPr lang="en-US" sz="1808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24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4" y="-40301"/>
            <a:ext cx="991610" cy="99161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108239"/>
              </p:ext>
            </p:extLst>
          </p:nvPr>
        </p:nvGraphicFramePr>
        <p:xfrm>
          <a:off x="143148" y="919601"/>
          <a:ext cx="7344812" cy="562555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006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959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913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9137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9137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9137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91379">
                  <a:extLst>
                    <a:ext uri="{9D8B030D-6E8A-4147-A177-3AD203B41FA5}">
                      <a16:colId xmlns="" xmlns:a16="http://schemas.microsoft.com/office/drawing/2014/main" val="834878751"/>
                    </a:ext>
                  </a:extLst>
                </a:gridCol>
                <a:gridCol w="891379">
                  <a:extLst>
                    <a:ext uri="{9D8B030D-6E8A-4147-A177-3AD203B41FA5}">
                      <a16:colId xmlns="" xmlns:a16="http://schemas.microsoft.com/office/drawing/2014/main" val="2279656781"/>
                    </a:ext>
                  </a:extLst>
                </a:gridCol>
              </a:tblGrid>
              <a:tr h="37679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</a:p>
                  </a:txBody>
                  <a:tcPr marL="91821" marR="91821" marT="45911" marB="459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</a:p>
                  </a:txBody>
                  <a:tcPr marL="91821" marR="91821" marT="45911" marB="459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</a:p>
                  </a:txBody>
                  <a:tcPr marL="91821" marR="91821" marT="45911" marB="459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FEB</a:t>
                      </a:r>
                    </a:p>
                  </a:txBody>
                  <a:tcPr marL="91821" marR="91821" marT="45911" marB="459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MAR</a:t>
                      </a:r>
                    </a:p>
                  </a:txBody>
                  <a:tcPr marL="91821" marR="91821" marT="45911" marB="459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APR</a:t>
                      </a:r>
                    </a:p>
                  </a:txBody>
                  <a:tcPr marL="91821" marR="91821" marT="45911" marB="459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MEI</a:t>
                      </a:r>
                    </a:p>
                  </a:txBody>
                  <a:tcPr marL="91821" marR="91821" marT="45911" marB="459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JUN</a:t>
                      </a:r>
                      <a:endParaRPr lang="en-US" sz="10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1821" marR="91821" marT="45911" marB="45911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148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Sederhana</a:t>
                      </a:r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A</a:t>
                      </a:r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14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Exercise Therapy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32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65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Asesmen</a:t>
                      </a:r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Fisioterapi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14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Static </a:t>
                      </a:r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Bycicle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14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Class Exercise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12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14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Treadmill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148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Sederhana</a:t>
                      </a:r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B</a:t>
                      </a:r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65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Elektrical</a:t>
                      </a:r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Stimulation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12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014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Infrared </a:t>
                      </a:r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Lokal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23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19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014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Tens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14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014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Pijat</a:t>
                      </a:r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Bayi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0148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Sederhana</a:t>
                      </a:r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C</a:t>
                      </a:r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014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Mwd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014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Cryotherapy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014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Swd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765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Ultrasound Therapy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014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Parafin Bath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0148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Kecil A</a:t>
                      </a:r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014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Infra Red General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0148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Kecil B</a:t>
                      </a:r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3697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Exercise Therapy General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20148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Kecil C</a:t>
                      </a:r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2014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Swt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2014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Traksi</a:t>
                      </a:r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L/C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1223268" y="313709"/>
            <a:ext cx="3902397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FISIOTERAPI</a:t>
            </a:r>
            <a:endParaRPr lang="en-US" sz="1808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62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6" y="127276"/>
            <a:ext cx="526368" cy="52636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11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3552767"/>
              </p:ext>
            </p:extLst>
          </p:nvPr>
        </p:nvGraphicFramePr>
        <p:xfrm>
          <a:off x="767296" y="689528"/>
          <a:ext cx="4406231" cy="590864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386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304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49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9414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</a:p>
                  </a:txBody>
                  <a:tcPr marL="182676" marR="182676" marT="68820" marB="688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</a:p>
                  </a:txBody>
                  <a:tcPr marL="182676" marR="182676" marT="68820" marB="688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2676" marR="182676" marT="68820" marB="688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76" marR="182676" marT="68820" marB="688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76" marR="182676" marT="68820" marB="6882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36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Psikometri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63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25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43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Konsultasi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1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36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36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Penyuluhan</a:t>
                      </a:r>
                      <a:r>
                        <a:rPr lang="en-US" sz="1200" b="0" i="0" u="none" strike="noStrike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RRI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43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Family Gathering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36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Kelompok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31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Psikotes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Seleksi</a:t>
                      </a:r>
                      <a:r>
                        <a:rPr lang="en-US" sz="1200" b="0" i="0" u="none" strike="noStrike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Karyawan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05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Test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Intelegensi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3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94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Pendampingan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43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Narasumber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43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Home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Visite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31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Layanan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Psikologi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Mobile 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731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Pembuatan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 SK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Sehat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 Jiwa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819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63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76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="" xmlns:a16="http://schemas.microsoft.com/office/drawing/2014/main" val="527544939"/>
                  </a:ext>
                </a:extLst>
              </a:tr>
              <a:tr h="3731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Tes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Bakat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Minat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/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Kenal</a:t>
                      </a:r>
                      <a:r>
                        <a:rPr lang="en-US" sz="1200" b="0" i="0" u="none" strike="noStrike" baseline="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 Diri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3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="" xmlns:a16="http://schemas.microsoft.com/office/drawing/2014/main" val="3909551"/>
                  </a:ext>
                </a:extLst>
              </a:tr>
              <a:tr h="3731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Family Support Group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="" xmlns:a16="http://schemas.microsoft.com/office/drawing/2014/main" val="2359654206"/>
                  </a:ext>
                </a:extLst>
              </a:tr>
              <a:tr h="2394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Kelompok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="" xmlns:a16="http://schemas.microsoft.com/office/drawing/2014/main" val="3669914790"/>
                  </a:ext>
                </a:extLst>
              </a:tr>
              <a:tr h="2394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Psikoterapi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2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="" xmlns:a16="http://schemas.microsoft.com/office/drawing/2014/main" val="2845640524"/>
                  </a:ext>
                </a:extLst>
              </a:tr>
              <a:tr h="23941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18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Visum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="" xmlns:a16="http://schemas.microsoft.com/office/drawing/2014/main" val="2457072970"/>
                  </a:ext>
                </a:extLst>
              </a:tr>
              <a:tr h="37310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19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Tes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kesiapan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sekolah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50" b="0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="" xmlns:a16="http://schemas.microsoft.com/office/drawing/2014/main" val="2181378385"/>
                  </a:ext>
                </a:extLst>
              </a:tr>
            </a:tbl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935236" y="116641"/>
            <a:ext cx="3902397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PSIKOLOGI</a:t>
            </a:r>
            <a:endParaRPr lang="en-US" sz="1808" dirty="0">
              <a:solidFill>
                <a:srgbClr val="FFFF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407739"/>
              </p:ext>
            </p:extLst>
          </p:nvPr>
        </p:nvGraphicFramePr>
        <p:xfrm>
          <a:off x="5188599" y="705908"/>
          <a:ext cx="4968549" cy="5907204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3418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58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789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406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4064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40649">
                  <a:extLst>
                    <a:ext uri="{9D8B030D-6E8A-4147-A177-3AD203B41FA5}">
                      <a16:colId xmlns="" xmlns:a16="http://schemas.microsoft.com/office/drawing/2014/main" val="1956765448"/>
                    </a:ext>
                  </a:extLst>
                </a:gridCol>
              </a:tblGrid>
              <a:tr h="4785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KEGIATAN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APR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MEI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JUNI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71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Pemeriksaan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psikologi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71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Psikometri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Rawat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Inap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71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Psikometri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Rawat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Jalan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71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c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Pembuatan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SK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Sehat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Jiwa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30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71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Visum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40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Tes </a:t>
                      </a:r>
                      <a:r>
                        <a:rPr lang="fr-FR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Bakat</a:t>
                      </a:r>
                      <a:r>
                        <a:rPr lang="fr-FR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fr-FR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Minat</a:t>
                      </a:r>
                      <a:r>
                        <a:rPr lang="fr-FR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/ Tes </a:t>
                      </a:r>
                      <a:r>
                        <a:rPr lang="fr-FR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Kenal</a:t>
                      </a:r>
                      <a:r>
                        <a:rPr lang="fr-FR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fr-FR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Diri</a:t>
                      </a:r>
                      <a:endParaRPr lang="fr-FR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71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f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Psikotes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Individual/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Klasikal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71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Tes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Intelegensi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/ IQ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071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h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Tes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Kesiapan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Sekolah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071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Tes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Seleksi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Karyawan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071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Konseling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13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071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psikologi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973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Narasumber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071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Penyuluhan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/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Ceramah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071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Juri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Balita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071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c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Bakti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Sosial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427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Training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atau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pelatihan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psikologi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071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Lintas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unit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kerja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071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Family Support Group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071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Kelompok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071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c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Seleksi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Rehabilitasi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2071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Pendampingan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2071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e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RRI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2071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Psikologi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Mobile</a:t>
                      </a:r>
                    </a:p>
                  </a:txBody>
                  <a:tcPr marL="4121" marR="4121" marT="412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65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294541"/>
              </p:ext>
            </p:extLst>
          </p:nvPr>
        </p:nvGraphicFramePr>
        <p:xfrm>
          <a:off x="215157" y="981776"/>
          <a:ext cx="7632845" cy="568758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938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900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553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5536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93928">
                  <a:extLst>
                    <a:ext uri="{9D8B030D-6E8A-4147-A177-3AD203B41FA5}">
                      <a16:colId xmlns="" xmlns:a16="http://schemas.microsoft.com/office/drawing/2014/main" val="582800970"/>
                    </a:ext>
                  </a:extLst>
                </a:gridCol>
                <a:gridCol w="84809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48094">
                  <a:extLst>
                    <a:ext uri="{9D8B030D-6E8A-4147-A177-3AD203B41FA5}">
                      <a16:colId xmlns="" xmlns:a16="http://schemas.microsoft.com/office/drawing/2014/main" val="512309643"/>
                    </a:ext>
                  </a:extLst>
                </a:gridCol>
                <a:gridCol w="848094">
                  <a:extLst>
                    <a:ext uri="{9D8B030D-6E8A-4147-A177-3AD203B41FA5}">
                      <a16:colId xmlns="" xmlns:a16="http://schemas.microsoft.com/office/drawing/2014/main" val="3259394002"/>
                    </a:ext>
                  </a:extLst>
                </a:gridCol>
              </a:tblGrid>
              <a:tr h="53517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47" marR="182647" marT="68859" marB="688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82647" marR="182647" marT="68859" marB="688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82647" marR="182647" marT="68859" marB="688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47" marR="182647" marT="68859" marB="68859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47" marR="182647" marT="68859" marB="68859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47" marR="182647" marT="68859" marB="68859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647" marR="182647" marT="68859" marB="68859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JUN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82647" marR="182647" marT="68859" marB="68859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62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Konseling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Napza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88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Konseling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Psikologi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53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Konseling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Keluarga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88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Rehabilitasi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/ TAK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78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Fisioterapi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88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Psikoterapi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Supportif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78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CBT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88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Brief Intervention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388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Motivasi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Interview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78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Psikologi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753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Okupasi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Terapi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478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ECT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65" y="102905"/>
            <a:ext cx="803971" cy="80397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058244" y="173936"/>
            <a:ext cx="3291851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NAPZA</a:t>
            </a:r>
            <a:endParaRPr lang="en-US" sz="1808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40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5463785"/>
              </p:ext>
            </p:extLst>
          </p:nvPr>
        </p:nvGraphicFramePr>
        <p:xfrm>
          <a:off x="240416" y="1133884"/>
          <a:ext cx="7535580" cy="546346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444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250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853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0141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9155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0141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21128">
                  <a:extLst>
                    <a:ext uri="{9D8B030D-6E8A-4147-A177-3AD203B41FA5}">
                      <a16:colId xmlns="" xmlns:a16="http://schemas.microsoft.com/office/drawing/2014/main" val="932652469"/>
                    </a:ext>
                  </a:extLst>
                </a:gridCol>
                <a:gridCol w="865143">
                  <a:extLst>
                    <a:ext uri="{9D8B030D-6E8A-4147-A177-3AD203B41FA5}">
                      <a16:colId xmlns="" xmlns:a16="http://schemas.microsoft.com/office/drawing/2014/main" val="4022380955"/>
                    </a:ext>
                  </a:extLst>
                </a:gridCol>
              </a:tblGrid>
              <a:tr h="72400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55" marR="182655" marT="68872" marB="68872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55" marR="182655" marT="68872" marB="68872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55" marR="182655" marT="68872" marB="68872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55" marR="182655" marT="68872" marB="68872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55" marR="182655" marT="68872" marB="68872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55" marR="182655" marT="68872" marB="68872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655" marR="182655" marT="68872" marB="68872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55" marR="182655" marT="68872" marB="68872" anchor="ctr" anchorCtr="1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28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MMSE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572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GDS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572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CDT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52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Intensif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Care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106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54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78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107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572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High Care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81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93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994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Maksimal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Care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652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Minimal Care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572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TAK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69030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Perawatan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Luka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Bersih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69030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Perawatan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Luka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Infeksi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8322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Pasang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O2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1151260" y="383448"/>
            <a:ext cx="3902397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PSIKOGERIATRI</a:t>
            </a:r>
            <a:endParaRPr lang="en-US" dirty="0">
              <a:solidFill>
                <a:srgbClr val="FFFF00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6" y="124909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52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516720" y="131457"/>
            <a:ext cx="4210062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RAWAT INAP</a:t>
            </a:r>
            <a:endParaRPr lang="en-US" sz="1808" dirty="0">
              <a:solidFill>
                <a:srgbClr val="FFFF00"/>
              </a:solidFill>
            </a:endParaRPr>
          </a:p>
        </p:txBody>
      </p:sp>
      <p:graphicFrame>
        <p:nvGraphicFramePr>
          <p:cNvPr id="11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4936827"/>
              </p:ext>
            </p:extLst>
          </p:nvPr>
        </p:nvGraphicFramePr>
        <p:xfrm>
          <a:off x="2142866" y="674367"/>
          <a:ext cx="7653356" cy="621252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584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079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448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6448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6448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6448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64482">
                  <a:extLst>
                    <a:ext uri="{9D8B030D-6E8A-4147-A177-3AD203B41FA5}">
                      <a16:colId xmlns="" xmlns:a16="http://schemas.microsoft.com/office/drawing/2014/main" val="3053790741"/>
                    </a:ext>
                  </a:extLst>
                </a:gridCol>
                <a:gridCol w="764482">
                  <a:extLst>
                    <a:ext uri="{9D8B030D-6E8A-4147-A177-3AD203B41FA5}">
                      <a16:colId xmlns="" xmlns:a16="http://schemas.microsoft.com/office/drawing/2014/main" val="3106746984"/>
                    </a:ext>
                  </a:extLst>
                </a:gridCol>
              </a:tblGrid>
              <a:tr h="5708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67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Penanganan pasien akut</a:t>
                      </a:r>
                      <a:endParaRPr lang="sv-SE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92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Penanganan pasien sub</a:t>
                      </a:r>
                      <a:r>
                        <a:rPr lang="sv-SE" sz="1400" u="none" strike="noStrike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akut</a:t>
                      </a:r>
                      <a:endParaRPr lang="sv-SE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00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melarikan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diri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49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meninggal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dunia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/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mati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25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Penanganan pasien percobaan bunuh diri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984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yang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dipindahkan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ke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ruang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fisik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dan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akut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73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yang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dirujuk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ke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RS lain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93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Insiden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Patient Safety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957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Insiden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Infeksi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Nosokomial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25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alergi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obat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7400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masuk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dengan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PGOT/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Pasung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/</a:t>
                      </a:r>
                      <a:b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</a:b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PMI/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Integrasi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Baresos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5002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12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Visum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57" y="154818"/>
            <a:ext cx="917996" cy="91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94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35236" y="117335"/>
            <a:ext cx="4210062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GIGI &amp; MULUT</a:t>
            </a:r>
            <a:endParaRPr lang="en-US" sz="1808" dirty="0">
              <a:solidFill>
                <a:srgbClr val="FFFF00"/>
              </a:solidFill>
            </a:endParaRP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3085010"/>
              </p:ext>
            </p:extLst>
          </p:nvPr>
        </p:nvGraphicFramePr>
        <p:xfrm>
          <a:off x="215156" y="1124744"/>
          <a:ext cx="8136900" cy="496855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149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948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065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041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041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041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041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04100">
                  <a:extLst>
                    <a:ext uri="{9D8B030D-6E8A-4147-A177-3AD203B41FA5}">
                      <a16:colId xmlns="" xmlns:a16="http://schemas.microsoft.com/office/drawing/2014/main" val="1812442974"/>
                    </a:ext>
                  </a:extLst>
                </a:gridCol>
              </a:tblGrid>
              <a:tr h="57806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91" marR="182691" marT="68898" marB="688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91" marR="182691" marT="68898" marB="688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91" marR="182691" marT="68898" marB="688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91" marR="182691" marT="68898" marB="688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91" marR="182691" marT="68898" marB="688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91" marR="182691" marT="68898" marB="688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691" marR="182691" marT="68898" marB="688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91" marR="182691" marT="68898" marB="68898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16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Tumpatan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Gigi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Tetap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16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Tumpatan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Gigi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Sulung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95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Tumpatan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Gigi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Sementara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44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Pengobatan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Pulpa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16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Pencabutan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Gigi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Tetap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16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Pencabutan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Gigi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Sulung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16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Pengobatan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Periodontal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516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Pengobatan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Abses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595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Pembersihan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Karang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Gigi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Lain-lain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9" y="55745"/>
            <a:ext cx="791219" cy="79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12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5236009"/>
              </p:ext>
            </p:extLst>
          </p:nvPr>
        </p:nvGraphicFramePr>
        <p:xfrm>
          <a:off x="145866" y="767361"/>
          <a:ext cx="9070290" cy="575798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612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24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1831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905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7856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7856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7856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78569">
                  <a:extLst>
                    <a:ext uri="{9D8B030D-6E8A-4147-A177-3AD203B41FA5}">
                      <a16:colId xmlns="" xmlns:a16="http://schemas.microsoft.com/office/drawing/2014/main" val="3931643691"/>
                    </a:ext>
                  </a:extLst>
                </a:gridCol>
                <a:gridCol w="878569">
                  <a:extLst>
                    <a:ext uri="{9D8B030D-6E8A-4147-A177-3AD203B41FA5}">
                      <a16:colId xmlns="" xmlns:a16="http://schemas.microsoft.com/office/drawing/2014/main" val="337737328"/>
                    </a:ext>
                  </a:extLst>
                </a:gridCol>
              </a:tblGrid>
              <a:tr h="47189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6" marR="182716" marT="68780" marB="6878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6" marR="182716" marT="68780" marB="687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6" marR="182716" marT="68780" marB="687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716" marR="182716" marT="68780" marB="687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716" marR="182716" marT="68780" marB="687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716" marR="182716" marT="68780" marB="687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716" marR="182716" marT="68780" marB="687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6" marR="182716" marT="68780" marB="6878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208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TERAPI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19037" marR="19037" marT="14332" marB="0" anchor="ctr" anchorCtr="1"/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19037" marR="19037" marT="14332" marB="0"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 anchorCtr="1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13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Psikotes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/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Psikometri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13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Psikolog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Kompleks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(&gt; 1 jam)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13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Psikolog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Sedang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(½ - 1 jam )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13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Psikolog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Sederhana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( &lt; ½ jam )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1324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TERAPI WICARA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13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Fungsi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Bahasa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13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Fungsi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Bicara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/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Laku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113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Fungsi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Menelan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113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Dll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2320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TERAPI OKUPASI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113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Snooslen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Room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113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Semsory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Integrasi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924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Latihan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aktifitas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kehidupan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sehari-hari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113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Proper Body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Mekanik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351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Pembuatan Alat Lontar dan Adaptasi Alat</a:t>
                      </a:r>
                      <a:endParaRPr lang="fi-FI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113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Latihan Rileksasi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4093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Analisa &amp; Intervensi, Persepsi, Kognitif, Psikomotor</a:t>
                      </a:r>
                      <a:endParaRPr lang="it-IT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113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Terapi Modalitas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113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Orthopedagoge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113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Biofeedback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2113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Terapi</a:t>
                      </a:r>
                      <a:r>
                        <a:rPr lang="en-US" sz="1100" u="none" strike="noStrike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baseline="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Neurofeedback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2113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Dll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935236" y="231858"/>
            <a:ext cx="5891854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TUMBUH KEMBANG ANAK</a:t>
            </a:r>
            <a:endParaRPr lang="en-US" sz="1808" dirty="0">
              <a:solidFill>
                <a:srgbClr val="FFFF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48" y="117335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18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367284" y="211790"/>
            <a:ext cx="4210062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GAWAT DARURAT</a:t>
            </a:r>
            <a:endParaRPr lang="en-US" sz="1808" dirty="0">
              <a:solidFill>
                <a:srgbClr val="FFFF00"/>
              </a:solidFill>
            </a:endParaRPr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9346114"/>
              </p:ext>
            </p:extLst>
          </p:nvPr>
        </p:nvGraphicFramePr>
        <p:xfrm>
          <a:off x="214343" y="831657"/>
          <a:ext cx="6985590" cy="586721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231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537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54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531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6072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9903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99035">
                  <a:extLst>
                    <a:ext uri="{9D8B030D-6E8A-4147-A177-3AD203B41FA5}">
                      <a16:colId xmlns="" xmlns:a16="http://schemas.microsoft.com/office/drawing/2014/main" val="4275596099"/>
                    </a:ext>
                  </a:extLst>
                </a:gridCol>
                <a:gridCol w="899035">
                  <a:extLst>
                    <a:ext uri="{9D8B030D-6E8A-4147-A177-3AD203B41FA5}">
                      <a16:colId xmlns="" xmlns:a16="http://schemas.microsoft.com/office/drawing/2014/main" val="468095946"/>
                    </a:ext>
                  </a:extLst>
                </a:gridCol>
              </a:tblGrid>
              <a:tr h="52308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53" marB="68853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17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marL="0" lvl="0" indent="0" algn="l"/>
                      <a:r>
                        <a:rPr lang="en-US" sz="120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Perawatan</a:t>
                      </a: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Luka </a:t>
                      </a:r>
                      <a:r>
                        <a:rPr lang="en-US" sz="120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Baru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12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Perawatan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Luka Lama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61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Hecting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&lt; 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54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b="0" i="0" u="none" strike="noStrike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baseline="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Hecting</a:t>
                      </a:r>
                      <a:r>
                        <a:rPr lang="en-US" sz="1200" b="0" i="0" u="none" strike="noStrike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 &gt; 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154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Hecting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up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12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Askep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Critical Care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267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12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Pelayanan 1 hari rawat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12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Penggunaan Ambulance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12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Pemasangan NGT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12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Pemasangan DC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12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Pemakaian Oksigen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12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Pemasangan Infus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153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EKG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153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Ekstraksik Kuku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153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kateter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713271799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43" y="111577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22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2559198"/>
              </p:ext>
            </p:extLst>
          </p:nvPr>
        </p:nvGraphicFramePr>
        <p:xfrm>
          <a:off x="3527524" y="1687633"/>
          <a:ext cx="8352928" cy="4863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4126108" y="4092136"/>
            <a:ext cx="1259144" cy="479787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784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47,66%</a:t>
            </a:r>
            <a:endParaRPr lang="en-US" sz="1784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272413" y="344658"/>
            <a:ext cx="5718885" cy="693745"/>
            <a:chOff x="305272" y="201216"/>
            <a:chExt cx="6264696" cy="1167820"/>
          </a:xfrm>
        </p:grpSpPr>
        <p:sp>
          <p:nvSpPr>
            <p:cNvPr id="31" name="Freeform: Shape 70"/>
            <p:cNvSpPr/>
            <p:nvPr/>
          </p:nvSpPr>
          <p:spPr>
            <a:xfrm rot="158526">
              <a:off x="1542319" y="523832"/>
              <a:ext cx="4141527" cy="655754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5"/>
            </a:p>
          </p:txBody>
        </p:sp>
        <p:sp>
          <p:nvSpPr>
            <p:cNvPr id="34" name="Freeform: Shape 71"/>
            <p:cNvSpPr/>
            <p:nvPr/>
          </p:nvSpPr>
          <p:spPr>
            <a:xfrm flipV="1">
              <a:off x="1454779" y="295554"/>
              <a:ext cx="5115189" cy="979139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5"/>
            </a:p>
          </p:txBody>
        </p:sp>
        <p:sp>
          <p:nvSpPr>
            <p:cNvPr id="16" name="Frame 15"/>
            <p:cNvSpPr/>
            <p:nvPr/>
          </p:nvSpPr>
          <p:spPr>
            <a:xfrm>
              <a:off x="305272" y="201216"/>
              <a:ext cx="1224135" cy="1167820"/>
            </a:xfrm>
            <a:prstGeom prst="fram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5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25001" y="396553"/>
              <a:ext cx="784675" cy="77714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748009" y="477675"/>
              <a:ext cx="3730146" cy="71090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sz="2142" b="1" dirty="0">
                  <a:solidFill>
                    <a:schemeClr val="tx2"/>
                  </a:solidFill>
                </a:rPr>
                <a:t>REALISASI ANGGARAN</a:t>
              </a:r>
            </a:p>
          </p:txBody>
        </p:sp>
      </p:grp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43" name="Diagram 42"/>
          <p:cNvGraphicFramePr/>
          <p:nvPr>
            <p:extLst>
              <p:ext uri="{D42A27DB-BD31-4B8C-83A1-F6EECF244321}">
                <p14:modId xmlns:p14="http://schemas.microsoft.com/office/powerpoint/2010/main" val="2122090433"/>
              </p:ext>
            </p:extLst>
          </p:nvPr>
        </p:nvGraphicFramePr>
        <p:xfrm>
          <a:off x="228259" y="1278638"/>
          <a:ext cx="4751722" cy="2056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32405210"/>
      </p:ext>
    </p:extLst>
  </p:cSld>
  <p:clrMapOvr>
    <a:masterClrMapping/>
  </p:clrMapOvr>
  <p:transition advTm="1000">
    <p:wipe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151260" y="178537"/>
            <a:ext cx="4465574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ELEKTROMEDIK</a:t>
            </a:r>
            <a:endParaRPr lang="en-US" sz="1808" dirty="0">
              <a:solidFill>
                <a:srgbClr val="FFFF00"/>
              </a:solidFill>
            </a:endParaRP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239701"/>
              </p:ext>
            </p:extLst>
          </p:nvPr>
        </p:nvGraphicFramePr>
        <p:xfrm>
          <a:off x="215156" y="1041178"/>
          <a:ext cx="7200801" cy="296388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480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081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55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6530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9897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9897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75580">
                  <a:extLst>
                    <a:ext uri="{9D8B030D-6E8A-4147-A177-3AD203B41FA5}">
                      <a16:colId xmlns="" xmlns:a16="http://schemas.microsoft.com/office/drawing/2014/main" val="2037083700"/>
                    </a:ext>
                  </a:extLst>
                </a:gridCol>
              </a:tblGrid>
              <a:tr h="6989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24" marR="182724" marT="68886" marB="688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24" marR="182724" marT="68886" marB="688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24" marR="182724" marT="68886" marB="688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724" marR="182724" marT="68886" marB="688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724" marR="182724" marT="68886" marB="688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724" marR="182724" marT="68886" marB="688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724" marR="182724" marT="68886" marB="688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24" marR="182724" marT="68886" marB="68886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52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ECT KONVENSIONAL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47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24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MECTA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33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48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21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EKG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59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43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48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EEG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14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16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STRESS ANALISER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36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TMS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23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48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EMG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64" y="-27919"/>
            <a:ext cx="731307" cy="73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53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 rot="5400000">
            <a:off x="-1751411" y="3219488"/>
            <a:ext cx="4608514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KESWAMAS</a:t>
            </a:r>
            <a:endParaRPr lang="en-US" sz="1808" dirty="0">
              <a:solidFill>
                <a:srgbClr val="FFFF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99" y="85061"/>
            <a:ext cx="662186" cy="662186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694899"/>
              </p:ext>
            </p:extLst>
          </p:nvPr>
        </p:nvGraphicFramePr>
        <p:xfrm>
          <a:off x="1439292" y="85059"/>
          <a:ext cx="10153128" cy="6478336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5954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169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7263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9527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7513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5060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5060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5060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5060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50604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50604">
                  <a:extLst>
                    <a:ext uri="{9D8B030D-6E8A-4147-A177-3AD203B41FA5}">
                      <a16:colId xmlns="" xmlns:a16="http://schemas.microsoft.com/office/drawing/2014/main" val="611056865"/>
                    </a:ext>
                  </a:extLst>
                </a:gridCol>
                <a:gridCol w="743803">
                  <a:extLst>
                    <a:ext uri="{9D8B030D-6E8A-4147-A177-3AD203B41FA5}">
                      <a16:colId xmlns="" xmlns:a16="http://schemas.microsoft.com/office/drawing/2014/main" val="3501558837"/>
                    </a:ext>
                  </a:extLst>
                </a:gridCol>
                <a:gridCol w="495274">
                  <a:extLst>
                    <a:ext uri="{9D8B030D-6E8A-4147-A177-3AD203B41FA5}">
                      <a16:colId xmlns="" xmlns:a16="http://schemas.microsoft.com/office/drawing/2014/main" val="3260837222"/>
                    </a:ext>
                  </a:extLst>
                </a:gridCol>
                <a:gridCol w="655010">
                  <a:extLst>
                    <a:ext uri="{9D8B030D-6E8A-4147-A177-3AD203B41FA5}">
                      <a16:colId xmlns="" xmlns:a16="http://schemas.microsoft.com/office/drawing/2014/main" val="3541507972"/>
                    </a:ext>
                  </a:extLst>
                </a:gridCol>
              </a:tblGrid>
              <a:tr h="37189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BULAN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082" marR="9082" marT="9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082" marR="9082" marT="9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09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FEB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MAR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APRIL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082" marR="9082" marT="9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MEI</a:t>
                      </a: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JUNI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71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KEG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KEG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KEG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KEG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KEG</a:t>
                      </a: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</a:t>
                      </a: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KEG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091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PROMOSI KESEHATAN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id-ID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71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Penyuluhan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media radio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r>
                        <a:rPr lang="en-US" sz="120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 smtClean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r>
                        <a:rPr lang="en-US" sz="120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 smtClean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71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Penyuluhan Kesehatan Jiwa ke masyarakat</a:t>
                      </a:r>
                      <a:endParaRPr lang="fi-FI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60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117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80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420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30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Support 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Group 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27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35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35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28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48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Konsultasi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keluarga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r>
                        <a:rPr lang="en-US" sz="120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 smtClean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71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Kunjungan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rumah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r>
                        <a:rPr lang="en-US" sz="120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 smtClean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230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PKRS di </a:t>
                      </a:r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rawat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jalan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55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60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78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50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676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Pembuatan Media Penyuluhan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 smtClean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515835335"/>
                  </a:ext>
                </a:extLst>
              </a:tr>
              <a:tr h="2230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Pembentukan Wilayah Binaan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456240769"/>
                  </a:ext>
                </a:extLst>
              </a:tr>
              <a:tr h="36719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INTEGRASI PELAYANAN KESEHATAN JIWA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20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20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1489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KERJASAMA LINTAS SEKTOR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id-ID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583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Penerimaan PGOT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20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13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13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 smtClean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 smtClean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230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Penerimaan pasien panti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r>
                        <a:rPr lang="en-US" sz="120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 smtClean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 smtClean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148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Penjemputan pasien pasung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r>
                        <a:rPr lang="en-US" sz="120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 smtClean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r>
                        <a:rPr lang="en-US" sz="120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 smtClean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 smtClean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148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Pendampingan korban kekerasan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148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Rapat Koordinasi Lintas Sektor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58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r>
                        <a:rPr lang="en-US" sz="120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 smtClean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r>
                        <a:rPr lang="en-US" sz="120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 smtClean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3148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Pelatihan Kader Kesehatan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30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 smtClean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230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UPSK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 smtClean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31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32</a:t>
            </a:fld>
            <a:endParaRPr lang="en-US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5012907"/>
              </p:ext>
            </p:extLst>
          </p:nvPr>
        </p:nvGraphicFramePr>
        <p:xfrm>
          <a:off x="1079252" y="670535"/>
          <a:ext cx="7704856" cy="6131347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8781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21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474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710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7104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71040">
                  <a:extLst>
                    <a:ext uri="{9D8B030D-6E8A-4147-A177-3AD203B41FA5}">
                      <a16:colId xmlns="" xmlns:a16="http://schemas.microsoft.com/office/drawing/2014/main" val="3627775014"/>
                    </a:ext>
                  </a:extLst>
                </a:gridCol>
                <a:gridCol w="894008">
                  <a:extLst>
                    <a:ext uri="{9D8B030D-6E8A-4147-A177-3AD203B41FA5}">
                      <a16:colId xmlns="" xmlns:a16="http://schemas.microsoft.com/office/drawing/2014/main" val="2332325314"/>
                    </a:ext>
                  </a:extLst>
                </a:gridCol>
              </a:tblGrid>
              <a:tr h="47851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70" marR="182770" marT="68765" marB="687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70" marR="182770" marT="68765" marB="687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FEB</a:t>
                      </a:r>
                      <a:endParaRPr lang="en-US" sz="1200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70" marR="182770" marT="68765" marB="687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MAR</a:t>
                      </a:r>
                      <a:endParaRPr lang="en-US" sz="1200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70" marR="182770" marT="68765" marB="687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APR</a:t>
                      </a:r>
                      <a:endParaRPr lang="en-US" sz="1200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70" marR="182770" marT="68765" marB="687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770" marR="182770" marT="68765" marB="687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70" marR="182770" marT="68765" marB="68765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750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Laki-laki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138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a.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Okupasi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Kerja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Peternakan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/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Perikanan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50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43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31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61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7292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</a:rPr>
                        <a:t>b. Okupasi Terapi Kerja</a:t>
                      </a:r>
                      <a:r>
                        <a:rPr lang="fi-FI" sz="1200" u="none" strike="noStrike" baseline="0" dirty="0">
                          <a:solidFill>
                            <a:schemeClr val="tx2"/>
                          </a:solidFill>
                        </a:rPr>
                        <a:t> Cuci Motor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64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44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46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46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3166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</a:rPr>
                        <a:t>c. Okupasi Terapi Kerja Kewirausahaan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48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41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54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solidFill>
                            <a:schemeClr val="tx2"/>
                          </a:solidFill>
                          <a:effectLst/>
                        </a:rPr>
                        <a:t>60</a:t>
                      </a:r>
                      <a:endParaRPr lang="en-US" sz="105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3102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</a:rPr>
                        <a:t>d. Okupasi Terapi Pertanian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40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41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solidFill>
                            <a:schemeClr val="tx2"/>
                          </a:solidFill>
                          <a:effectLst/>
                        </a:rPr>
                        <a:t>57</a:t>
                      </a:r>
                      <a:endParaRPr lang="en-US" sz="105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49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3022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</a:rPr>
                        <a:t>e. Okupasi Terapi</a:t>
                      </a:r>
                      <a:r>
                        <a:rPr lang="fi-FI" sz="1200" u="none" strike="noStrike" baseline="0" dirty="0">
                          <a:solidFill>
                            <a:schemeClr val="tx2"/>
                          </a:solidFill>
                        </a:rPr>
                        <a:t> kebersihan Lingkungan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46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37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41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51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87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Perempuan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1383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</a:rPr>
                        <a:t>a. Okupasi Terapi Kerja Menyulam/Menjahit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25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14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13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17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07292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</a:rPr>
                        <a:t>b. Okupasi Terapi Kerja Memasak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13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17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20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solidFill>
                            <a:schemeClr val="tx2"/>
                          </a:solidFill>
                          <a:effectLst/>
                        </a:rPr>
                        <a:t>14</a:t>
                      </a:r>
                      <a:endParaRPr lang="en-US" sz="105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61383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</a:rPr>
                        <a:t>c. Okupasi Terapi Kerja Membuat Telor Asin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16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15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10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solidFill>
                            <a:schemeClr val="tx2"/>
                          </a:solidFill>
                          <a:effectLst/>
                        </a:rPr>
                        <a:t>19</a:t>
                      </a:r>
                      <a:endParaRPr lang="en-US" sz="105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87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d.</a:t>
                      </a:r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</a:rPr>
                        <a:t> Okupasi Terapi Kerja 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Rumah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Tangga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14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13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solidFill>
                            <a:schemeClr val="tx2"/>
                          </a:solidFill>
                          <a:effectLst/>
                        </a:rPr>
                        <a:t>17</a:t>
                      </a:r>
                      <a:endParaRPr lang="en-US" sz="105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solidFill>
                            <a:schemeClr val="tx2"/>
                          </a:solidFill>
                          <a:effectLst/>
                        </a:rPr>
                        <a:t>14</a:t>
                      </a:r>
                      <a:endParaRPr lang="en-US" sz="105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07292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</a:rPr>
                        <a:t>e. Okupasi Terapi Kerja Mainan Anak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11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19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solidFill>
                            <a:schemeClr val="tx2"/>
                          </a:solidFill>
                          <a:effectLst/>
                        </a:rPr>
                        <a:t>11</a:t>
                      </a:r>
                      <a:endParaRPr lang="en-US" sz="105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solidFill>
                            <a:schemeClr val="tx2"/>
                          </a:solidFill>
                          <a:effectLst/>
                        </a:rPr>
                        <a:t>16</a:t>
                      </a:r>
                      <a:endParaRPr lang="en-US" sz="105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61383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</a:rPr>
                        <a:t>f. Okupasi Terapi Kerja Kerajinan  Tangan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10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8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13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13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331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Laki-laki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dan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Perempuan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87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a.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Okupasi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Gerak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         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410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283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203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269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87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b.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Okupasi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Musik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solidFill>
                            <a:schemeClr val="tx2"/>
                          </a:solidFill>
                          <a:effectLst/>
                        </a:rPr>
                        <a:t>316</a:t>
                      </a:r>
                      <a:endParaRPr lang="en-US" sz="105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383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187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c.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Okupasi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Agama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353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219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407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224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87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d.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Okupasi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Permainan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359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298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274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solidFill>
                            <a:schemeClr val="tx2"/>
                          </a:solidFill>
                          <a:effectLst/>
                        </a:rPr>
                        <a:t>119</a:t>
                      </a:r>
                      <a:endParaRPr lang="en-US" sz="105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075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e.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Kelompok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392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265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20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24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87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f.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Okupasi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Rekreasi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34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25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31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31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87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g.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Family Gathering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30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25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27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21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87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h. Day Care   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22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28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41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35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87504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chemeClr val="tx2"/>
                          </a:solidFill>
                        </a:rPr>
                        <a:t>i</a:t>
                      </a:r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.</a:t>
                      </a:r>
                      <a:r>
                        <a:rPr lang="en-US" sz="1200" baseline="0" dirty="0">
                          <a:solidFill>
                            <a:schemeClr val="tx2"/>
                          </a:solidFill>
                        </a:rPr>
                        <a:t> Home Visit</a:t>
                      </a:r>
                      <a:endParaRPr lang="en-US" sz="12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18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46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-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-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1079252" y="163054"/>
            <a:ext cx="5128273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REHAB PSIKOSOSIAL</a:t>
            </a:r>
            <a:endParaRPr lang="en-US" sz="1200" dirty="0">
              <a:solidFill>
                <a:srgbClr val="FFFF00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6" y="163054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0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694606" y="5707792"/>
            <a:ext cx="11015344" cy="1056900"/>
          </a:xfrm>
          <a:prstGeom prst="rect">
            <a:avLst/>
          </a:prstGeom>
        </p:spPr>
        <p:txBody>
          <a:bodyPr lIns="87604" tIns="43801" rIns="87604" bIns="43801"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291629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58326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874889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166518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>
              <a:defRPr/>
            </a:pPr>
            <a:endParaRPr lang="en-US" sz="1808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63228" y="105765"/>
            <a:ext cx="4057027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RAWAT JALAN</a:t>
            </a:r>
            <a:endParaRPr lang="en-US" sz="1808" dirty="0">
              <a:solidFill>
                <a:srgbClr val="FFFF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79" y="25419"/>
            <a:ext cx="579719" cy="579719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445376"/>
              </p:ext>
            </p:extLst>
          </p:nvPr>
        </p:nvGraphicFramePr>
        <p:xfrm>
          <a:off x="863228" y="836712"/>
          <a:ext cx="10009113" cy="5209597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3835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146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14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8387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8387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8387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83874">
                  <a:extLst>
                    <a:ext uri="{9D8B030D-6E8A-4147-A177-3AD203B41FA5}">
                      <a16:colId xmlns="" xmlns:a16="http://schemas.microsoft.com/office/drawing/2014/main" val="3089556866"/>
                    </a:ext>
                  </a:extLst>
                </a:gridCol>
                <a:gridCol w="1183874">
                  <a:extLst>
                    <a:ext uri="{9D8B030D-6E8A-4147-A177-3AD203B41FA5}">
                      <a16:colId xmlns="" xmlns:a16="http://schemas.microsoft.com/office/drawing/2014/main" val="267879582"/>
                    </a:ext>
                  </a:extLst>
                </a:gridCol>
              </a:tblGrid>
              <a:tr h="21561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KEGIATAN/ TINDAKAN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BULAN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56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FEB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MAR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APR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87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Pemeriksaan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5618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Klinik</a:t>
                      </a:r>
                      <a:r>
                        <a:rPr lang="en-US" sz="12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Jiwa</a:t>
                      </a:r>
                      <a:r>
                        <a:rPr lang="en-US" sz="12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Dewasa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2.427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2.231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2.373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2.488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2.529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2.529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5618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Klinik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NAPZA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5618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Klinik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Geriatri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226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194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6945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Penerbitan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SK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Bebas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Narkoba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751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6945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Penerbitan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Sehat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Jiwa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878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5618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Penerbitan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Sehat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Fisik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427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6945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Penerbitan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SK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Sakit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Jiwa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66945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Pemeriksaan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Visum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et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Ripertum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154061326"/>
                  </a:ext>
                </a:extLst>
              </a:tr>
              <a:tr h="215618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Klinik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Anak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522837362"/>
                  </a:ext>
                </a:extLst>
              </a:tr>
              <a:tr h="215618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Klinik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Saraf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347969636"/>
                  </a:ext>
                </a:extLst>
              </a:tr>
              <a:tr h="366945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Klinik</a:t>
                      </a:r>
                      <a:r>
                        <a:rPr lang="en-US" sz="12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Kulit</a:t>
                      </a:r>
                      <a:r>
                        <a:rPr lang="en-US" sz="12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dan</a:t>
                      </a:r>
                      <a:r>
                        <a:rPr lang="en-US" sz="12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Kelamin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427115016"/>
                  </a:ext>
                </a:extLst>
              </a:tr>
              <a:tr h="215618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Klinik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Penyakit</a:t>
                      </a:r>
                      <a:r>
                        <a:rPr lang="en-US" sz="12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Dalam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345850494"/>
                  </a:ext>
                </a:extLst>
              </a:tr>
              <a:tr h="366945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Klinik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Kandungan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&amp;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Kebidanan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153831112"/>
                  </a:ext>
                </a:extLst>
              </a:tr>
              <a:tr h="366945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Klinik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Rehablititasi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Medik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491790108"/>
                  </a:ext>
                </a:extLst>
              </a:tr>
              <a:tr h="2156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Tindakan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447857362"/>
                  </a:ext>
                </a:extLst>
              </a:tr>
              <a:tr h="240985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r>
                        <a:rPr lang="en-US" sz="12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Suntik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714844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672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3718945"/>
              </p:ext>
            </p:extLst>
          </p:nvPr>
        </p:nvGraphicFramePr>
        <p:xfrm>
          <a:off x="1026571" y="1052737"/>
          <a:ext cx="7541512" cy="410445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463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123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427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4276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2104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4216263789"/>
                    </a:ext>
                  </a:extLst>
                </a:gridCol>
                <a:gridCol w="864095">
                  <a:extLst>
                    <a:ext uri="{9D8B030D-6E8A-4147-A177-3AD203B41FA5}">
                      <a16:colId xmlns="" xmlns:a16="http://schemas.microsoft.com/office/drawing/2014/main" val="2661622751"/>
                    </a:ext>
                  </a:extLst>
                </a:gridCol>
              </a:tblGrid>
              <a:tr h="6062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7" marR="182687" marT="68926" marB="689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7" marR="182687" marT="68926" marB="689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7" marR="182687" marT="68926" marB="689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87" marR="182687" marT="68926" marB="689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87" marR="182687" marT="68926" marB="689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87" marR="182687" marT="68926" marB="689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687" marR="182687" marT="68926" marB="689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7" marR="182687" marT="68926" marB="68926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80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Permintaan makanan pasien rawat inap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6638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Jumlah Porsi</a:t>
                      </a: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16.371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18.987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16.725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969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610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6193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Jumlah Orang</a:t>
                      </a: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6.413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5.457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6.329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5.575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323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870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91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Survey Diet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2494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Jumlah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Porsi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3.864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4.128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3.333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830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041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2494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Jumlah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Orang</a:t>
                      </a: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1.072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1.288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1.376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1.111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610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347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24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Edukasi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29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2494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Konsultasi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29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27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76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Asesment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Awal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baru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225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222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220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240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0480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035055" y="240592"/>
            <a:ext cx="3485751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GIZI</a:t>
            </a:r>
            <a:endParaRPr lang="en-US" sz="1808" dirty="0">
              <a:solidFill>
                <a:srgbClr val="FFFF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9" y="136108"/>
            <a:ext cx="627995" cy="62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09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35</a:t>
            </a:fld>
            <a:endParaRPr lang="en-US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0809020"/>
              </p:ext>
            </p:extLst>
          </p:nvPr>
        </p:nvGraphicFramePr>
        <p:xfrm>
          <a:off x="198077" y="1052736"/>
          <a:ext cx="7217883" cy="252027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651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709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159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5317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5317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5317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53171">
                  <a:extLst>
                    <a:ext uri="{9D8B030D-6E8A-4147-A177-3AD203B41FA5}">
                      <a16:colId xmlns="" xmlns:a16="http://schemas.microsoft.com/office/drawing/2014/main" val="3767118619"/>
                    </a:ext>
                  </a:extLst>
                </a:gridCol>
                <a:gridCol w="753171">
                  <a:extLst>
                    <a:ext uri="{9D8B030D-6E8A-4147-A177-3AD203B41FA5}">
                      <a16:colId xmlns="" xmlns:a16="http://schemas.microsoft.com/office/drawing/2014/main" val="1861973676"/>
                    </a:ext>
                  </a:extLst>
                </a:gridCol>
              </a:tblGrid>
              <a:tr h="59678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23" marR="182723" marT="68845" marB="688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23" marR="182723" marT="68845" marB="688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</a:rPr>
                        <a:t>JAN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23" marR="182723" marT="68845" marB="688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723" marR="182723" marT="68845" marB="688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723" marR="182723" marT="68845" marB="688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723" marR="182723" marT="68845" marB="688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723" marR="182723" marT="68845" marB="688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23" marR="182723" marT="68845" marB="68845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86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Pencucian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Linen Non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Infeksius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6.025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5.236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5.810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5.337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632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189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68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Pencucian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Linen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Infeksius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461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95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Pencucian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Linen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Umum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75,5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95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Pencucian Ulang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95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Perbaikan Linen Rusak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111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95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Afkir Linen Rusak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809618" y="221116"/>
            <a:ext cx="3485751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LAUNDRY</a:t>
            </a:r>
            <a:endParaRPr lang="en-US" sz="1808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77" y="116632"/>
            <a:ext cx="627995" cy="62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94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36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4460469"/>
              </p:ext>
            </p:extLst>
          </p:nvPr>
        </p:nvGraphicFramePr>
        <p:xfrm>
          <a:off x="269354" y="767703"/>
          <a:ext cx="8154715" cy="565947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031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191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507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5071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5071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5071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5071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78821">
                  <a:extLst>
                    <a:ext uri="{9D8B030D-6E8A-4147-A177-3AD203B41FA5}">
                      <a16:colId xmlns="" xmlns:a16="http://schemas.microsoft.com/office/drawing/2014/main" val="1263746072"/>
                    </a:ext>
                  </a:extLst>
                </a:gridCol>
              </a:tblGrid>
              <a:tr h="336341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</a:t>
                      </a:r>
                      <a:r>
                        <a:rPr lang="en-US" sz="1200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KEGIATAN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BULAN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2495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35" marR="182635" marT="68869" marB="6886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35" marR="182635" marT="68869" marB="6886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35" marR="182635" marT="68869" marB="6886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635" marR="182635" marT="68869" marB="6886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JUNI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620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Pemeliharaan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rutin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Alat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Medis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0310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Pemeliharaan rutin Peralatan Elektronika dan Komunikasi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35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34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990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Pemeliharaan rutin Peralatan Listrik dan Air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36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36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8990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Pemeliharaan rutin peralatan Laundry dan Kitchen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620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Perbaikan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Alat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Medis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1714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Perbaikan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Elektronika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Komunikasi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26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15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5620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Perbaikan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Listrik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Air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131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96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52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5620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Perbaikan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Laundry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Kitchen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8990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Perbaikan dan Pemeliharaan oleh Pihak Ketiga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15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1079252" y="232454"/>
            <a:ext cx="3456384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IPS RS</a:t>
            </a:r>
            <a:endParaRPr lang="en-US" sz="1808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54" y="116226"/>
            <a:ext cx="651479" cy="65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50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7636425"/>
              </p:ext>
            </p:extLst>
          </p:nvPr>
        </p:nvGraphicFramePr>
        <p:xfrm>
          <a:off x="287164" y="202449"/>
          <a:ext cx="11593284" cy="646009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395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612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760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912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8129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8129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81290">
                  <a:extLst>
                    <a:ext uri="{9D8B030D-6E8A-4147-A177-3AD203B41FA5}">
                      <a16:colId xmlns="" xmlns:a16="http://schemas.microsoft.com/office/drawing/2014/main" val="1677233450"/>
                    </a:ext>
                  </a:extLst>
                </a:gridCol>
                <a:gridCol w="781290"/>
              </a:tblGrid>
              <a:tr h="307255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BULAN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dirty="0">
                        <a:solidFill>
                          <a:schemeClr val="tx2"/>
                        </a:solidFill>
                        <a:latin typeface="Verdana"/>
                        <a:ea typeface="Verdana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dirty="0">
                        <a:solidFill>
                          <a:schemeClr val="tx2"/>
                        </a:solidFill>
                        <a:latin typeface="Verdana"/>
                        <a:ea typeface="Verdana"/>
                      </a:endParaRP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3611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000" b="0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0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MEI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0" strike="noStrike" dirty="0" smtClean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JUN</a:t>
                      </a:r>
                      <a:endParaRPr lang="en-US" sz="1000" b="0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7255">
                <a:tc gridSpan="3">
                  <a:txBody>
                    <a:bodyPr/>
                    <a:lstStyle/>
                    <a:p>
                      <a:r>
                        <a:rPr lang="sv-SE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a.    Monitoring penyehatan ruang bangunan dan halaman rumah sakit</a:t>
                      </a: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		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93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Pemantauan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Sanitasi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Ruang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Bangunan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hari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kerja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di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seluruh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area.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56</a:t>
                      </a:r>
                    </a:p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  <a:ea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59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  <a:ea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96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Pemantauan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pemeliharaan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taman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lingkungan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luar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gedung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hari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kerja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di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seluruh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area.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96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  <a:ea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008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pencahayaan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sekali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pada Inst.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Rekam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Medis, Inst.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Farmasi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Inst.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Gizi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Inst. Laundry, Inst.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Farmasi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IGD, Inst. 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Radiologi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2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Bangsal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Perawatan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Koridor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Foto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Copy,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Tangga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Gedung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Administrasi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Lantai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1/2/3,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Tangga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Depan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/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Belakang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Gedung Aula,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Tangga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Gedung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Poliklinik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2 Kantor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Administrasi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Gudang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Barang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dan Toilet.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  <a:ea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348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suhu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sekali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  pada Inst.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Rekam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infeksius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Inst.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Laboratorium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Inst. Gigi &amp;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Mulut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Inst.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Gizi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IGD, Inst.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Radiologi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3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Bangsal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Perawatan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Kamar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Jenazah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dan Aula.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  <a:ea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96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kelembaban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sekali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pada Inst.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Laboratorium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Inst. Gigi &amp;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Mulut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Inst.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Gizi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IGD, Inst.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Radiologi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dan 3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Bangsal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Perawatan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  <a:ea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8854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kebisingan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sekali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pada Inst.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Rekam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Medis, Inst.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Farmasi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Rawat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Inap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Inst.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Laboratorium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   Inst. Gigi &amp;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Mulut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Inst.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Gizi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Inst. Laundry,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Farmasi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IGD, Inst.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Radiologi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3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Bangsal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Perawatan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Koridor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Foto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Copy,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Tangga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Gedung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Administrasi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Lantai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1/2/3,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Tangga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Depan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/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Belakang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Gedung Aula,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Tangga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Gedung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Poliklinik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Kantor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Administrasi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dan Gudang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Barang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  <a:ea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348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angka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kuman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udara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6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sekali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pada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ruang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Laboratorium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Radiologi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Sterilisasi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Gigi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Mulut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),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Dapur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Gawat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Darurat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Administrasi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Rekam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Medis) dan 2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Bangsal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Perawatan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596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tingkat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kebersihan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dengan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usap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lantai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6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sekali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pada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ruang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perawatan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gawat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darurat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inst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gizi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596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tingkat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kebersihan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dengan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usap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dinding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6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sekali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pada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ruang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perawatan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gawat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darurat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inst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gizi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193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angka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kuman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tangan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6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sekali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pada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petugas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Inst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Gizi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596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Pemeriksaan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kualitas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udara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Ambient dan </a:t>
                      </a:r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Emisi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setiap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6 bulan </a:t>
                      </a:r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sekali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pada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lingkungan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RSJD Surakarta dan </a:t>
                      </a:r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Genzet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375396" y="364331"/>
            <a:ext cx="3473029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SANITASI</a:t>
            </a:r>
            <a:endParaRPr lang="en-US" sz="1808" dirty="0">
              <a:solidFill>
                <a:srgbClr val="FFFF00"/>
              </a:solidFill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965619" y="337526"/>
            <a:ext cx="1071246" cy="499186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10" dirty="0">
                <a:solidFill>
                  <a:schemeClr val="tx2"/>
                </a:solidFill>
                <a:latin typeface="Arial Black" pitchFamily="34" charset="0"/>
              </a:rPr>
              <a:t>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48" y="100486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93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8" name="Pentagon 7"/>
          <p:cNvSpPr/>
          <p:nvPr/>
        </p:nvSpPr>
        <p:spPr>
          <a:xfrm>
            <a:off x="830581" y="392704"/>
            <a:ext cx="1071246" cy="499186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10" dirty="0">
                <a:solidFill>
                  <a:schemeClr val="tx2"/>
                </a:solidFill>
                <a:latin typeface="Arial Black" pitchFamily="34" charset="0"/>
              </a:rPr>
              <a:t>2</a:t>
            </a:r>
          </a:p>
        </p:txBody>
      </p:sp>
      <p:graphicFrame>
        <p:nvGraphicFramePr>
          <p:cNvPr id="1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554296"/>
              </p:ext>
            </p:extLst>
          </p:nvPr>
        </p:nvGraphicFramePr>
        <p:xfrm>
          <a:off x="359172" y="1196752"/>
          <a:ext cx="10450420" cy="534937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293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51761"/>
                <a:gridCol w="10475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243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2434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2434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24349">
                  <a:extLst>
                    <a:ext uri="{9D8B030D-6E8A-4147-A177-3AD203B41FA5}">
                      <a16:colId xmlns="" xmlns:a16="http://schemas.microsoft.com/office/drawing/2014/main" val="1327901295"/>
                    </a:ext>
                  </a:extLst>
                </a:gridCol>
                <a:gridCol w="1024349"/>
              </a:tblGrid>
              <a:tr h="328593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BULAN</a:t>
                      </a: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8593"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MEI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JUN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0459">
                <a:tc gridSpan="4">
                  <a:txBody>
                    <a:bodyPr/>
                    <a:lstStyle/>
                    <a:p>
                      <a:r>
                        <a:rPr lang="fi-FI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b.     Monitoring higiene dan sanitasi makanan dan minuman.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82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Pengisian checklist pelaksanaan hygiene sanitasi makanan dan minuman 6 bulan sekali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82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angka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kuman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E Coli pada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makanan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jadi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&amp;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minuman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1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sekali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(Nasi,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sayur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lauk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hewani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lauk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nabati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buah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makanan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ringan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minuman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)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482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angka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total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kuman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angka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kuman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E Coli  pada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alat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makan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/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minum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6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sekali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Piring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sendok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mangkok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lepek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gelas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482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angka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total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kuman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angka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kuman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E Coli  pada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alat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masak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6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sekali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Wajan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Panci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Serok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Sotel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Telenan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Pisau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46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kuman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Staphylococcus dan Salmonella pada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telur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di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Gizi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46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logam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berat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makanan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setahun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sekali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di Inst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Gizi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846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residu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antibiotik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makanan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setahun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sekali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di Inst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Gizi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720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mikrobiologi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bakery (ALT, Enterobacteria, Salmonella, Staphylococcus Aureus,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Kapang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Khamir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)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setahun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sekali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94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8" name="Pentagon 7"/>
          <p:cNvSpPr/>
          <p:nvPr/>
        </p:nvSpPr>
        <p:spPr>
          <a:xfrm>
            <a:off x="304476" y="103590"/>
            <a:ext cx="1071246" cy="499186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10" dirty="0">
                <a:solidFill>
                  <a:schemeClr val="tx2"/>
                </a:solidFill>
                <a:latin typeface="Arial Black" pitchFamily="34" charset="0"/>
              </a:rPr>
              <a:t>3</a:t>
            </a:r>
          </a:p>
        </p:txBody>
      </p:sp>
      <p:graphicFrame>
        <p:nvGraphicFramePr>
          <p:cNvPr id="1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8544172"/>
              </p:ext>
            </p:extLst>
          </p:nvPr>
        </p:nvGraphicFramePr>
        <p:xfrm>
          <a:off x="304476" y="602777"/>
          <a:ext cx="11761535" cy="58505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163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93765"/>
                <a:gridCol w="108208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0173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2082">
                  <a:extLst>
                    <a:ext uri="{9D8B030D-6E8A-4147-A177-3AD203B41FA5}">
                      <a16:colId xmlns="" xmlns:a16="http://schemas.microsoft.com/office/drawing/2014/main" val="139531973"/>
                    </a:ext>
                  </a:extLst>
                </a:gridCol>
                <a:gridCol w="96185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61851">
                  <a:extLst>
                    <a:ext uri="{9D8B030D-6E8A-4147-A177-3AD203B41FA5}">
                      <a16:colId xmlns="" xmlns:a16="http://schemas.microsoft.com/office/drawing/2014/main" val="4056241572"/>
                    </a:ext>
                  </a:extLst>
                </a:gridCol>
                <a:gridCol w="961851"/>
              </a:tblGrid>
              <a:tr h="360242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BULAN</a:t>
                      </a: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242"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MEI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JUN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2884">
                <a:tc gridSpan="4">
                  <a:txBody>
                    <a:bodyPr/>
                    <a:lstStyle/>
                    <a:p>
                      <a:r>
                        <a:rPr lang="fi-FI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c.    Penyehatan air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011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Desinfeksi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air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bersih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pada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tandon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reservoir air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bersih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(ground tank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tandon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laundry)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seminggu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2 kali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1708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sisa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chlor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pH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suhu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pada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titik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yang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dicurigai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rawan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pencemaran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(Ground tank,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Rehabilitasi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Gizi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dan Laundry)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seminggu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2 kali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42494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kualitas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bakteriologis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 air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bersih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(AB) dan Air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Minum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(AM)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Gizi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Gizi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resevoir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laundry,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ruang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makan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kantin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),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Radiologi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IGD, AB reservoir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Rehabilitasi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laboratorium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Gigi,  AB reservoir Poli Chandra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Kirana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sekali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42494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kualitas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kimia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fisika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air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bersih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(AB) dan Air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Minum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(AM)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Gizi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Gizi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resevoir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laundry,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ruang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makan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kantin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),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Radiologi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IGD, AB reservoir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Rehabilitasi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laboratorium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Gigi,  AB reservoir Poli Chandra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Kirana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6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sekali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4011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Pengurasan Tandon di Ground tank, tandon psikologi, tandon rehabilitasi dan tandon laundry 6 bulan sekali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706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7044184"/>
              </p:ext>
            </p:extLst>
          </p:nvPr>
        </p:nvGraphicFramePr>
        <p:xfrm>
          <a:off x="143148" y="1124744"/>
          <a:ext cx="11983676" cy="505092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7200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248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942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722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7224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6624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NO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PROGRAM/KEGIATAN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ANGGARAN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REALISASI KEUANGAN 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(%)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REALISASI 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FISIK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(%)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1997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Program </a:t>
                      </a:r>
                      <a:r>
                        <a:rPr lang="en-US" sz="1400" b="1" dirty="0" err="1">
                          <a:solidFill>
                            <a:schemeClr val="tx2"/>
                          </a:solidFill>
                          <a:latin typeface="+mn-lt"/>
                        </a:rPr>
                        <a:t>Pelayanan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804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1.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Kegiatan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Peningkatan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Derajat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Masyarakat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Dengan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Penyediaan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Fasillitas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Perawatan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Bagi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Penderita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Akibat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Dampak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Asap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Rokok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20.681.674.000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67,64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35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2.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just" defTabSz="30481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Kegiatan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Pemenuhan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Sarana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Dan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Prasarana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Pelayanan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Rujukan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( DAK )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4.255.000.000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12,05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94,12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19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3. 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just" defTabSz="30481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Kegiatan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Peningkatan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Mutu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Pelayanan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250.000.000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53,97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100,00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91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4.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Pengadaan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Kendaraan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Pendukung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Pelayanan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750.298.000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3,51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4,82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5.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Penyediaan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Honorarium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dan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Premi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BPJS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bagi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Tenaga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Harlep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di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Pelayanan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Kesehatan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750.000.000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28,05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50,00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91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6.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Pemenuhan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Sarana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Prasarana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dan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Alat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Kesehatan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18.000.000.000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10,00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60,69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215156" y="188640"/>
            <a:ext cx="7920880" cy="777427"/>
            <a:chOff x="305272" y="201216"/>
            <a:chExt cx="7920880" cy="777427"/>
          </a:xfrm>
        </p:grpSpPr>
        <p:sp>
          <p:nvSpPr>
            <p:cNvPr id="10" name="Freeform: Shape 70"/>
            <p:cNvSpPr/>
            <p:nvPr/>
          </p:nvSpPr>
          <p:spPr>
            <a:xfrm rot="158526">
              <a:off x="1570436" y="367927"/>
              <a:ext cx="5588232" cy="419333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1" name="Freeform: Shape 71"/>
            <p:cNvSpPr/>
            <p:nvPr/>
          </p:nvSpPr>
          <p:spPr>
            <a:xfrm flipV="1">
              <a:off x="1481204" y="264017"/>
              <a:ext cx="6744948" cy="651821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7" name="Frame 16"/>
            <p:cNvSpPr/>
            <p:nvPr/>
          </p:nvSpPr>
          <p:spPr>
            <a:xfrm>
              <a:off x="305272" y="201216"/>
              <a:ext cx="1252276" cy="777427"/>
            </a:xfrm>
            <a:prstGeom prst="fram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0052" y="330813"/>
              <a:ext cx="802714" cy="51823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2"/>
                  </a:solidFill>
                </a:rPr>
                <a:t>2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781174" y="391053"/>
              <a:ext cx="5145371" cy="461665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</a:rPr>
                <a:t>REALISASI BELANJA LANGSUNG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8881871"/>
      </p:ext>
    </p:extLst>
  </p:cSld>
  <p:clrMapOvr>
    <a:masterClrMapping/>
  </p:clrMapOvr>
  <p:transition advTm="1000">
    <p:wipe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8" name="Pentagon 7"/>
          <p:cNvSpPr/>
          <p:nvPr/>
        </p:nvSpPr>
        <p:spPr>
          <a:xfrm>
            <a:off x="143148" y="157860"/>
            <a:ext cx="1071246" cy="499186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10" dirty="0">
                <a:solidFill>
                  <a:schemeClr val="tx2"/>
                </a:solidFill>
                <a:latin typeface="Arial Black" pitchFamily="34" charset="0"/>
              </a:rPr>
              <a:t>4</a:t>
            </a:r>
          </a:p>
        </p:txBody>
      </p:sp>
      <p:graphicFrame>
        <p:nvGraphicFramePr>
          <p:cNvPr id="1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8042368"/>
              </p:ext>
            </p:extLst>
          </p:nvPr>
        </p:nvGraphicFramePr>
        <p:xfrm>
          <a:off x="143148" y="764704"/>
          <a:ext cx="10585173" cy="552870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664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986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885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440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54969">
                  <a:extLst>
                    <a:ext uri="{9D8B030D-6E8A-4147-A177-3AD203B41FA5}">
                      <a16:colId xmlns="" xmlns:a16="http://schemas.microsoft.com/office/drawing/2014/main" val="2099314172"/>
                    </a:ext>
                  </a:extLst>
                </a:gridCol>
                <a:gridCol w="121085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10850">
                  <a:extLst>
                    <a:ext uri="{9D8B030D-6E8A-4147-A177-3AD203B41FA5}">
                      <a16:colId xmlns="" xmlns:a16="http://schemas.microsoft.com/office/drawing/2014/main" val="4269605121"/>
                    </a:ext>
                  </a:extLst>
                </a:gridCol>
                <a:gridCol w="1210850"/>
              </a:tblGrid>
              <a:tr h="319048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BULAN</a:t>
                      </a: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9048"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MEI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JUN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1006">
                <a:tc gridSpan="6">
                  <a:txBody>
                    <a:bodyPr/>
                    <a:lstStyle/>
                    <a:p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d.</a:t>
                      </a:r>
                      <a:r>
                        <a:rPr lang="fi-FI" sz="12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Pengelolaan Limbah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200" b="0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200" b="0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6408">
                <a:tc gridSpan="6">
                  <a:txBody>
                    <a:bodyPr/>
                    <a:lstStyle/>
                    <a:p>
                      <a:r>
                        <a:rPr lang="en-US" sz="1200" b="1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Limbah</a:t>
                      </a:r>
                      <a:r>
                        <a:rPr lang="en-US" sz="1200" b="1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1" baseline="0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Padat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4582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Pemantauan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pengelolaan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sampah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/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padat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infeksius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hari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kerja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545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Pemantauan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pengelolaan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sampah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/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non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infeksius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padat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hari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kerja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898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Register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serah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terima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padat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infeksius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dari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ruangan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petugas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khusus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sampah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Infeksius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45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Register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serah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terima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padat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infeksius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dari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petugas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khusus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sampah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Infeksius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petugas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Sanitasi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368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Register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serah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terima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B3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dari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ruangan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petugas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Sanitasi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368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Serah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Terima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B3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dengan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Rekanan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53685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Cair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5368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Desinfeksi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air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seminggu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dua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kali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5368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Pengukuran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debit, pH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suhu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air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hari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5368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Pengambilan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sampel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untuk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kualitas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air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sekali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5368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Pemeliharaan/perbaikan IPAL kerja sama dengan pihak rekanan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061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8" name="Pentagon 7"/>
          <p:cNvSpPr/>
          <p:nvPr/>
        </p:nvSpPr>
        <p:spPr>
          <a:xfrm>
            <a:off x="311441" y="160072"/>
            <a:ext cx="1071246" cy="499186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10" dirty="0">
                <a:solidFill>
                  <a:schemeClr val="tx2"/>
                </a:solidFill>
                <a:latin typeface="Arial Black" pitchFamily="34" charset="0"/>
              </a:rPr>
              <a:t>5</a:t>
            </a:r>
          </a:p>
        </p:txBody>
      </p:sp>
      <p:graphicFrame>
        <p:nvGraphicFramePr>
          <p:cNvPr id="1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6507609"/>
              </p:ext>
            </p:extLst>
          </p:nvPr>
        </p:nvGraphicFramePr>
        <p:xfrm>
          <a:off x="311441" y="836712"/>
          <a:ext cx="10920934" cy="527260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476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877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920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4925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49258">
                  <a:extLst>
                    <a:ext uri="{9D8B030D-6E8A-4147-A177-3AD203B41FA5}">
                      <a16:colId xmlns="" xmlns:a16="http://schemas.microsoft.com/office/drawing/2014/main" val="3510416322"/>
                    </a:ext>
                  </a:extLst>
                </a:gridCol>
                <a:gridCol w="124925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49258">
                  <a:extLst>
                    <a:ext uri="{9D8B030D-6E8A-4147-A177-3AD203B41FA5}">
                      <a16:colId xmlns="" xmlns:a16="http://schemas.microsoft.com/office/drawing/2014/main" val="211283007"/>
                    </a:ext>
                  </a:extLst>
                </a:gridCol>
                <a:gridCol w="1249258"/>
              </a:tblGrid>
              <a:tr h="371471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BULAN</a:t>
                      </a: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1471"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MEI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JUN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1471">
                <a:tc gridSpan="6">
                  <a:txBody>
                    <a:bodyPr/>
                    <a:lstStyle/>
                    <a:p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e.</a:t>
                      </a:r>
                      <a:r>
                        <a:rPr lang="fi-FI" sz="12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  Monitoring Pengelolaan linen (laundry)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200" b="0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200" b="0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481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Pengisian checklist pelaksanaan pengelolaan linen 6 bulan sekali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480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angka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kuman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Usap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linen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bersih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) pada IGD, Inst Laundry dan Inst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Gizi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(3)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6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sekali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480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angka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kuman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Usap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linen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bersih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) pada Inst Laundry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sekali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9778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f.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Pengendalian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serangga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tikus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binatang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pengganggu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lain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977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Desinfeksi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air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seminggu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dua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kali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977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Pengukuran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debit, pH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suhu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air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hari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977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Pengambilan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sampel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untuk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kualitas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air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sekali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0977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Pemeliharaan/perbaikan IPAL kerja sama dengan pihak rekanan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3480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Melaksanakan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pengendalian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serangga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tikus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binatang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lainnya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secara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insidentil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ketika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terjadi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peningkatan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populasi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901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8" name="Pentagon 7"/>
          <p:cNvSpPr/>
          <p:nvPr/>
        </p:nvSpPr>
        <p:spPr>
          <a:xfrm>
            <a:off x="348162" y="160072"/>
            <a:ext cx="1071246" cy="499186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10" dirty="0">
                <a:solidFill>
                  <a:schemeClr val="tx2"/>
                </a:solidFill>
                <a:latin typeface="Arial Black" pitchFamily="34" charset="0"/>
              </a:rPr>
              <a:t>6</a:t>
            </a:r>
          </a:p>
        </p:txBody>
      </p:sp>
      <p:graphicFrame>
        <p:nvGraphicFramePr>
          <p:cNvPr id="1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3765856"/>
              </p:ext>
            </p:extLst>
          </p:nvPr>
        </p:nvGraphicFramePr>
        <p:xfrm>
          <a:off x="380279" y="836712"/>
          <a:ext cx="10778070" cy="464294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274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227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362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1833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18333">
                  <a:extLst>
                    <a:ext uri="{9D8B030D-6E8A-4147-A177-3AD203B41FA5}">
                      <a16:colId xmlns="" xmlns:a16="http://schemas.microsoft.com/office/drawing/2014/main" val="4251597332"/>
                    </a:ext>
                  </a:extLst>
                </a:gridCol>
                <a:gridCol w="121833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18333">
                  <a:extLst>
                    <a:ext uri="{9D8B030D-6E8A-4147-A177-3AD203B41FA5}">
                      <a16:colId xmlns="" xmlns:a16="http://schemas.microsoft.com/office/drawing/2014/main" val="4065162805"/>
                    </a:ext>
                  </a:extLst>
                </a:gridCol>
                <a:gridCol w="1218333"/>
              </a:tblGrid>
              <a:tr h="319048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BULAN</a:t>
                      </a: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9048"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MEI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JUN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1006">
                <a:tc gridSpan="4">
                  <a:txBody>
                    <a:bodyPr/>
                    <a:lstStyle/>
                    <a:p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g.</a:t>
                      </a:r>
                      <a:r>
                        <a:rPr lang="fi-FI" sz="12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 Monitoring dekontaminasi melalui desinfeksi dan sterilisasi 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582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Pengisian checklist monitoring pelaksanaan dekontaminasi melalui desinfeksi dan sterilisasi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545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Usap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alat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medis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/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Pemantauan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kualitas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hasil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sterilisasi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setahun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2 kali pada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ruang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IGD 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gunting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pinset,kom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), pada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ruang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I Gigi (tang,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exavator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pinset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bein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sonde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scaler)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3685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h.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Pengamanan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radiasi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368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Pengisian checklist monitoring pelaksanaan pengamanan radiasi sebulan sekali.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3685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Upaya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promosi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kesehatan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lingkungan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368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Sosialisasi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kesehatan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lingkungan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RSJD Surakarta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melalui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apel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pagi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368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Pemasangan/ penggantian tulisan himbauan perilaku hidup bersih sehat setahun sekali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154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1030126"/>
              </p:ext>
            </p:extLst>
          </p:nvPr>
        </p:nvGraphicFramePr>
        <p:xfrm>
          <a:off x="1295277" y="1213052"/>
          <a:ext cx="9530926" cy="370588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591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160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92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7529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75297">
                  <a:extLst>
                    <a:ext uri="{9D8B030D-6E8A-4147-A177-3AD203B41FA5}">
                      <a16:colId xmlns="" xmlns:a16="http://schemas.microsoft.com/office/drawing/2014/main" val="3337407727"/>
                    </a:ext>
                  </a:extLst>
                </a:gridCol>
                <a:gridCol w="117529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7529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175297">
                  <a:extLst>
                    <a:ext uri="{9D8B030D-6E8A-4147-A177-3AD203B41FA5}">
                      <a16:colId xmlns="" xmlns:a16="http://schemas.microsoft.com/office/drawing/2014/main" val="2776193559"/>
                    </a:ext>
                  </a:extLst>
                </a:gridCol>
              </a:tblGrid>
              <a:tr h="3939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31" marR="182731" marT="68759" marB="68759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35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Pengelolaan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asrama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99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Penerimaan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mahasiswa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praktek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5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Magang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5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Kunjungan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35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Permintaan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surat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keterangan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52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5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Pra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penelitian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5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Penelitian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5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Pengembangan SDM Internal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127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35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Pengembangan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SDM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Eksternal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471027" y="189272"/>
            <a:ext cx="3371767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SUBAG DIKLITBANG</a:t>
            </a:r>
            <a:endParaRPr lang="en-US" sz="1808" dirty="0">
              <a:solidFill>
                <a:srgbClr val="FFFF00"/>
              </a:solidFill>
            </a:endParaRPr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9711383"/>
              </p:ext>
            </p:extLst>
          </p:nvPr>
        </p:nvGraphicFramePr>
        <p:xfrm>
          <a:off x="1223268" y="5530703"/>
          <a:ext cx="9521760" cy="121864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207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273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956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561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95610">
                  <a:extLst>
                    <a:ext uri="{9D8B030D-6E8A-4147-A177-3AD203B41FA5}">
                      <a16:colId xmlns="" xmlns:a16="http://schemas.microsoft.com/office/drawing/2014/main" val="1800004270"/>
                    </a:ext>
                  </a:extLst>
                </a:gridCol>
                <a:gridCol w="99561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9561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95610">
                  <a:extLst>
                    <a:ext uri="{9D8B030D-6E8A-4147-A177-3AD203B41FA5}">
                      <a16:colId xmlns="" xmlns:a16="http://schemas.microsoft.com/office/drawing/2014/main" val="1514996530"/>
                    </a:ext>
                  </a:extLst>
                </a:gridCol>
              </a:tblGrid>
              <a:tr h="35176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INDIKATOR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31" marR="182731" marT="68759" marB="68759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99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Persentase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pegawai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yang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mengikuti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pelatihan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/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Bintek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selama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jam/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tahun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(%)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4,5%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7,8%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14,08%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21,6%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474426" y="681420"/>
            <a:ext cx="3368368" cy="499186"/>
            <a:chOff x="840099" y="634287"/>
            <a:chExt cx="3368368" cy="499186"/>
          </a:xfrm>
        </p:grpSpPr>
        <p:sp>
          <p:nvSpPr>
            <p:cNvPr id="7" name="Pentagon 6"/>
            <p:cNvSpPr/>
            <p:nvPr/>
          </p:nvSpPr>
          <p:spPr>
            <a:xfrm>
              <a:off x="840099" y="634287"/>
              <a:ext cx="1071246" cy="499186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10" dirty="0">
                  <a:solidFill>
                    <a:schemeClr val="tx2"/>
                  </a:solidFill>
                  <a:latin typeface="Arial Black" pitchFamily="34" charset="0"/>
                </a:rPr>
                <a:t>1</a:t>
              </a:r>
            </a:p>
          </p:txBody>
        </p:sp>
        <p:sp>
          <p:nvSpPr>
            <p:cNvPr id="12" name="Chevron 11"/>
            <p:cNvSpPr/>
            <p:nvPr/>
          </p:nvSpPr>
          <p:spPr>
            <a:xfrm>
              <a:off x="1758310" y="634287"/>
              <a:ext cx="2450157" cy="486652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10" b="1" dirty="0">
                  <a:solidFill>
                    <a:schemeClr val="tx2"/>
                  </a:solidFill>
                </a:rPr>
                <a:t>KEGIATAN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223268" y="4987265"/>
            <a:ext cx="5585784" cy="503631"/>
            <a:chOff x="836612" y="4643773"/>
            <a:chExt cx="5562600" cy="501541"/>
          </a:xfrm>
        </p:grpSpPr>
        <p:sp>
          <p:nvSpPr>
            <p:cNvPr id="8" name="Pentagon 7"/>
            <p:cNvSpPr/>
            <p:nvPr/>
          </p:nvSpPr>
          <p:spPr>
            <a:xfrm>
              <a:off x="836612" y="4648200"/>
              <a:ext cx="1066800" cy="497114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10" dirty="0">
                  <a:solidFill>
                    <a:schemeClr val="tx2"/>
                  </a:solidFill>
                  <a:latin typeface="Arial Black" pitchFamily="34" charset="0"/>
                </a:rPr>
                <a:t>2</a:t>
              </a:r>
            </a:p>
          </p:txBody>
        </p:sp>
        <p:sp>
          <p:nvSpPr>
            <p:cNvPr id="13" name="Chevron 12"/>
            <p:cNvSpPr/>
            <p:nvPr/>
          </p:nvSpPr>
          <p:spPr>
            <a:xfrm>
              <a:off x="1785710" y="4643773"/>
              <a:ext cx="4613502" cy="484632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10" b="1" dirty="0">
                  <a:solidFill>
                    <a:schemeClr val="tx2"/>
                  </a:solidFill>
                </a:rPr>
                <a:t>PENINGKATAN MUTU SDM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48" y="100486"/>
            <a:ext cx="108012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888670"/>
              </p:ext>
            </p:extLst>
          </p:nvPr>
        </p:nvGraphicFramePr>
        <p:xfrm>
          <a:off x="814724" y="1412776"/>
          <a:ext cx="9409545" cy="524279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035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116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8240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8240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82402">
                  <a:extLst>
                    <a:ext uri="{9D8B030D-6E8A-4147-A177-3AD203B41FA5}">
                      <a16:colId xmlns="" xmlns:a16="http://schemas.microsoft.com/office/drawing/2014/main" val="915187935"/>
                    </a:ext>
                  </a:extLst>
                </a:gridCol>
                <a:gridCol w="98240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8240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82402">
                  <a:extLst>
                    <a:ext uri="{9D8B030D-6E8A-4147-A177-3AD203B41FA5}">
                      <a16:colId xmlns="" xmlns:a16="http://schemas.microsoft.com/office/drawing/2014/main" val="4031160036"/>
                    </a:ext>
                  </a:extLst>
                </a:gridCol>
              </a:tblGrid>
              <a:tr h="260968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JENIS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</a:rPr>
                        <a:t>BULAN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7911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JUNI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093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Menyiapkan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surat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kabar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untuk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bacaan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diruang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tunggu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490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Menerima dan menyambungkan</a:t>
                      </a:r>
                      <a:r>
                        <a:rPr lang="fi-FI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telepon</a:t>
                      </a:r>
                      <a:endParaRPr lang="fi-FI" sz="1400" b="0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168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9136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Membuat</a:t>
                      </a:r>
                      <a:r>
                        <a:rPr lang="fi-FI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laporan tertulis penyampaian informasi Pembina Apel beserta sosialisasi dari bidang terkait pada tiap apel pagi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612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Melaksanakan dan menyiapkan keperluan kegiatan survey kepuasan pelanggan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288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a. Rawat</a:t>
                      </a:r>
                      <a:r>
                        <a:rPr lang="fi-FI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Jalan (Lembar)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216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106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b. Rawat Inap (Lembar)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216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2808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c. Instalasi</a:t>
                      </a:r>
                      <a:r>
                        <a:rPr lang="fi-FI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Farmasi (Responden)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60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2808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d. Instalasi Lain (Responden)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540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540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2808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Menyiapkan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blangko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kotak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saran (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Lembar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135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64212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Menyiapkan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leaftlet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kebutuhan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promosi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RS (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Instalasi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840099" y="40432"/>
            <a:ext cx="4765656" cy="55960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028" tIns="41514" rIns="83028" bIns="41514"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HUMAS DAN PEMASARAN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840099" y="696457"/>
            <a:ext cx="1071246" cy="497114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028" tIns="41514" rIns="83028" bIns="41514" rtlCol="0" anchor="ctr"/>
          <a:lstStyle/>
          <a:p>
            <a:pPr algn="ctr"/>
            <a:r>
              <a:rPr lang="en-US" sz="2200" dirty="0">
                <a:solidFill>
                  <a:schemeClr val="tx2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0" y="37881"/>
            <a:ext cx="514057" cy="56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86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45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5990943"/>
              </p:ext>
            </p:extLst>
          </p:nvPr>
        </p:nvGraphicFramePr>
        <p:xfrm>
          <a:off x="215156" y="585390"/>
          <a:ext cx="9073008" cy="60807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999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549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31657"/>
                <a:gridCol w="8192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30565">
                  <a:extLst>
                    <a:ext uri="{9D8B030D-6E8A-4147-A177-3AD203B41FA5}">
                      <a16:colId xmlns="" xmlns:a16="http://schemas.microsoft.com/office/drawing/2014/main" val="1007913707"/>
                    </a:ext>
                  </a:extLst>
                </a:gridCol>
                <a:gridCol w="93056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5301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53018">
                  <a:extLst>
                    <a:ext uri="{9D8B030D-6E8A-4147-A177-3AD203B41FA5}">
                      <a16:colId xmlns="" xmlns:a16="http://schemas.microsoft.com/office/drawing/2014/main" val="2888358659"/>
                    </a:ext>
                  </a:extLst>
                </a:gridCol>
              </a:tblGrid>
              <a:tr h="266342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JENIS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BULAN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6342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956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Cetak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Leaftlet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956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a. Leaflet Lama</a:t>
                      </a:r>
                      <a:endParaRPr lang="fi-FI" sz="1400" b="0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956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b. Leaflet Edukasi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956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c. Leaflet Instalasi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956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d. MMT &amp; Banner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278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Pemasaran ke</a:t>
                      </a:r>
                      <a:r>
                        <a:rPr lang="fi-FI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Instansi Pemerintah dan Swasta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5278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Input Data &amp; pengetikan tugas Instalasi</a:t>
                      </a:r>
                      <a:r>
                        <a:rPr lang="fi-FI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Humas &amp; Pemasaran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1567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a. Pengajuan Foto Twitter, Web, Facebook, Instagram dan Path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59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5956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b. Laporan Kegiatan Humas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6526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c.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Jadwal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Penugasan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Inspektur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Apel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51567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Menyampaikan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informasi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kedinasan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dalam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bentuk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SMS Gateway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51567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Pemberian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informasi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&amp;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pelayanan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kepada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pelanggan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(Customer)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308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209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239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Pentagon 4"/>
          <p:cNvSpPr/>
          <p:nvPr/>
        </p:nvSpPr>
        <p:spPr>
          <a:xfrm>
            <a:off x="935236" y="53625"/>
            <a:ext cx="1071246" cy="497114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028" tIns="41514" rIns="83028" bIns="41514" rtlCol="0" anchor="ctr"/>
          <a:lstStyle/>
          <a:p>
            <a:pPr algn="ctr"/>
            <a:r>
              <a:rPr lang="en-US" sz="2200" dirty="0">
                <a:solidFill>
                  <a:schemeClr val="tx2"/>
                </a:solidFill>
                <a:latin typeface="Arial Black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8305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46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3001299"/>
              </p:ext>
            </p:extLst>
          </p:nvPr>
        </p:nvGraphicFramePr>
        <p:xfrm>
          <a:off x="935236" y="908720"/>
          <a:ext cx="9577070" cy="309634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474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302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998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989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99892">
                  <a:extLst>
                    <a:ext uri="{9D8B030D-6E8A-4147-A177-3AD203B41FA5}">
                      <a16:colId xmlns="" xmlns:a16="http://schemas.microsoft.com/office/drawing/2014/main" val="543901712"/>
                    </a:ext>
                  </a:extLst>
                </a:gridCol>
                <a:gridCol w="99989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9989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99892">
                  <a:extLst>
                    <a:ext uri="{9D8B030D-6E8A-4147-A177-3AD203B41FA5}">
                      <a16:colId xmlns="" xmlns:a16="http://schemas.microsoft.com/office/drawing/2014/main" val="926084661"/>
                    </a:ext>
                  </a:extLst>
                </a:gridCol>
              </a:tblGrid>
              <a:tr h="595256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BULAN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0150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128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Membuat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jadwal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penugasan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Inspektur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&amp; Pembina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Apel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9525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baseline="0" dirty="0">
                          <a:solidFill>
                            <a:schemeClr val="tx2"/>
                          </a:solidFill>
                          <a:effectLst/>
                        </a:rPr>
                        <a:t>Dokumentasi Foto dan Video</a:t>
                      </a:r>
                      <a:endParaRPr lang="fi-FI" sz="14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270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Publikasi</a:t>
                      </a:r>
                      <a:r>
                        <a:rPr lang="fi-FI" sz="1400" u="none" strike="noStrike" baseline="0" dirty="0">
                          <a:solidFill>
                            <a:schemeClr val="tx2"/>
                          </a:solidFill>
                          <a:effectLst/>
                        </a:rPr>
                        <a:t> Media Sosial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79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59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6169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Input materi pelayanan RS dan Info Publlik di</a:t>
                      </a:r>
                      <a:r>
                        <a:rPr lang="fi-FI" sz="1400" u="none" strike="noStrike" baseline="0" dirty="0">
                          <a:solidFill>
                            <a:schemeClr val="tx2"/>
                          </a:solidFill>
                          <a:effectLst/>
                        </a:rPr>
                        <a:t> Website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Pentagon 4"/>
          <p:cNvSpPr/>
          <p:nvPr/>
        </p:nvSpPr>
        <p:spPr>
          <a:xfrm>
            <a:off x="935236" y="221634"/>
            <a:ext cx="1071246" cy="497114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028" tIns="41514" rIns="83028" bIns="41514" rtlCol="0" anchor="ctr"/>
          <a:lstStyle/>
          <a:p>
            <a:pPr algn="ctr"/>
            <a:r>
              <a:rPr lang="en-US" sz="2200" dirty="0">
                <a:solidFill>
                  <a:schemeClr val="tx2"/>
                </a:solidFill>
                <a:latin typeface="Arial Black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3179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47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2119573"/>
              </p:ext>
            </p:extLst>
          </p:nvPr>
        </p:nvGraphicFramePr>
        <p:xfrm>
          <a:off x="921091" y="980728"/>
          <a:ext cx="9072254" cy="3734618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5574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316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471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471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47186">
                  <a:extLst>
                    <a:ext uri="{9D8B030D-6E8A-4147-A177-3AD203B41FA5}">
                      <a16:colId xmlns="" xmlns:a16="http://schemas.microsoft.com/office/drawing/2014/main" val="3737801543"/>
                    </a:ext>
                  </a:extLst>
                </a:gridCol>
                <a:gridCol w="94718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4718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47186">
                  <a:extLst>
                    <a:ext uri="{9D8B030D-6E8A-4147-A177-3AD203B41FA5}">
                      <a16:colId xmlns="" xmlns:a16="http://schemas.microsoft.com/office/drawing/2014/main" val="199488058"/>
                    </a:ext>
                  </a:extLst>
                </a:gridCol>
              </a:tblGrid>
              <a:tr h="333008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BULAN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3008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361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Pengelolaan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perangkat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lunak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(software)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385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Pengelolaan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perangkat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keras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(hardware)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18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971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Perbaikan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Printer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38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971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Pengelolaan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jaringan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6642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Pencadangan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data (backup)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28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27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6642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Pemeliharaan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rutin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komputer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914984" y="105261"/>
            <a:ext cx="269880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028" tIns="41514" rIns="83028" bIns="41514"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SIM RS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74" y="49082"/>
            <a:ext cx="582639" cy="61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00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20666" y="5184421"/>
            <a:ext cx="7908413" cy="92717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23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TERIMA KASIH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27958" y="444814"/>
            <a:ext cx="11401120" cy="6197924"/>
            <a:chOff x="227012" y="457200"/>
            <a:chExt cx="10210800" cy="6172200"/>
          </a:xfrm>
        </p:grpSpPr>
        <p:sp>
          <p:nvSpPr>
            <p:cNvPr id="3" name="Rectangle 2"/>
            <p:cNvSpPr/>
            <p:nvPr/>
          </p:nvSpPr>
          <p:spPr>
            <a:xfrm>
              <a:off x="227012" y="4495800"/>
              <a:ext cx="10210800" cy="533400"/>
            </a:xfrm>
            <a:prstGeom prst="rect">
              <a:avLst/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979612" y="457200"/>
              <a:ext cx="304800" cy="6172200"/>
            </a:xfrm>
            <a:prstGeom prst="rect">
              <a:avLst/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65212" y="3276600"/>
              <a:ext cx="914400" cy="12192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79195" y="5029200"/>
              <a:ext cx="914400" cy="1219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038" y="455744"/>
            <a:ext cx="8493452" cy="3967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Group 26"/>
          <p:cNvGrpSpPr/>
          <p:nvPr/>
        </p:nvGrpSpPr>
        <p:grpSpPr>
          <a:xfrm>
            <a:off x="520420" y="1775438"/>
            <a:ext cx="1589168" cy="1071246"/>
            <a:chOff x="323850" y="234951"/>
            <a:chExt cx="2228850" cy="1285470"/>
          </a:xfrm>
        </p:grpSpPr>
        <p:sp>
          <p:nvSpPr>
            <p:cNvPr id="12" name="object 15"/>
            <p:cNvSpPr>
              <a:spLocks noChangeArrowheads="1"/>
            </p:cNvSpPr>
            <p:nvPr/>
          </p:nvSpPr>
          <p:spPr bwMode="auto">
            <a:xfrm>
              <a:off x="323850" y="276029"/>
              <a:ext cx="1788239" cy="981017"/>
            </a:xfrm>
            <a:custGeom>
              <a:avLst/>
              <a:gdLst>
                <a:gd name="T0" fmla="*/ 0 w 1320817"/>
                <a:gd name="T1" fmla="*/ 0 h 643808"/>
                <a:gd name="T2" fmla="*/ 1320817 w 1320817"/>
                <a:gd name="T3" fmla="*/ 643808 h 643808"/>
              </a:gdLst>
              <a:ahLst/>
              <a:cxnLst/>
              <a:rect l="T0" t="T1" r="T2" b="T3"/>
              <a:pathLst>
                <a:path w="1320817" h="643808">
                  <a:moveTo>
                    <a:pt x="1049781" y="0"/>
                  </a:moveTo>
                  <a:lnTo>
                    <a:pt x="1002638" y="2032"/>
                  </a:lnTo>
                  <a:lnTo>
                    <a:pt x="953865" y="7622"/>
                  </a:lnTo>
                  <a:lnTo>
                    <a:pt x="907890" y="16276"/>
                  </a:lnTo>
                  <a:lnTo>
                    <a:pt x="864605" y="27670"/>
                  </a:lnTo>
                  <a:lnTo>
                    <a:pt x="823906" y="41480"/>
                  </a:lnTo>
                  <a:lnTo>
                    <a:pt x="785688" y="57385"/>
                  </a:lnTo>
                  <a:lnTo>
                    <a:pt x="749846" y="75061"/>
                  </a:lnTo>
                  <a:lnTo>
                    <a:pt x="716273" y="94185"/>
                  </a:lnTo>
                  <a:lnTo>
                    <a:pt x="669942" y="124879"/>
                  </a:lnTo>
                  <a:lnTo>
                    <a:pt x="617077" y="166401"/>
                  </a:lnTo>
                  <a:lnTo>
                    <a:pt x="570611" y="209518"/>
                  </a:lnTo>
                  <a:lnTo>
                    <a:pt x="526689" y="255315"/>
                  </a:lnTo>
                  <a:lnTo>
                    <a:pt x="442367" y="350299"/>
                  </a:lnTo>
                  <a:lnTo>
                    <a:pt x="421272" y="373903"/>
                  </a:lnTo>
                  <a:lnTo>
                    <a:pt x="378166" y="419924"/>
                  </a:lnTo>
                  <a:lnTo>
                    <a:pt x="332982" y="463392"/>
                  </a:lnTo>
                  <a:lnTo>
                    <a:pt x="284695" y="503144"/>
                  </a:lnTo>
                  <a:lnTo>
                    <a:pt x="232277" y="538018"/>
                  </a:lnTo>
                  <a:lnTo>
                    <a:pt x="174701" y="566852"/>
                  </a:lnTo>
                  <a:lnTo>
                    <a:pt x="129851" y="581548"/>
                  </a:lnTo>
                  <a:lnTo>
                    <a:pt x="80970" y="591713"/>
                  </a:lnTo>
                  <a:lnTo>
                    <a:pt x="41639" y="597292"/>
                  </a:lnTo>
                  <a:lnTo>
                    <a:pt x="0" y="601841"/>
                  </a:lnTo>
                  <a:lnTo>
                    <a:pt x="2374" y="602745"/>
                  </a:lnTo>
                  <a:lnTo>
                    <a:pt x="42248" y="615658"/>
                  </a:lnTo>
                  <a:lnTo>
                    <a:pt x="100164" y="630071"/>
                  </a:lnTo>
                  <a:lnTo>
                    <a:pt x="138806" y="636730"/>
                  </a:lnTo>
                  <a:lnTo>
                    <a:pt x="188980" y="642188"/>
                  </a:lnTo>
                  <a:lnTo>
                    <a:pt x="238436" y="643808"/>
                  </a:lnTo>
                  <a:lnTo>
                    <a:pt x="250793" y="643623"/>
                  </a:lnTo>
                  <a:lnTo>
                    <a:pt x="300615" y="640553"/>
                  </a:lnTo>
                  <a:lnTo>
                    <a:pt x="338787" y="635842"/>
                  </a:lnTo>
                  <a:lnTo>
                    <a:pt x="386268" y="626426"/>
                  </a:lnTo>
                  <a:lnTo>
                    <a:pt x="434012" y="612591"/>
                  </a:lnTo>
                  <a:lnTo>
                    <a:pt x="470289" y="598559"/>
                  </a:lnTo>
                  <a:lnTo>
                    <a:pt x="507198" y="580806"/>
                  </a:lnTo>
                  <a:lnTo>
                    <a:pt x="552534" y="554453"/>
                  </a:lnTo>
                  <a:lnTo>
                    <a:pt x="585432" y="533190"/>
                  </a:lnTo>
                  <a:lnTo>
                    <a:pt x="618330" y="510470"/>
                  </a:lnTo>
                  <a:lnTo>
                    <a:pt x="651191" y="486582"/>
                  </a:lnTo>
                  <a:lnTo>
                    <a:pt x="683975" y="461816"/>
                  </a:lnTo>
                  <a:lnTo>
                    <a:pt x="716645" y="436461"/>
                  </a:lnTo>
                  <a:lnTo>
                    <a:pt x="829523" y="347256"/>
                  </a:lnTo>
                  <a:lnTo>
                    <a:pt x="863311" y="320975"/>
                  </a:lnTo>
                  <a:lnTo>
                    <a:pt x="881083" y="306875"/>
                  </a:lnTo>
                  <a:lnTo>
                    <a:pt x="916235" y="278440"/>
                  </a:lnTo>
                  <a:lnTo>
                    <a:pt x="1002165" y="208059"/>
                  </a:lnTo>
                  <a:lnTo>
                    <a:pt x="1019076" y="194461"/>
                  </a:lnTo>
                  <a:lnTo>
                    <a:pt x="1052680" y="168102"/>
                  </a:lnTo>
                  <a:lnTo>
                    <a:pt x="1086044" y="143157"/>
                  </a:lnTo>
                  <a:lnTo>
                    <a:pt x="1119227" y="119981"/>
                  </a:lnTo>
                  <a:lnTo>
                    <a:pt x="1152287" y="98933"/>
                  </a:lnTo>
                  <a:lnTo>
                    <a:pt x="1197978" y="74490"/>
                  </a:lnTo>
                  <a:lnTo>
                    <a:pt x="1235808" y="60914"/>
                  </a:lnTo>
                  <a:lnTo>
                    <a:pt x="1285135" y="51223"/>
                  </a:lnTo>
                  <a:lnTo>
                    <a:pt x="1320817" y="49255"/>
                  </a:lnTo>
                  <a:lnTo>
                    <a:pt x="1316521" y="47722"/>
                  </a:lnTo>
                  <a:lnTo>
                    <a:pt x="1272849" y="34032"/>
                  </a:lnTo>
                  <a:lnTo>
                    <a:pt x="1228627" y="22544"/>
                  </a:lnTo>
                  <a:lnTo>
                    <a:pt x="1174655" y="11475"/>
                  </a:lnTo>
                  <a:lnTo>
                    <a:pt x="1134778" y="5489"/>
                  </a:lnTo>
                  <a:lnTo>
                    <a:pt x="1092849" y="1432"/>
                  </a:lnTo>
                  <a:lnTo>
                    <a:pt x="1071401" y="344"/>
                  </a:lnTo>
                  <a:lnTo>
                    <a:pt x="1049781" y="0"/>
                  </a:lnTo>
                  <a:close/>
                </a:path>
              </a:pathLst>
            </a:custGeom>
            <a:solidFill>
              <a:srgbClr val="00A6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13" name="object 16"/>
            <p:cNvSpPr>
              <a:spLocks noChangeArrowheads="1"/>
            </p:cNvSpPr>
            <p:nvPr/>
          </p:nvSpPr>
          <p:spPr bwMode="auto">
            <a:xfrm>
              <a:off x="323850" y="276029"/>
              <a:ext cx="1788239" cy="981017"/>
            </a:xfrm>
            <a:custGeom>
              <a:avLst/>
              <a:gdLst>
                <a:gd name="T0" fmla="*/ 0 w 1320817"/>
                <a:gd name="T1" fmla="*/ 0 h 643808"/>
                <a:gd name="T2" fmla="*/ 1320817 w 1320817"/>
                <a:gd name="T3" fmla="*/ 643808 h 643808"/>
              </a:gdLst>
              <a:ahLst/>
              <a:cxnLst/>
              <a:rect l="T0" t="T1" r="T2" b="T3"/>
              <a:pathLst>
                <a:path w="1320817" h="643808">
                  <a:moveTo>
                    <a:pt x="0" y="601841"/>
                  </a:moveTo>
                  <a:lnTo>
                    <a:pt x="41639" y="597292"/>
                  </a:lnTo>
                  <a:lnTo>
                    <a:pt x="80970" y="591713"/>
                  </a:lnTo>
                  <a:lnTo>
                    <a:pt x="129851" y="581548"/>
                  </a:lnTo>
                  <a:lnTo>
                    <a:pt x="174701" y="566852"/>
                  </a:lnTo>
                  <a:lnTo>
                    <a:pt x="232277" y="538018"/>
                  </a:lnTo>
                  <a:lnTo>
                    <a:pt x="284695" y="503144"/>
                  </a:lnTo>
                  <a:lnTo>
                    <a:pt x="332982" y="463392"/>
                  </a:lnTo>
                  <a:lnTo>
                    <a:pt x="378166" y="419924"/>
                  </a:lnTo>
                  <a:lnTo>
                    <a:pt x="421272" y="373903"/>
                  </a:lnTo>
                  <a:lnTo>
                    <a:pt x="463328" y="326493"/>
                  </a:lnTo>
                  <a:lnTo>
                    <a:pt x="484283" y="302630"/>
                  </a:lnTo>
                  <a:lnTo>
                    <a:pt x="505361" y="278855"/>
                  </a:lnTo>
                  <a:lnTo>
                    <a:pt x="548396" y="232154"/>
                  </a:lnTo>
                  <a:lnTo>
                    <a:pt x="593462" y="187552"/>
                  </a:lnTo>
                  <a:lnTo>
                    <a:pt x="641584" y="146210"/>
                  </a:lnTo>
                  <a:lnTo>
                    <a:pt x="684866" y="114434"/>
                  </a:lnTo>
                  <a:lnTo>
                    <a:pt x="732782" y="84462"/>
                  </a:lnTo>
                  <a:lnTo>
                    <a:pt x="767477" y="66022"/>
                  </a:lnTo>
                  <a:lnTo>
                    <a:pt x="804494" y="49191"/>
                  </a:lnTo>
                  <a:lnTo>
                    <a:pt x="843939" y="34293"/>
                  </a:lnTo>
                  <a:lnTo>
                    <a:pt x="885918" y="21651"/>
                  </a:lnTo>
                  <a:lnTo>
                    <a:pt x="930535" y="11587"/>
                  </a:lnTo>
                  <a:lnTo>
                    <a:pt x="977895" y="4424"/>
                  </a:lnTo>
                  <a:lnTo>
                    <a:pt x="1028105" y="486"/>
                  </a:lnTo>
                  <a:lnTo>
                    <a:pt x="1049781" y="0"/>
                  </a:lnTo>
                  <a:lnTo>
                    <a:pt x="1071401" y="344"/>
                  </a:lnTo>
                  <a:lnTo>
                    <a:pt x="1114013" y="3176"/>
                  </a:lnTo>
                  <a:lnTo>
                    <a:pt x="1155030" y="8284"/>
                  </a:lnTo>
                  <a:lnTo>
                    <a:pt x="1193539" y="14973"/>
                  </a:lnTo>
                  <a:lnTo>
                    <a:pt x="1244603" y="26443"/>
                  </a:lnTo>
                  <a:lnTo>
                    <a:pt x="1284891" y="37548"/>
                  </a:lnTo>
                  <a:lnTo>
                    <a:pt x="1320817" y="49255"/>
                  </a:lnTo>
                  <a:lnTo>
                    <a:pt x="1309076" y="49464"/>
                  </a:lnTo>
                  <a:lnTo>
                    <a:pt x="1297177" y="50111"/>
                  </a:lnTo>
                  <a:lnTo>
                    <a:pt x="1248286" y="57648"/>
                  </a:lnTo>
                  <a:lnTo>
                    <a:pt x="1210640" y="69306"/>
                  </a:lnTo>
                  <a:lnTo>
                    <a:pt x="1168789" y="89319"/>
                  </a:lnTo>
                  <a:lnTo>
                    <a:pt x="1135768" y="109169"/>
                  </a:lnTo>
                  <a:lnTo>
                    <a:pt x="1102654" y="131325"/>
                  </a:lnTo>
                  <a:lnTo>
                    <a:pt x="1069388" y="155431"/>
                  </a:lnTo>
                  <a:lnTo>
                    <a:pt x="1035911" y="181127"/>
                  </a:lnTo>
                  <a:lnTo>
                    <a:pt x="1002165" y="208059"/>
                  </a:lnTo>
                  <a:lnTo>
                    <a:pt x="968090" y="235866"/>
                  </a:lnTo>
                  <a:lnTo>
                    <a:pt x="950912" y="249987"/>
                  </a:lnTo>
                  <a:lnTo>
                    <a:pt x="933629" y="264193"/>
                  </a:lnTo>
                  <a:lnTo>
                    <a:pt x="898722" y="292682"/>
                  </a:lnTo>
                  <a:lnTo>
                    <a:pt x="863311" y="320975"/>
                  </a:lnTo>
                  <a:lnTo>
                    <a:pt x="829523" y="347256"/>
                  </a:lnTo>
                  <a:lnTo>
                    <a:pt x="813576" y="359754"/>
                  </a:lnTo>
                  <a:lnTo>
                    <a:pt x="797561" y="372394"/>
                  </a:lnTo>
                  <a:lnTo>
                    <a:pt x="781484" y="385141"/>
                  </a:lnTo>
                  <a:lnTo>
                    <a:pt x="765349" y="397956"/>
                  </a:lnTo>
                  <a:lnTo>
                    <a:pt x="749161" y="410806"/>
                  </a:lnTo>
                  <a:lnTo>
                    <a:pt x="716645" y="436461"/>
                  </a:lnTo>
                  <a:lnTo>
                    <a:pt x="683975" y="461816"/>
                  </a:lnTo>
                  <a:lnTo>
                    <a:pt x="651191" y="486582"/>
                  </a:lnTo>
                  <a:lnTo>
                    <a:pt x="618330" y="510470"/>
                  </a:lnTo>
                  <a:lnTo>
                    <a:pt x="585432" y="533190"/>
                  </a:lnTo>
                  <a:lnTo>
                    <a:pt x="552534" y="554453"/>
                  </a:lnTo>
                  <a:lnTo>
                    <a:pt x="519677" y="573969"/>
                  </a:lnTo>
                  <a:lnTo>
                    <a:pt x="482511" y="593081"/>
                  </a:lnTo>
                  <a:lnTo>
                    <a:pt x="446047" y="608294"/>
                  </a:lnTo>
                  <a:lnTo>
                    <a:pt x="398160" y="623431"/>
                  </a:lnTo>
                  <a:lnTo>
                    <a:pt x="350660" y="633834"/>
                  </a:lnTo>
                  <a:lnTo>
                    <a:pt x="300615" y="640553"/>
                  </a:lnTo>
                  <a:lnTo>
                    <a:pt x="250793" y="643623"/>
                  </a:lnTo>
                  <a:lnTo>
                    <a:pt x="238436" y="643808"/>
                  </a:lnTo>
                  <a:lnTo>
                    <a:pt x="226090" y="643759"/>
                  </a:lnTo>
                  <a:lnTo>
                    <a:pt x="176539" y="641187"/>
                  </a:lnTo>
                  <a:lnTo>
                    <a:pt x="126045" y="634757"/>
                  </a:lnTo>
                  <a:lnTo>
                    <a:pt x="78488" y="625183"/>
                  </a:lnTo>
                  <a:lnTo>
                    <a:pt x="27981" y="611387"/>
                  </a:lnTo>
                  <a:lnTo>
                    <a:pt x="2374" y="602745"/>
                  </a:lnTo>
                  <a:lnTo>
                    <a:pt x="63" y="601866"/>
                  </a:lnTo>
                  <a:close/>
                </a:path>
              </a:pathLst>
            </a:custGeom>
            <a:noFill/>
            <a:ln w="3175">
              <a:solidFill>
                <a:srgbClr val="33984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14" name="object 17"/>
            <p:cNvSpPr>
              <a:spLocks noChangeArrowheads="1"/>
            </p:cNvSpPr>
            <p:nvPr/>
          </p:nvSpPr>
          <p:spPr bwMode="auto">
            <a:xfrm>
              <a:off x="616158" y="382346"/>
              <a:ext cx="1751700" cy="1138075"/>
            </a:xfrm>
            <a:custGeom>
              <a:avLst/>
              <a:gdLst>
                <a:gd name="T0" fmla="*/ 0 w 1294131"/>
                <a:gd name="T1" fmla="*/ 0 h 747045"/>
                <a:gd name="T2" fmla="*/ 1294131 w 1294131"/>
                <a:gd name="T3" fmla="*/ 747045 h 747045"/>
              </a:gdLst>
              <a:ahLst/>
              <a:cxnLst/>
              <a:rect l="T0" t="T1" r="T2" b="T3"/>
              <a:pathLst>
                <a:path w="1294131" h="747045">
                  <a:moveTo>
                    <a:pt x="1261938" y="0"/>
                  </a:moveTo>
                  <a:lnTo>
                    <a:pt x="1222879" y="2468"/>
                  </a:lnTo>
                  <a:lnTo>
                    <a:pt x="1180098" y="9086"/>
                  </a:lnTo>
                  <a:lnTo>
                    <a:pt x="1136739" y="18871"/>
                  </a:lnTo>
                  <a:lnTo>
                    <a:pt x="1095947" y="30841"/>
                  </a:lnTo>
                  <a:lnTo>
                    <a:pt x="1050986" y="48500"/>
                  </a:lnTo>
                  <a:lnTo>
                    <a:pt x="993213" y="81873"/>
                  </a:lnTo>
                  <a:lnTo>
                    <a:pt x="944455" y="114614"/>
                  </a:lnTo>
                  <a:lnTo>
                    <a:pt x="896434" y="150180"/>
                  </a:lnTo>
                  <a:lnTo>
                    <a:pt x="849652" y="187554"/>
                  </a:lnTo>
                  <a:lnTo>
                    <a:pt x="804608" y="225716"/>
                  </a:lnTo>
                  <a:lnTo>
                    <a:pt x="761807" y="263648"/>
                  </a:lnTo>
                  <a:lnTo>
                    <a:pt x="721748" y="300331"/>
                  </a:lnTo>
                  <a:lnTo>
                    <a:pt x="636892" y="379892"/>
                  </a:lnTo>
                  <a:lnTo>
                    <a:pt x="623044" y="392704"/>
                  </a:lnTo>
                  <a:lnTo>
                    <a:pt x="593172" y="419457"/>
                  </a:lnTo>
                  <a:lnTo>
                    <a:pt x="564036" y="444195"/>
                  </a:lnTo>
                  <a:lnTo>
                    <a:pt x="507394" y="487896"/>
                  </a:lnTo>
                  <a:lnTo>
                    <a:pt x="451954" y="524350"/>
                  </a:lnTo>
                  <a:lnTo>
                    <a:pt x="396556" y="554097"/>
                  </a:lnTo>
                  <a:lnTo>
                    <a:pt x="340039" y="577679"/>
                  </a:lnTo>
                  <a:lnTo>
                    <a:pt x="281240" y="595639"/>
                  </a:lnTo>
                  <a:lnTo>
                    <a:pt x="218998" y="608517"/>
                  </a:lnTo>
                  <a:lnTo>
                    <a:pt x="152152" y="616856"/>
                  </a:lnTo>
                  <a:lnTo>
                    <a:pt x="79540" y="621197"/>
                  </a:lnTo>
                  <a:lnTo>
                    <a:pt x="40708" y="622037"/>
                  </a:lnTo>
                  <a:lnTo>
                    <a:pt x="0" y="622081"/>
                  </a:lnTo>
                  <a:lnTo>
                    <a:pt x="12592" y="630215"/>
                  </a:lnTo>
                  <a:lnTo>
                    <a:pt x="52064" y="653861"/>
                  </a:lnTo>
                  <a:lnTo>
                    <a:pt x="93343" y="675887"/>
                  </a:lnTo>
                  <a:lnTo>
                    <a:pt x="135489" y="695663"/>
                  </a:lnTo>
                  <a:lnTo>
                    <a:pt x="177557" y="712558"/>
                  </a:lnTo>
                  <a:lnTo>
                    <a:pt x="218607" y="725943"/>
                  </a:lnTo>
                  <a:lnTo>
                    <a:pt x="257694" y="735186"/>
                  </a:lnTo>
                  <a:lnTo>
                    <a:pt x="344156" y="745208"/>
                  </a:lnTo>
                  <a:lnTo>
                    <a:pt x="412684" y="747045"/>
                  </a:lnTo>
                  <a:lnTo>
                    <a:pt x="476044" y="743131"/>
                  </a:lnTo>
                  <a:lnTo>
                    <a:pt x="534572" y="733847"/>
                  </a:lnTo>
                  <a:lnTo>
                    <a:pt x="588604" y="719573"/>
                  </a:lnTo>
                  <a:lnTo>
                    <a:pt x="638475" y="700690"/>
                  </a:lnTo>
                  <a:lnTo>
                    <a:pt x="684521" y="677581"/>
                  </a:lnTo>
                  <a:lnTo>
                    <a:pt x="727076" y="650625"/>
                  </a:lnTo>
                  <a:lnTo>
                    <a:pt x="766477" y="620204"/>
                  </a:lnTo>
                  <a:lnTo>
                    <a:pt x="803060" y="586699"/>
                  </a:lnTo>
                  <a:lnTo>
                    <a:pt x="837158" y="550491"/>
                  </a:lnTo>
                  <a:lnTo>
                    <a:pt x="869109" y="511961"/>
                  </a:lnTo>
                  <a:lnTo>
                    <a:pt x="899248" y="471489"/>
                  </a:lnTo>
                  <a:lnTo>
                    <a:pt x="927910" y="429458"/>
                  </a:lnTo>
                  <a:lnTo>
                    <a:pt x="955430" y="386247"/>
                  </a:lnTo>
                  <a:lnTo>
                    <a:pt x="982145" y="342239"/>
                  </a:lnTo>
                  <a:lnTo>
                    <a:pt x="1008390" y="297814"/>
                  </a:lnTo>
                  <a:lnTo>
                    <a:pt x="1034499" y="253352"/>
                  </a:lnTo>
                  <a:lnTo>
                    <a:pt x="1060810" y="209236"/>
                  </a:lnTo>
                  <a:lnTo>
                    <a:pt x="1087657" y="165846"/>
                  </a:lnTo>
                  <a:lnTo>
                    <a:pt x="1114683" y="127296"/>
                  </a:lnTo>
                  <a:lnTo>
                    <a:pt x="1143153" y="94270"/>
                  </a:lnTo>
                  <a:lnTo>
                    <a:pt x="1173035" y="66410"/>
                  </a:lnTo>
                  <a:lnTo>
                    <a:pt x="1204294" y="43357"/>
                  </a:lnTo>
                  <a:lnTo>
                    <a:pt x="1248057" y="19479"/>
                  </a:lnTo>
                  <a:lnTo>
                    <a:pt x="1294131" y="2663"/>
                  </a:lnTo>
                  <a:lnTo>
                    <a:pt x="1284254" y="1136"/>
                  </a:lnTo>
                  <a:lnTo>
                    <a:pt x="1273587" y="269"/>
                  </a:lnTo>
                  <a:lnTo>
                    <a:pt x="1261938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15" name="object 18"/>
            <p:cNvSpPr>
              <a:spLocks noChangeArrowheads="1"/>
            </p:cNvSpPr>
            <p:nvPr/>
          </p:nvSpPr>
          <p:spPr bwMode="auto">
            <a:xfrm>
              <a:off x="616158" y="382346"/>
              <a:ext cx="1751700" cy="1138075"/>
            </a:xfrm>
            <a:custGeom>
              <a:avLst/>
              <a:gdLst>
                <a:gd name="T0" fmla="*/ 0 w 1294131"/>
                <a:gd name="T1" fmla="*/ 0 h 747045"/>
                <a:gd name="T2" fmla="*/ 1294131 w 1294131"/>
                <a:gd name="T3" fmla="*/ 747045 h 747045"/>
              </a:gdLst>
              <a:ahLst/>
              <a:cxnLst/>
              <a:rect l="T0" t="T1" r="T2" b="T3"/>
              <a:pathLst>
                <a:path w="1294131" h="747045">
                  <a:moveTo>
                    <a:pt x="0" y="622081"/>
                  </a:moveTo>
                  <a:lnTo>
                    <a:pt x="40708" y="622037"/>
                  </a:lnTo>
                  <a:lnTo>
                    <a:pt x="79540" y="621197"/>
                  </a:lnTo>
                  <a:lnTo>
                    <a:pt x="152152" y="616856"/>
                  </a:lnTo>
                  <a:lnTo>
                    <a:pt x="218998" y="608517"/>
                  </a:lnTo>
                  <a:lnTo>
                    <a:pt x="281240" y="595639"/>
                  </a:lnTo>
                  <a:lnTo>
                    <a:pt x="340039" y="577679"/>
                  </a:lnTo>
                  <a:lnTo>
                    <a:pt x="396556" y="554097"/>
                  </a:lnTo>
                  <a:lnTo>
                    <a:pt x="451954" y="524350"/>
                  </a:lnTo>
                  <a:lnTo>
                    <a:pt x="507394" y="487896"/>
                  </a:lnTo>
                  <a:lnTo>
                    <a:pt x="564036" y="444195"/>
                  </a:lnTo>
                  <a:lnTo>
                    <a:pt x="593172" y="419457"/>
                  </a:lnTo>
                  <a:lnTo>
                    <a:pt x="623044" y="392704"/>
                  </a:lnTo>
                  <a:lnTo>
                    <a:pt x="651865" y="365878"/>
                  </a:lnTo>
                  <a:lnTo>
                    <a:pt x="684933" y="334747"/>
                  </a:lnTo>
                  <a:lnTo>
                    <a:pt x="702904" y="317886"/>
                  </a:lnTo>
                  <a:lnTo>
                    <a:pt x="741403" y="282209"/>
                  </a:lnTo>
                  <a:lnTo>
                    <a:pt x="782896" y="244774"/>
                  </a:lnTo>
                  <a:lnTo>
                    <a:pt x="826881" y="206600"/>
                  </a:lnTo>
                  <a:lnTo>
                    <a:pt x="872857" y="168705"/>
                  </a:lnTo>
                  <a:lnTo>
                    <a:pt x="920321" y="132107"/>
                  </a:lnTo>
                  <a:lnTo>
                    <a:pt x="968773" y="97826"/>
                  </a:lnTo>
                  <a:lnTo>
                    <a:pt x="1017711" y="66880"/>
                  </a:lnTo>
                  <a:lnTo>
                    <a:pt x="1060867" y="44013"/>
                  </a:lnTo>
                  <a:lnTo>
                    <a:pt x="1109065" y="26669"/>
                  </a:lnTo>
                  <a:lnTo>
                    <a:pt x="1151062" y="15319"/>
                  </a:lnTo>
                  <a:lnTo>
                    <a:pt x="1194578" y="6480"/>
                  </a:lnTo>
                  <a:lnTo>
                    <a:pt x="1236467" y="1136"/>
                  </a:lnTo>
                  <a:lnTo>
                    <a:pt x="1261938" y="0"/>
                  </a:lnTo>
                  <a:lnTo>
                    <a:pt x="1273587" y="269"/>
                  </a:lnTo>
                  <a:lnTo>
                    <a:pt x="1284357" y="1144"/>
                  </a:lnTo>
                  <a:lnTo>
                    <a:pt x="1294131" y="2663"/>
                  </a:lnTo>
                  <a:lnTo>
                    <a:pt x="1282400" y="6251"/>
                  </a:lnTo>
                  <a:lnTo>
                    <a:pt x="1270810" y="10241"/>
                  </a:lnTo>
                  <a:lnTo>
                    <a:pt x="1225882" y="30482"/>
                  </a:lnTo>
                  <a:lnTo>
                    <a:pt x="1183303" y="58209"/>
                  </a:lnTo>
                  <a:lnTo>
                    <a:pt x="1152958" y="84427"/>
                  </a:lnTo>
                  <a:lnTo>
                    <a:pt x="1124014" y="115691"/>
                  </a:lnTo>
                  <a:lnTo>
                    <a:pt x="1096503" y="152360"/>
                  </a:lnTo>
                  <a:lnTo>
                    <a:pt x="1060810" y="209236"/>
                  </a:lnTo>
                  <a:lnTo>
                    <a:pt x="1034499" y="253352"/>
                  </a:lnTo>
                  <a:lnTo>
                    <a:pt x="1008390" y="297814"/>
                  </a:lnTo>
                  <a:lnTo>
                    <a:pt x="982145" y="342239"/>
                  </a:lnTo>
                  <a:lnTo>
                    <a:pt x="955430" y="386247"/>
                  </a:lnTo>
                  <a:lnTo>
                    <a:pt x="927910" y="429458"/>
                  </a:lnTo>
                  <a:lnTo>
                    <a:pt x="899248" y="471489"/>
                  </a:lnTo>
                  <a:lnTo>
                    <a:pt x="869109" y="511961"/>
                  </a:lnTo>
                  <a:lnTo>
                    <a:pt x="837158" y="550491"/>
                  </a:lnTo>
                  <a:lnTo>
                    <a:pt x="803060" y="586699"/>
                  </a:lnTo>
                  <a:lnTo>
                    <a:pt x="766477" y="620204"/>
                  </a:lnTo>
                  <a:lnTo>
                    <a:pt x="727076" y="650625"/>
                  </a:lnTo>
                  <a:lnTo>
                    <a:pt x="684521" y="677581"/>
                  </a:lnTo>
                  <a:lnTo>
                    <a:pt x="638475" y="700690"/>
                  </a:lnTo>
                  <a:lnTo>
                    <a:pt x="588604" y="719573"/>
                  </a:lnTo>
                  <a:lnTo>
                    <a:pt x="534572" y="733847"/>
                  </a:lnTo>
                  <a:lnTo>
                    <a:pt x="476044" y="743131"/>
                  </a:lnTo>
                  <a:lnTo>
                    <a:pt x="412684" y="747045"/>
                  </a:lnTo>
                  <a:lnTo>
                    <a:pt x="344156" y="745208"/>
                  </a:lnTo>
                  <a:lnTo>
                    <a:pt x="270125" y="737238"/>
                  </a:lnTo>
                  <a:lnTo>
                    <a:pt x="231901" y="729515"/>
                  </a:lnTo>
                  <a:lnTo>
                    <a:pt x="191400" y="717441"/>
                  </a:lnTo>
                  <a:lnTo>
                    <a:pt x="149567" y="701646"/>
                  </a:lnTo>
                  <a:lnTo>
                    <a:pt x="107342" y="682761"/>
                  </a:lnTo>
                  <a:lnTo>
                    <a:pt x="65669" y="661414"/>
                  </a:lnTo>
                  <a:lnTo>
                    <a:pt x="25490" y="638238"/>
                  </a:lnTo>
                  <a:lnTo>
                    <a:pt x="12592" y="630215"/>
                  </a:lnTo>
                  <a:lnTo>
                    <a:pt x="0" y="622081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16" name="object 19"/>
            <p:cNvSpPr>
              <a:spLocks noChangeArrowheads="1"/>
            </p:cNvSpPr>
            <p:nvPr/>
          </p:nvSpPr>
          <p:spPr bwMode="auto">
            <a:xfrm>
              <a:off x="2363559" y="234951"/>
              <a:ext cx="189141" cy="101484"/>
            </a:xfrm>
            <a:custGeom>
              <a:avLst/>
              <a:gdLst>
                <a:gd name="T0" fmla="*/ 0 w 140303"/>
                <a:gd name="T1" fmla="*/ 0 h 68175"/>
                <a:gd name="T2" fmla="*/ 140303 w 140303"/>
                <a:gd name="T3" fmla="*/ 68175 h 68175"/>
              </a:gdLst>
              <a:ahLst/>
              <a:cxnLst/>
              <a:rect l="T0" t="T1" r="T2" b="T3"/>
              <a:pathLst>
                <a:path w="140303" h="68175">
                  <a:moveTo>
                    <a:pt x="97305" y="0"/>
                  </a:moveTo>
                  <a:lnTo>
                    <a:pt x="61734" y="44612"/>
                  </a:lnTo>
                  <a:lnTo>
                    <a:pt x="14832" y="62418"/>
                  </a:lnTo>
                  <a:lnTo>
                    <a:pt x="0" y="64129"/>
                  </a:lnTo>
                  <a:lnTo>
                    <a:pt x="6167" y="65326"/>
                  </a:lnTo>
                  <a:lnTo>
                    <a:pt x="15741" y="66863"/>
                  </a:lnTo>
                  <a:lnTo>
                    <a:pt x="27010" y="67956"/>
                  </a:lnTo>
                  <a:lnTo>
                    <a:pt x="40036" y="68175"/>
                  </a:lnTo>
                  <a:lnTo>
                    <a:pt x="54881" y="67089"/>
                  </a:lnTo>
                  <a:lnTo>
                    <a:pt x="104719" y="53052"/>
                  </a:lnTo>
                  <a:lnTo>
                    <a:pt x="140303" y="32975"/>
                  </a:lnTo>
                  <a:lnTo>
                    <a:pt x="97305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17" name="object 20"/>
            <p:cNvSpPr>
              <a:spLocks noChangeArrowheads="1"/>
            </p:cNvSpPr>
            <p:nvPr/>
          </p:nvSpPr>
          <p:spPr bwMode="auto">
            <a:xfrm>
              <a:off x="2363559" y="234951"/>
              <a:ext cx="189141" cy="101484"/>
            </a:xfrm>
            <a:custGeom>
              <a:avLst/>
              <a:gdLst>
                <a:gd name="T0" fmla="*/ 0 w 140303"/>
                <a:gd name="T1" fmla="*/ 0 h 68175"/>
                <a:gd name="T2" fmla="*/ 140303 w 140303"/>
                <a:gd name="T3" fmla="*/ 68175 h 68175"/>
              </a:gdLst>
              <a:ahLst/>
              <a:cxnLst/>
              <a:rect l="T0" t="T1" r="T2" b="T3"/>
              <a:pathLst>
                <a:path w="140303" h="68175">
                  <a:moveTo>
                    <a:pt x="0" y="64129"/>
                  </a:moveTo>
                  <a:lnTo>
                    <a:pt x="40593" y="55552"/>
                  </a:lnTo>
                  <a:lnTo>
                    <a:pt x="77690" y="30540"/>
                  </a:lnTo>
                  <a:lnTo>
                    <a:pt x="97305" y="0"/>
                  </a:lnTo>
                  <a:lnTo>
                    <a:pt x="140303" y="32975"/>
                  </a:lnTo>
                  <a:lnTo>
                    <a:pt x="104719" y="53052"/>
                  </a:lnTo>
                  <a:lnTo>
                    <a:pt x="54881" y="67089"/>
                  </a:lnTo>
                  <a:lnTo>
                    <a:pt x="40036" y="68175"/>
                  </a:lnTo>
                  <a:lnTo>
                    <a:pt x="27010" y="67956"/>
                  </a:lnTo>
                  <a:lnTo>
                    <a:pt x="15741" y="66863"/>
                  </a:lnTo>
                  <a:lnTo>
                    <a:pt x="6167" y="65326"/>
                  </a:lnTo>
                  <a:lnTo>
                    <a:pt x="0" y="64129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18" name="object 21"/>
            <p:cNvSpPr>
              <a:spLocks noChangeArrowheads="1"/>
            </p:cNvSpPr>
            <p:nvPr/>
          </p:nvSpPr>
          <p:spPr bwMode="auto">
            <a:xfrm>
              <a:off x="1308241" y="1056492"/>
              <a:ext cx="176245" cy="236797"/>
            </a:xfrm>
            <a:custGeom>
              <a:avLst/>
              <a:gdLst>
                <a:gd name="T0" fmla="*/ 0 w 130870"/>
                <a:gd name="T1" fmla="*/ 0 h 155412"/>
                <a:gd name="T2" fmla="*/ 130870 w 130870"/>
                <a:gd name="T3" fmla="*/ 155412 h 155412"/>
              </a:gdLst>
              <a:ahLst/>
              <a:cxnLst/>
              <a:rect l="T0" t="T1" r="T2" b="T3"/>
              <a:pathLst>
                <a:path w="130870" h="155412">
                  <a:moveTo>
                    <a:pt x="130870" y="0"/>
                  </a:moveTo>
                  <a:lnTo>
                    <a:pt x="0" y="0"/>
                  </a:lnTo>
                  <a:lnTo>
                    <a:pt x="0" y="155412"/>
                  </a:lnTo>
                  <a:lnTo>
                    <a:pt x="130870" y="155412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19" name="object 22"/>
            <p:cNvSpPr>
              <a:spLocks noChangeArrowheads="1"/>
            </p:cNvSpPr>
            <p:nvPr/>
          </p:nvSpPr>
          <p:spPr bwMode="auto">
            <a:xfrm>
              <a:off x="1097607" y="858356"/>
              <a:ext cx="597513" cy="198136"/>
            </a:xfrm>
            <a:custGeom>
              <a:avLst/>
              <a:gdLst>
                <a:gd name="T0" fmla="*/ 0 w 441695"/>
                <a:gd name="T1" fmla="*/ 0 h 130870"/>
                <a:gd name="T2" fmla="*/ 441695 w 441695"/>
                <a:gd name="T3" fmla="*/ 130870 h 130870"/>
              </a:gdLst>
              <a:ahLst/>
              <a:cxnLst/>
              <a:rect l="T0" t="T1" r="T2" b="T3"/>
              <a:pathLst>
                <a:path w="441695" h="130870">
                  <a:moveTo>
                    <a:pt x="441695" y="0"/>
                  </a:moveTo>
                  <a:lnTo>
                    <a:pt x="0" y="0"/>
                  </a:lnTo>
                  <a:lnTo>
                    <a:pt x="0" y="130870"/>
                  </a:lnTo>
                  <a:lnTo>
                    <a:pt x="441695" y="130870"/>
                  </a:lnTo>
                  <a:lnTo>
                    <a:pt x="4416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20" name="object 23"/>
            <p:cNvSpPr>
              <a:spLocks noChangeArrowheads="1"/>
            </p:cNvSpPr>
            <p:nvPr/>
          </p:nvSpPr>
          <p:spPr bwMode="auto">
            <a:xfrm>
              <a:off x="1308241" y="621559"/>
              <a:ext cx="176245" cy="236797"/>
            </a:xfrm>
            <a:custGeom>
              <a:avLst/>
              <a:gdLst>
                <a:gd name="T0" fmla="*/ 0 w 130870"/>
                <a:gd name="T1" fmla="*/ 0 h 155411"/>
                <a:gd name="T2" fmla="*/ 130870 w 130870"/>
                <a:gd name="T3" fmla="*/ 155411 h 155411"/>
              </a:gdLst>
              <a:ahLst/>
              <a:cxnLst/>
              <a:rect l="T0" t="T1" r="T2" b="T3"/>
              <a:pathLst>
                <a:path w="130870" h="155411">
                  <a:moveTo>
                    <a:pt x="130870" y="0"/>
                  </a:moveTo>
                  <a:lnTo>
                    <a:pt x="0" y="0"/>
                  </a:lnTo>
                  <a:lnTo>
                    <a:pt x="0" y="155411"/>
                  </a:lnTo>
                  <a:lnTo>
                    <a:pt x="130870" y="155411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21" name="object 24"/>
            <p:cNvSpPr>
              <a:spLocks noChangeArrowheads="1"/>
            </p:cNvSpPr>
            <p:nvPr/>
          </p:nvSpPr>
          <p:spPr bwMode="auto">
            <a:xfrm>
              <a:off x="1097607" y="621559"/>
              <a:ext cx="597513" cy="671731"/>
            </a:xfrm>
            <a:custGeom>
              <a:avLst/>
              <a:gdLst>
                <a:gd name="T0" fmla="*/ 0 w 441695"/>
                <a:gd name="T1" fmla="*/ 0 h 441694"/>
                <a:gd name="T2" fmla="*/ 441695 w 441695"/>
                <a:gd name="T3" fmla="*/ 441694 h 441694"/>
              </a:gdLst>
              <a:ahLst/>
              <a:cxnLst/>
              <a:rect l="T0" t="T1" r="T2" b="T3"/>
              <a:pathLst>
                <a:path w="441695" h="441694">
                  <a:moveTo>
                    <a:pt x="155412" y="0"/>
                  </a:moveTo>
                  <a:lnTo>
                    <a:pt x="286283" y="0"/>
                  </a:lnTo>
                  <a:lnTo>
                    <a:pt x="286283" y="155411"/>
                  </a:lnTo>
                  <a:lnTo>
                    <a:pt x="441695" y="155411"/>
                  </a:lnTo>
                  <a:lnTo>
                    <a:pt x="441695" y="286282"/>
                  </a:lnTo>
                  <a:lnTo>
                    <a:pt x="286283" y="286282"/>
                  </a:lnTo>
                  <a:lnTo>
                    <a:pt x="286283" y="441694"/>
                  </a:lnTo>
                  <a:lnTo>
                    <a:pt x="155412" y="441694"/>
                  </a:lnTo>
                  <a:lnTo>
                    <a:pt x="155412" y="286282"/>
                  </a:lnTo>
                  <a:lnTo>
                    <a:pt x="0" y="286282"/>
                  </a:lnTo>
                  <a:lnTo>
                    <a:pt x="0" y="155411"/>
                  </a:lnTo>
                  <a:lnTo>
                    <a:pt x="155412" y="155411"/>
                  </a:lnTo>
                  <a:lnTo>
                    <a:pt x="155412" y="0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22" name="object 25"/>
            <p:cNvSpPr>
              <a:spLocks noChangeArrowheads="1"/>
            </p:cNvSpPr>
            <p:nvPr/>
          </p:nvSpPr>
          <p:spPr bwMode="auto">
            <a:xfrm>
              <a:off x="1129846" y="681967"/>
              <a:ext cx="556676" cy="437349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624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15156" y="44624"/>
            <a:ext cx="8352928" cy="792088"/>
            <a:chOff x="305272" y="201216"/>
            <a:chExt cx="8165221" cy="1167820"/>
          </a:xfrm>
        </p:grpSpPr>
        <p:sp>
          <p:nvSpPr>
            <p:cNvPr id="11" name="Freeform: Shape 70"/>
            <p:cNvSpPr/>
            <p:nvPr/>
          </p:nvSpPr>
          <p:spPr>
            <a:xfrm rot="158526">
              <a:off x="1542319" y="523832"/>
              <a:ext cx="4141527" cy="655754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2" name="Freeform: Shape 71"/>
            <p:cNvSpPr/>
            <p:nvPr/>
          </p:nvSpPr>
          <p:spPr>
            <a:xfrm flipV="1">
              <a:off x="1454778" y="295548"/>
              <a:ext cx="7015715" cy="979141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3" name="Frame 12"/>
            <p:cNvSpPr/>
            <p:nvPr/>
          </p:nvSpPr>
          <p:spPr>
            <a:xfrm>
              <a:off x="305272" y="201216"/>
              <a:ext cx="1149506" cy="1167820"/>
            </a:xfrm>
            <a:prstGeom prst="fram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5001" y="395891"/>
              <a:ext cx="695339" cy="77846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2"/>
                  </a:solidFill>
                </a:rPr>
                <a:t>4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29433" y="395692"/>
              <a:ext cx="6000886" cy="693495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</a:rPr>
                <a:t>STANDAR PELAYANAN MINIMAL (SPM)</a:t>
              </a: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944375"/>
              </p:ext>
            </p:extLst>
          </p:nvPr>
        </p:nvGraphicFramePr>
        <p:xfrm>
          <a:off x="1218797" y="1258268"/>
          <a:ext cx="8141378" cy="5356773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244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087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385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3009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90934">
                  <a:extLst>
                    <a:ext uri="{9D8B030D-6E8A-4147-A177-3AD203B41FA5}">
                      <a16:colId xmlns="" xmlns:a16="http://schemas.microsoft.com/office/drawing/2014/main" val="2166249741"/>
                    </a:ext>
                  </a:extLst>
                </a:gridCol>
                <a:gridCol w="787158">
                  <a:extLst>
                    <a:ext uri="{9D8B030D-6E8A-4147-A177-3AD203B41FA5}">
                      <a16:colId xmlns="" xmlns:a16="http://schemas.microsoft.com/office/drawing/2014/main" val="2521329851"/>
                    </a:ext>
                  </a:extLst>
                </a:gridCol>
                <a:gridCol w="78715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87158">
                  <a:extLst>
                    <a:ext uri="{9D8B030D-6E8A-4147-A177-3AD203B41FA5}">
                      <a16:colId xmlns="" xmlns:a16="http://schemas.microsoft.com/office/drawing/2014/main" val="818410127"/>
                    </a:ext>
                  </a:extLst>
                </a:gridCol>
                <a:gridCol w="787158">
                  <a:extLst>
                    <a:ext uri="{9D8B030D-6E8A-4147-A177-3AD203B41FA5}">
                      <a16:colId xmlns="" xmlns:a16="http://schemas.microsoft.com/office/drawing/2014/main" val="1567342269"/>
                    </a:ext>
                  </a:extLst>
                </a:gridCol>
              </a:tblGrid>
              <a:tr h="212821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INDIKATOR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STANDAR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2821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JUNI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725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nl-NL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Kemampuan menangani   life saving anak dan dewasa</a:t>
                      </a:r>
                      <a:endParaRPr lang="nl-NL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48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2.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Jam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buka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pelayanan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Gawat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Darurat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24 Jam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24 Jam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24 Jam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24 Jam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24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24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24 Jam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2967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3.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Pemberi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Pelayanan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gawat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darurat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yang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bersertifikat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yang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masih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berlaku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BLS/PPGD/GELS/ALS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5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4.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Ketersediaan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tim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penanggulangan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bencana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 Tim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 Tim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 Tim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 Tim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 Tim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 Tim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 Tim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4725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5.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nn-NO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Waktu tanggap pelayanan Dokter </a:t>
                      </a:r>
                    </a:p>
                    <a:p>
                      <a:pPr algn="just" fontAlgn="t"/>
                      <a:r>
                        <a:rPr lang="nn-NO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di Gawat Darurat</a:t>
                      </a:r>
                      <a:endParaRPr lang="nn-NO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7475" indent="0" algn="ctr" fontAlgn="ctr"/>
                      <a:r>
                        <a:rPr lang="nb-NO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≤ 5 menit terlayani setelah pasien datang</a:t>
                      </a:r>
                      <a:endParaRPr lang="nb-NO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98.64%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96.15%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97.71%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97,06%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99.12%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97,13%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91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6.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Kepuasan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Pelanggan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≥ 70 %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92.48%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96,39%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91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7.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Kematian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&lt; 24 Jam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≤ 2 ‰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5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8.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sv-SE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Pasien dapat ditenangkan dalam waktu ≤  48 Jam</a:t>
                      </a:r>
                      <a:endParaRPr lang="sv-SE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96.69%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91.27%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96.83%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4725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9.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Tidak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adanya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yang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diharuskan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membayar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uang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muka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391088" y="859173"/>
            <a:ext cx="3686588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Gawat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Darurat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(IGD)</a:t>
            </a:r>
          </a:p>
        </p:txBody>
      </p:sp>
    </p:spTree>
    <p:extLst>
      <p:ext uri="{BB962C8B-B14F-4D97-AF65-F5344CB8AC3E}">
        <p14:creationId xmlns:p14="http://schemas.microsoft.com/office/powerpoint/2010/main" val="402856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8535994"/>
              </p:ext>
            </p:extLst>
          </p:nvPr>
        </p:nvGraphicFramePr>
        <p:xfrm>
          <a:off x="112800" y="260648"/>
          <a:ext cx="11983676" cy="5133589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7200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248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942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722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7224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6624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NO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PROGRAM/KEGIATAN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ANGGARAN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REALISASI KEUANGAN 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(%)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REALISASI 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FISIK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(%)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1997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Program </a:t>
                      </a:r>
                      <a:r>
                        <a:rPr lang="en-US" sz="1400" b="1" dirty="0" err="1">
                          <a:solidFill>
                            <a:schemeClr val="tx2"/>
                          </a:solidFill>
                          <a:latin typeface="+mn-lt"/>
                        </a:rPr>
                        <a:t>Sumber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2"/>
                          </a:solidFill>
                          <a:latin typeface="+mn-lt"/>
                        </a:rPr>
                        <a:t>Daya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804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1.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Kegiatan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Penyelenggaraan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Pendidikan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dan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Pelatihan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SDM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dan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Non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750.000.000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22,50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50,26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7719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Program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Farmasi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dan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Perbekalan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30481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19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1. 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just" defTabSz="30481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Kegiatan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Penyediaan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Logistik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Kantor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9.000.000.000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42,75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80,00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9133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Program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Promosi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dan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Pemberdayaan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Masyarakat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1.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Kegiatan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Penyelenggaraan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Promosi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dan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Pemberdayaan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Masyarakat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500.000.000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18,23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30,50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6767">
                <a:tc gridSpan="5">
                  <a:txBody>
                    <a:bodyPr/>
                    <a:lstStyle/>
                    <a:p>
                      <a:pPr marL="0" marR="0" indent="0" algn="l" defTabSz="91824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Program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Pelayanan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dan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Pendukung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Pelayanan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(BLUD)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1.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824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Kegiatan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 </a:t>
                      </a:r>
                      <a:r>
                        <a:rPr lang="en-US" sz="1400" b="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Pelayanan</a:t>
                      </a:r>
                      <a:r>
                        <a:rPr lang="en-US" sz="1400" b="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dan</a:t>
                      </a:r>
                      <a:r>
                        <a:rPr lang="en-US" sz="1400" b="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Pendukung</a:t>
                      </a:r>
                      <a:r>
                        <a:rPr lang="en-US" sz="1400" b="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Pelayanan</a:t>
                      </a:r>
                      <a:r>
                        <a:rPr lang="en-US" sz="1400" b="0" baseline="0" dirty="0">
                          <a:solidFill>
                            <a:schemeClr val="tx2"/>
                          </a:solidFill>
                          <a:latin typeface="+mn-lt"/>
                        </a:rPr>
                        <a:t> (BLUD)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36.500.000.000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35,35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49,98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3791505"/>
      </p:ext>
    </p:extLst>
  </p:cSld>
  <p:clrMapOvr>
    <a:masterClrMapping/>
  </p:clrMapOvr>
  <p:transition advTm="1000">
    <p:wipe dir="u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75989" y="116632"/>
            <a:ext cx="1570623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Jalan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615640"/>
              </p:ext>
            </p:extLst>
          </p:nvPr>
        </p:nvGraphicFramePr>
        <p:xfrm>
          <a:off x="975989" y="492426"/>
          <a:ext cx="8312178" cy="4748711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267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999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435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9168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57433">
                  <a:extLst>
                    <a:ext uri="{9D8B030D-6E8A-4147-A177-3AD203B41FA5}">
                      <a16:colId xmlns="" xmlns:a16="http://schemas.microsoft.com/office/drawing/2014/main" val="3254215967"/>
                    </a:ext>
                  </a:extLst>
                </a:gridCol>
                <a:gridCol w="723175">
                  <a:extLst>
                    <a:ext uri="{9D8B030D-6E8A-4147-A177-3AD203B41FA5}">
                      <a16:colId xmlns="" xmlns:a16="http://schemas.microsoft.com/office/drawing/2014/main" val="347707201"/>
                    </a:ext>
                  </a:extLst>
                </a:gridCol>
                <a:gridCol w="72317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23175">
                  <a:extLst>
                    <a:ext uri="{9D8B030D-6E8A-4147-A177-3AD203B41FA5}">
                      <a16:colId xmlns="" xmlns:a16="http://schemas.microsoft.com/office/drawing/2014/main" val="1986530751"/>
                    </a:ext>
                  </a:extLst>
                </a:gridCol>
                <a:gridCol w="723175">
                  <a:extLst>
                    <a:ext uri="{9D8B030D-6E8A-4147-A177-3AD203B41FA5}">
                      <a16:colId xmlns="" xmlns:a16="http://schemas.microsoft.com/office/drawing/2014/main" val="3722913138"/>
                    </a:ext>
                  </a:extLst>
                </a:gridCol>
              </a:tblGrid>
              <a:tr h="210617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INDIKATOR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STANDAR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0617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JUNI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1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nn-NO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Dokter pemberi pelayanan di Poliklinik Spesialis </a:t>
                      </a:r>
                      <a:endParaRPr lang="nn-NO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Dokter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Spesialis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4855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rowSpan="7">
                  <a:txBody>
                    <a:bodyPr/>
                    <a:lstStyle/>
                    <a:p>
                      <a:pPr algn="l" fontAlgn="ctr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Ketersediaan Pelayanan di Rawat Jalan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Anak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Remaja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48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b. NAPZA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70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c.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Gangguan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Psikotik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70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Gangguan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Neurotik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29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e. Mental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Retardasi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448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f.  Mental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Organik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923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g.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Psikogeriatri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05308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3.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Jam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buka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pelayanan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b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</a:b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08.00 s/d 13.00</a:t>
                      </a:r>
                      <a:b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</a:b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Setiap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Hari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Kerja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kecuali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Jumat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: 08.00 s/d 11.00;</a:t>
                      </a:r>
                      <a:b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</a:b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Sabtu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: 08.00 s/d 12.00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212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4.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i-FI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Waktu tunggu di Rawat Jalan </a:t>
                      </a:r>
                      <a:endParaRPr lang="fi-FI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≤60 Menit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85,58%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74,85%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75.98%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74,36%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92.93%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88,56%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263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5.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Kepuasan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Pelanggan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≤90%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92.41%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90,19%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37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7882" y="76048"/>
            <a:ext cx="1575433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Inap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204917"/>
              </p:ext>
            </p:extLst>
          </p:nvPr>
        </p:nvGraphicFramePr>
        <p:xfrm>
          <a:off x="143148" y="548680"/>
          <a:ext cx="10243400" cy="632460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749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831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452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035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70555">
                  <a:extLst>
                    <a:ext uri="{9D8B030D-6E8A-4147-A177-3AD203B41FA5}">
                      <a16:colId xmlns="" xmlns:a16="http://schemas.microsoft.com/office/drawing/2014/main" val="55075663"/>
                    </a:ext>
                  </a:extLst>
                </a:gridCol>
                <a:gridCol w="1241511">
                  <a:extLst>
                    <a:ext uri="{9D8B030D-6E8A-4147-A177-3AD203B41FA5}">
                      <a16:colId xmlns="" xmlns:a16="http://schemas.microsoft.com/office/drawing/2014/main" val="4054226262"/>
                    </a:ext>
                  </a:extLst>
                </a:gridCol>
                <a:gridCol w="124151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24151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241511">
                  <a:extLst>
                    <a:ext uri="{9D8B030D-6E8A-4147-A177-3AD203B41FA5}">
                      <a16:colId xmlns="" xmlns:a16="http://schemas.microsoft.com/office/drawing/2014/main" val="1135078073"/>
                    </a:ext>
                  </a:extLst>
                </a:gridCol>
              </a:tblGrid>
              <a:tr h="209379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9379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JUNI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8935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Pemberi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Pelayanan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di </a:t>
                      </a:r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Rawat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Inap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a.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Dokter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Spesialis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dan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Dokter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Umum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97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b.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Perawat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minimal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pendidikan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98.41%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98.40%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98.41%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98,90%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98.3%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98,89%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89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Dokter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penanggung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jawab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pasien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rawat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inap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384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Ketersediaan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Pelayanan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rawat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inap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NAPZA,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Gangguan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Psikotik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Gangguan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Neurotik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Gangguan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Mental Organik.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Pelayanan Kesehatan Jiwa anak dan remaja, NAPZA, Gangguan psikotik, Gangguan neurotic, Mental Retardasi, Mental Organik, Psikogeriatri, Tumbuh Kembang Anak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Pelayanan Kesehatan Jiwa anak dan remaja, NAPZA, Gangguan psikotik, Gangguan neurotic, Mental Retardasi, Mental Organik, Psikogeriatri, Tumbuh Kembang Anak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Pelayanan Kesehatan Jiwa anak dan remaja, NAPZA, Gangguan psikotik, Gangguan neurotic, Mental Retardasi, Mental Organik, Psikogeriatri, Tumbuh Kembang Anak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Pelayanan Kesehatan Jiwa anak dan remaja, NAPZA, Gangguan psikotik, Gangguan neurotic, Mental Retardasi, Mental Organik, Psikogeriatri, Tumbuh Kembang Anak</a:t>
                      </a:r>
                    </a:p>
                    <a:p>
                      <a:pPr algn="ctr" fontAlgn="ctr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Pelayanan Kesehatan Jiwa anak dan remaja, NAPZA, Gangguan </a:t>
                      </a:r>
                      <a:r>
                        <a:rPr lang="id-ID" sz="12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psikotik</a:t>
                      </a:r>
                      <a:r>
                        <a:rPr lang="id-ID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 Gangguan </a:t>
                      </a:r>
                      <a:r>
                        <a:rPr lang="id-ID" sz="12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neurotic</a:t>
                      </a:r>
                      <a:r>
                        <a:rPr lang="id-ID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 Mental Retardasi, Mental Organik, </a:t>
                      </a:r>
                      <a:r>
                        <a:rPr lang="id-ID" sz="12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Psikogeriatri</a:t>
                      </a:r>
                      <a:r>
                        <a:rPr lang="id-ID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 Tumbuh Kembang Anak</a:t>
                      </a:r>
                      <a:endParaRPr lang="id-ID" sz="1200" b="0" i="0" u="none" strike="noStrike" noProof="0" dirty="0">
                        <a:effectLst/>
                      </a:endParaRPr>
                    </a:p>
                    <a:p>
                      <a:pPr lvl="0" algn="ctr">
                        <a:buNone/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Pelayanan Kesehatan Jiwa anak dan remaja, NAPZA, Gangguan psikotik, Gangguan neurotic, Mental Retardasi, Mental Organik, Psikogeriatri, Tumbuh Kembang Anak</a:t>
                      </a:r>
                    </a:p>
                    <a:p>
                      <a:pPr lvl="0" algn="ctr">
                        <a:buNone/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971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Jam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Visite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Dokter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Spesialis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08.00 s/d 14.00 setiap hari kerja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97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Kejadian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Infeksi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Nosokomial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≤1,5%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384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fi-FI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Tidak</a:t>
                      </a:r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fi-FI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adanya</a:t>
                      </a:r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fi-FI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kejadian</a:t>
                      </a:r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fi-FI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kematian</a:t>
                      </a:r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fi-FI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pasien</a:t>
                      </a:r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fi-FI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jatuh</a:t>
                      </a:r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fi-FI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yang</a:t>
                      </a:r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fi-FI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berakibat</a:t>
                      </a:r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fi-FI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kecacatan</a:t>
                      </a:r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/</a:t>
                      </a:r>
                      <a:r>
                        <a:rPr lang="fi-FI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kematian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100.00%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640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459929"/>
              </p:ext>
            </p:extLst>
          </p:nvPr>
        </p:nvGraphicFramePr>
        <p:xfrm>
          <a:off x="431180" y="548680"/>
          <a:ext cx="10243400" cy="3733958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749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831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452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035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70555">
                  <a:extLst>
                    <a:ext uri="{9D8B030D-6E8A-4147-A177-3AD203B41FA5}">
                      <a16:colId xmlns="" xmlns:a16="http://schemas.microsoft.com/office/drawing/2014/main" val="55075663"/>
                    </a:ext>
                  </a:extLst>
                </a:gridCol>
                <a:gridCol w="1241511">
                  <a:extLst>
                    <a:ext uri="{9D8B030D-6E8A-4147-A177-3AD203B41FA5}">
                      <a16:colId xmlns="" xmlns:a16="http://schemas.microsoft.com/office/drawing/2014/main" val="4054226262"/>
                    </a:ext>
                  </a:extLst>
                </a:gridCol>
                <a:gridCol w="124151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24151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241511">
                  <a:extLst>
                    <a:ext uri="{9D8B030D-6E8A-4147-A177-3AD203B41FA5}">
                      <a16:colId xmlns="" xmlns:a16="http://schemas.microsoft.com/office/drawing/2014/main" val="3992500987"/>
                    </a:ext>
                  </a:extLst>
                </a:gridCol>
              </a:tblGrid>
              <a:tr h="209379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9379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JUNI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59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Kematian Pasien &gt; 48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0,24%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0,83%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9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8.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Kejadian Pulang Paksa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5 %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2.30%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0.39%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3,70%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4.24%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3,72%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97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Kepuasan Pelanggan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≥ 90%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92.205%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97,31%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66069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Tidak adanya kejadian kematian pasien gangguan jiwa karena bunuh diri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71787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11.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Kejadian re-admission pasien gangguan jiwa tidak kembali dalam perawatan dalam  waktu ≤ 1 bulan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97.50%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97.88%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97,50%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99.5%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98,38%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677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Lama hari perawatan pasien gangguan jiwa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6 minggu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3,9 minggu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 minggu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3,4 Minggu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Minggu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3.7 Minggu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3,6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Minggu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512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75196" y="260648"/>
            <a:ext cx="1245214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Radiologi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5196" y="3528676"/>
            <a:ext cx="3822431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Laboratorium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Patologi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Klinik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707658"/>
              </p:ext>
            </p:extLst>
          </p:nvPr>
        </p:nvGraphicFramePr>
        <p:xfrm>
          <a:off x="575196" y="764704"/>
          <a:ext cx="7992883" cy="2401748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620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103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13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298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29862">
                  <a:extLst>
                    <a:ext uri="{9D8B030D-6E8A-4147-A177-3AD203B41FA5}">
                      <a16:colId xmlns="" xmlns:a16="http://schemas.microsoft.com/office/drawing/2014/main" val="704341674"/>
                    </a:ext>
                  </a:extLst>
                </a:gridCol>
                <a:gridCol w="829862">
                  <a:extLst>
                    <a:ext uri="{9D8B030D-6E8A-4147-A177-3AD203B41FA5}">
                      <a16:colId xmlns="" xmlns:a16="http://schemas.microsoft.com/office/drawing/2014/main" val="652597421"/>
                    </a:ext>
                  </a:extLst>
                </a:gridCol>
                <a:gridCol w="82986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2986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29862">
                  <a:extLst>
                    <a:ext uri="{9D8B030D-6E8A-4147-A177-3AD203B41FA5}">
                      <a16:colId xmlns="" xmlns:a16="http://schemas.microsoft.com/office/drawing/2014/main" val="3784434087"/>
                    </a:ext>
                  </a:extLst>
                </a:gridCol>
              </a:tblGrid>
              <a:tr h="223373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3373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JUNI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63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 Tunggu Hasil Pelayanan Thorax Foto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3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       0.50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0.5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0.5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0.5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0,5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74,76%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42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Pelaksana Ekspertisi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Dokter Spesialis Radiologi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29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Kejadian Kegagalan  Pelayanan Rontgen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Kerusakan foto ≤ 2 %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19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Kepuasan Pelanggan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≥ 80 %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88.87%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90,59%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063165"/>
              </p:ext>
            </p:extLst>
          </p:nvPr>
        </p:nvGraphicFramePr>
        <p:xfrm>
          <a:off x="552000" y="3933056"/>
          <a:ext cx="9528254" cy="2376264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388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260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991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7381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73348">
                  <a:extLst>
                    <a:ext uri="{9D8B030D-6E8A-4147-A177-3AD203B41FA5}">
                      <a16:colId xmlns="" xmlns:a16="http://schemas.microsoft.com/office/drawing/2014/main" val="4036339703"/>
                    </a:ext>
                  </a:extLst>
                </a:gridCol>
                <a:gridCol w="804244">
                  <a:extLst>
                    <a:ext uri="{9D8B030D-6E8A-4147-A177-3AD203B41FA5}">
                      <a16:colId xmlns="" xmlns:a16="http://schemas.microsoft.com/office/drawing/2014/main" val="2539284910"/>
                    </a:ext>
                  </a:extLst>
                </a:gridCol>
                <a:gridCol w="80424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0424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04244">
                  <a:extLst>
                    <a:ext uri="{9D8B030D-6E8A-4147-A177-3AD203B41FA5}">
                      <a16:colId xmlns="" xmlns:a16="http://schemas.microsoft.com/office/drawing/2014/main" val="3648553418"/>
                    </a:ext>
                  </a:extLst>
                </a:gridCol>
              </a:tblGrid>
              <a:tr h="228370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8370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JUNI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346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Waktu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tunggu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hasil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pelayanan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laboratorium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≥  140 menit          (kimia darah dan darah rutin)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47,29 Menit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105,66 Menit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68,90 Menit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82,52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Menit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88,04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Menit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74,76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Menit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009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Pelaksana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ekspertisi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Dokter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Sp. PK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6346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Tidak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Adanya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Kesalahan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Penyerahan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Hasil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Laboratorium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249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Kepuasan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Pelanggan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≥ 80 %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90.25%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91,30%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380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5156" y="100529"/>
            <a:ext cx="2277548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Rehabilitasi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Medik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330056"/>
              </p:ext>
            </p:extLst>
          </p:nvPr>
        </p:nvGraphicFramePr>
        <p:xfrm>
          <a:off x="215156" y="692698"/>
          <a:ext cx="8064896" cy="2016621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223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091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80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1402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91218">
                  <a:extLst>
                    <a:ext uri="{9D8B030D-6E8A-4147-A177-3AD203B41FA5}">
                      <a16:colId xmlns="" xmlns:a16="http://schemas.microsoft.com/office/drawing/2014/main" val="2154470126"/>
                    </a:ext>
                  </a:extLst>
                </a:gridCol>
                <a:gridCol w="614022">
                  <a:extLst>
                    <a:ext uri="{9D8B030D-6E8A-4147-A177-3AD203B41FA5}">
                      <a16:colId xmlns="" xmlns:a16="http://schemas.microsoft.com/office/drawing/2014/main" val="1834932678"/>
                    </a:ext>
                  </a:extLst>
                </a:gridCol>
                <a:gridCol w="61402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1402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58039">
                  <a:extLst>
                    <a:ext uri="{9D8B030D-6E8A-4147-A177-3AD203B41FA5}">
                      <a16:colId xmlns="" xmlns:a16="http://schemas.microsoft.com/office/drawing/2014/main" val="648935766"/>
                    </a:ext>
                  </a:extLst>
                </a:gridCol>
              </a:tblGrid>
              <a:tr h="228978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INDIKATOR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STANDAR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8978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JUNI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88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Kejadian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Drop Out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Terhadap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Pelayanan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Rehabilitasi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Medik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Yang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Direncanakan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≤ 50%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11.11%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22,22%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9,1%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22,22%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629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Tidak Adanya Kejadian Kesalahan Tindakan Rehabilitasi Medik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357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Kepuasan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Pelanggan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≥ 80 %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88,06%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367716"/>
              </p:ext>
            </p:extLst>
          </p:nvPr>
        </p:nvGraphicFramePr>
        <p:xfrm>
          <a:off x="215156" y="3212976"/>
          <a:ext cx="8784979" cy="2376265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575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518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58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810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44805">
                  <a:extLst>
                    <a:ext uri="{9D8B030D-6E8A-4147-A177-3AD203B41FA5}">
                      <a16:colId xmlns="" xmlns:a16="http://schemas.microsoft.com/office/drawing/2014/main" val="1450426753"/>
                    </a:ext>
                  </a:extLst>
                </a:gridCol>
                <a:gridCol w="681006">
                  <a:extLst>
                    <a:ext uri="{9D8B030D-6E8A-4147-A177-3AD203B41FA5}">
                      <a16:colId xmlns="" xmlns:a16="http://schemas.microsoft.com/office/drawing/2014/main" val="199251761"/>
                    </a:ext>
                  </a:extLst>
                </a:gridCol>
                <a:gridCol w="68100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81006">
                  <a:extLst>
                    <a:ext uri="{9D8B030D-6E8A-4147-A177-3AD203B41FA5}">
                      <a16:colId xmlns="" xmlns:a16="http://schemas.microsoft.com/office/drawing/2014/main" val="452200640"/>
                    </a:ext>
                  </a:extLst>
                </a:gridCol>
                <a:gridCol w="681006">
                  <a:extLst>
                    <a:ext uri="{9D8B030D-6E8A-4147-A177-3AD203B41FA5}">
                      <a16:colId xmlns="" xmlns:a16="http://schemas.microsoft.com/office/drawing/2014/main" val="2396066419"/>
                    </a:ext>
                  </a:extLst>
                </a:gridCol>
              </a:tblGrid>
              <a:tr h="228298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8298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JUNI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55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39725" marR="0" indent="-222250" algn="just" defTabSz="91824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a.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Tunggu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Pelayanan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Obat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Jadi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     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30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menit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14 Menit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14 Menit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14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Menit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Menit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13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80988" indent="-163513"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Tunggu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Pelayanan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Obat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Racikan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28 Menit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28 Menit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28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Menit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28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28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Menit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13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Tidak Adanya Kesalahan Pemberian Obat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99.98%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00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Kepuasan Pelanggan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≥ 80 %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87.03%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87,59%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13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Penulisan Resep Sesuai Formularium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26983" y="2709318"/>
            <a:ext cx="1084913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Farmasi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82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03188" y="43382"/>
            <a:ext cx="594394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Gizi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5670" y="2149140"/>
            <a:ext cx="2001831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Transfusi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Darah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9661" y="3889199"/>
            <a:ext cx="1706879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Rekam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Medik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21900"/>
              </p:ext>
            </p:extLst>
          </p:nvPr>
        </p:nvGraphicFramePr>
        <p:xfrm>
          <a:off x="485670" y="478143"/>
          <a:ext cx="9738599" cy="152400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794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304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0445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453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15790">
                  <a:extLst>
                    <a:ext uri="{9D8B030D-6E8A-4147-A177-3AD203B41FA5}">
                      <a16:colId xmlns="" xmlns:a16="http://schemas.microsoft.com/office/drawing/2014/main" val="4033260856"/>
                    </a:ext>
                  </a:extLst>
                </a:gridCol>
                <a:gridCol w="915791">
                  <a:extLst>
                    <a:ext uri="{9D8B030D-6E8A-4147-A177-3AD203B41FA5}">
                      <a16:colId xmlns="" xmlns:a16="http://schemas.microsoft.com/office/drawing/2014/main" val="2870072829"/>
                    </a:ext>
                  </a:extLst>
                </a:gridCol>
                <a:gridCol w="91579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1579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915791">
                  <a:extLst>
                    <a:ext uri="{9D8B030D-6E8A-4147-A177-3AD203B41FA5}">
                      <a16:colId xmlns="" xmlns:a16="http://schemas.microsoft.com/office/drawing/2014/main" val="2376362254"/>
                    </a:ext>
                  </a:extLst>
                </a:gridCol>
              </a:tblGrid>
              <a:tr h="211498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1498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JUNI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256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Ketepatan Waktu Pemberian Makanan Kepada Pasien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≥  90%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25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Sisa Makanan Yang Tidak Termakan Oleh Pasien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20%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6.49%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2.92%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2.76%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2,44%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2,11%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25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Tidak Adanya Kejadian Kesalahan Pemberian Diet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342533"/>
              </p:ext>
            </p:extLst>
          </p:nvPr>
        </p:nvGraphicFramePr>
        <p:xfrm>
          <a:off x="509661" y="2554695"/>
          <a:ext cx="7128794" cy="1183876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827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352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331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715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19896">
                  <a:extLst>
                    <a:ext uri="{9D8B030D-6E8A-4147-A177-3AD203B41FA5}">
                      <a16:colId xmlns="" xmlns:a16="http://schemas.microsoft.com/office/drawing/2014/main" val="900328664"/>
                    </a:ext>
                  </a:extLst>
                </a:gridCol>
                <a:gridCol w="671554">
                  <a:extLst>
                    <a:ext uri="{9D8B030D-6E8A-4147-A177-3AD203B41FA5}">
                      <a16:colId xmlns="" xmlns:a16="http://schemas.microsoft.com/office/drawing/2014/main" val="572824590"/>
                    </a:ext>
                  </a:extLst>
                </a:gridCol>
                <a:gridCol w="67155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7155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71554">
                  <a:extLst>
                    <a:ext uri="{9D8B030D-6E8A-4147-A177-3AD203B41FA5}">
                      <a16:colId xmlns="" xmlns:a16="http://schemas.microsoft.com/office/drawing/2014/main" val="2750201303"/>
                    </a:ext>
                  </a:extLst>
                </a:gridCol>
              </a:tblGrid>
              <a:tr h="233406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3406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JUNI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0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Kebutuhan darah bagi setiap pelayanan transfusi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 Terpenuhi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9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Kejadian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reaksi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tranfusi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0,01%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036348"/>
              </p:ext>
            </p:extLst>
          </p:nvPr>
        </p:nvGraphicFramePr>
        <p:xfrm>
          <a:off x="501434" y="4363906"/>
          <a:ext cx="9290789" cy="224336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685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967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423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7506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07753">
                  <a:extLst>
                    <a:ext uri="{9D8B030D-6E8A-4147-A177-3AD203B41FA5}">
                      <a16:colId xmlns="" xmlns:a16="http://schemas.microsoft.com/office/drawing/2014/main" val="2955966293"/>
                    </a:ext>
                  </a:extLst>
                </a:gridCol>
                <a:gridCol w="875066">
                  <a:extLst>
                    <a:ext uri="{9D8B030D-6E8A-4147-A177-3AD203B41FA5}">
                      <a16:colId xmlns="" xmlns:a16="http://schemas.microsoft.com/office/drawing/2014/main" val="3443731962"/>
                    </a:ext>
                  </a:extLst>
                </a:gridCol>
                <a:gridCol w="87506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7506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75066">
                  <a:extLst>
                    <a:ext uri="{9D8B030D-6E8A-4147-A177-3AD203B41FA5}">
                      <a16:colId xmlns="" xmlns:a16="http://schemas.microsoft.com/office/drawing/2014/main" val="1815756387"/>
                    </a:ext>
                  </a:extLst>
                </a:gridCol>
              </a:tblGrid>
              <a:tr h="20840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8402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JUNI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691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Kelengkapan Pengisian Rekam Medik 24 Jam Setelah Selesai Pelayanan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589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Kelengkapan Informed Concent Setelah Mendapatkan Informasi Yang Jelas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691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 Penyediaan Dokumen Rekam Medik Pelayanan Rawat Jalan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10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9,1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9,07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9,075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9,075 Menit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8,5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8,55 Menit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691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 Penyediaan Dokumen Rekam Medik Pelayanan Rawat Inap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15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menit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14,62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14,67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14,65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14,67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Menit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14,075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Menit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14,625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Menit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084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56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381680"/>
              </p:ext>
            </p:extLst>
          </p:nvPr>
        </p:nvGraphicFramePr>
        <p:xfrm>
          <a:off x="215156" y="980728"/>
          <a:ext cx="6048671" cy="2890764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842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51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33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1516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15165">
                  <a:extLst>
                    <a:ext uri="{9D8B030D-6E8A-4147-A177-3AD203B41FA5}">
                      <a16:colId xmlns="" xmlns:a16="http://schemas.microsoft.com/office/drawing/2014/main" val="2082377016"/>
                    </a:ext>
                  </a:extLst>
                </a:gridCol>
                <a:gridCol w="634025">
                  <a:extLst>
                    <a:ext uri="{9D8B030D-6E8A-4147-A177-3AD203B41FA5}">
                      <a16:colId xmlns="" xmlns:a16="http://schemas.microsoft.com/office/drawing/2014/main" val="1083929013"/>
                    </a:ext>
                  </a:extLst>
                </a:gridCol>
                <a:gridCol w="62457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4347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43475">
                  <a:extLst>
                    <a:ext uri="{9D8B030D-6E8A-4147-A177-3AD203B41FA5}">
                      <a16:colId xmlns="" xmlns:a16="http://schemas.microsoft.com/office/drawing/2014/main" val="3875277346"/>
                    </a:ext>
                  </a:extLst>
                </a:gridCol>
              </a:tblGrid>
              <a:tr h="211436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1436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JUNI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3131">
                <a:tc rowSpan="4"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/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Baku mutu limbah cair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a.BOD &lt; 30 mg/l</a:t>
                      </a: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31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b.COD &lt; 80 mg/l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31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c.TSS &lt; 30 mg/l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31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d.PH 6-9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2492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Pengelolaan Limbah Padat Infeksius Sesuai dengan Aturan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59172" y="342692"/>
            <a:ext cx="2498762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Pengelolaan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Limbah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98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57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632874"/>
              </p:ext>
            </p:extLst>
          </p:nvPr>
        </p:nvGraphicFramePr>
        <p:xfrm>
          <a:off x="215156" y="764704"/>
          <a:ext cx="7128790" cy="540040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876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820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984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8988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89883">
                  <a:extLst>
                    <a:ext uri="{9D8B030D-6E8A-4147-A177-3AD203B41FA5}">
                      <a16:colId xmlns="" xmlns:a16="http://schemas.microsoft.com/office/drawing/2014/main" val="3161540599"/>
                    </a:ext>
                  </a:extLst>
                </a:gridCol>
                <a:gridCol w="689883">
                  <a:extLst>
                    <a:ext uri="{9D8B030D-6E8A-4147-A177-3AD203B41FA5}">
                      <a16:colId xmlns="" xmlns:a16="http://schemas.microsoft.com/office/drawing/2014/main" val="1757344551"/>
                    </a:ext>
                  </a:extLst>
                </a:gridCol>
                <a:gridCol w="68988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8988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89883">
                  <a:extLst>
                    <a:ext uri="{9D8B030D-6E8A-4147-A177-3AD203B41FA5}">
                      <a16:colId xmlns="" xmlns:a16="http://schemas.microsoft.com/office/drawing/2014/main" val="3528596241"/>
                    </a:ext>
                  </a:extLst>
                </a:gridCol>
              </a:tblGrid>
              <a:tr h="14155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3560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JUNI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915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Tindak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Lanjut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Penyelesaian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Hasil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Pertemuan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Direksi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74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Kelengkapan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Laporan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Akuntabilitas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Kinerja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91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Ketepatan Waktu Pengusulan Kenaikan Pangkat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74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Ketepatan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Pengurusan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Gaji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Berkala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4915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Karyawan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Yang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Mendapat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Pelatihan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Minimal 20 Jam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Setahun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≥ 60 %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4.50%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7.80%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14,08%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15%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74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Cost Recovery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≥ 40 %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325.36%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42.70%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325%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61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491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Ketepatan Waktu Penyusunan Laporan Keuangan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  <a:p>
                      <a:pPr algn="ctr" fontAlgn="ctr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73220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8.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Kecepatan Waktu Pemberian Informasi Tentang Tagihan Pasien Rawat Inap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 2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15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15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15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15 menit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15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15 menit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73220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Ketepatan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Pemberian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Imbalan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Insentif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)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Sesuai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Kesepakatan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  <a:p>
                      <a:pPr algn="ctr" fontAlgn="ctr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15156" y="178409"/>
            <a:ext cx="3547126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Administrasi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Dan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Manajemen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77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6595" y="194119"/>
            <a:ext cx="3282631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Ambulance/ Mobil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Jenazah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815957"/>
              </p:ext>
            </p:extLst>
          </p:nvPr>
        </p:nvGraphicFramePr>
        <p:xfrm>
          <a:off x="165818" y="616627"/>
          <a:ext cx="8042224" cy="1823214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581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110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965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500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09502">
                  <a:extLst>
                    <a:ext uri="{9D8B030D-6E8A-4147-A177-3AD203B41FA5}">
                      <a16:colId xmlns="" xmlns:a16="http://schemas.microsoft.com/office/drawing/2014/main" val="877844154"/>
                    </a:ext>
                  </a:extLst>
                </a:gridCol>
                <a:gridCol w="580504">
                  <a:extLst>
                    <a:ext uri="{9D8B030D-6E8A-4147-A177-3AD203B41FA5}">
                      <a16:colId xmlns="" xmlns:a16="http://schemas.microsoft.com/office/drawing/2014/main" val="3373034094"/>
                    </a:ext>
                  </a:extLst>
                </a:gridCol>
                <a:gridCol w="58050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8050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80504">
                  <a:extLst>
                    <a:ext uri="{9D8B030D-6E8A-4147-A177-3AD203B41FA5}">
                      <a16:colId xmlns="" xmlns:a16="http://schemas.microsoft.com/office/drawing/2014/main" val="1272988375"/>
                    </a:ext>
                  </a:extLst>
                </a:gridCol>
              </a:tblGrid>
              <a:tr h="212133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2133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JUNI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392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 Pelayanan Ambulance / Kereta Jenazah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24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21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Kecepatan Memberikan Pelayanan Ambulance / Kereta Jenazah di Rumah Sakit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Maks.30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392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Tanggap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Pelayanan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Ambulance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oleh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Masyarakat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Yang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Membutuhkan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60 Menit   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 menit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66595" y="2625857"/>
            <a:ext cx="2816157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Pemulasaraan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Jenazah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709561"/>
              </p:ext>
            </p:extLst>
          </p:nvPr>
        </p:nvGraphicFramePr>
        <p:xfrm>
          <a:off x="160505" y="3140968"/>
          <a:ext cx="7039433" cy="935685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4634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13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998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6022">
                  <a:extLst>
                    <a:ext uri="{9D8B030D-6E8A-4147-A177-3AD203B41FA5}">
                      <a16:colId xmlns="" xmlns:a16="http://schemas.microsoft.com/office/drawing/2014/main" val="1569228018"/>
                    </a:ext>
                  </a:extLst>
                </a:gridCol>
                <a:gridCol w="592190">
                  <a:extLst>
                    <a:ext uri="{9D8B030D-6E8A-4147-A177-3AD203B41FA5}">
                      <a16:colId xmlns="" xmlns:a16="http://schemas.microsoft.com/office/drawing/2014/main" val="1235652189"/>
                    </a:ext>
                  </a:extLst>
                </a:gridCol>
                <a:gridCol w="59219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9219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92190">
                  <a:extLst>
                    <a:ext uri="{9D8B030D-6E8A-4147-A177-3AD203B41FA5}">
                      <a16:colId xmlns="" xmlns:a16="http://schemas.microsoft.com/office/drawing/2014/main" val="823732899"/>
                    </a:ext>
                  </a:extLst>
                </a:gridCol>
              </a:tblGrid>
              <a:tr h="23111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1118"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JUNI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34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Tanggap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Pelayanan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Pemulasaraan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Jenazah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2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052705"/>
              </p:ext>
            </p:extLst>
          </p:nvPr>
        </p:nvGraphicFramePr>
        <p:xfrm>
          <a:off x="184753" y="4653136"/>
          <a:ext cx="8383334" cy="1901548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713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186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659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936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9366">
                  <a:extLst>
                    <a:ext uri="{9D8B030D-6E8A-4147-A177-3AD203B41FA5}">
                      <a16:colId xmlns="" xmlns:a16="http://schemas.microsoft.com/office/drawing/2014/main" val="1402689987"/>
                    </a:ext>
                  </a:extLst>
                </a:gridCol>
                <a:gridCol w="617155">
                  <a:extLst>
                    <a:ext uri="{9D8B030D-6E8A-4147-A177-3AD203B41FA5}">
                      <a16:colId xmlns="" xmlns:a16="http://schemas.microsoft.com/office/drawing/2014/main" val="2784448141"/>
                    </a:ext>
                  </a:extLst>
                </a:gridCol>
                <a:gridCol w="61715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1715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17155">
                  <a:extLst>
                    <a:ext uri="{9D8B030D-6E8A-4147-A177-3AD203B41FA5}">
                      <a16:colId xmlns="" xmlns:a16="http://schemas.microsoft.com/office/drawing/2014/main" val="1807708975"/>
                    </a:ext>
                  </a:extLst>
                </a:gridCol>
              </a:tblGrid>
              <a:tr h="181426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1426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JUNI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16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Kecepatan Waktu menanggapi Kerusakan Alat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80%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98.84%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97,47%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97.64%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96,82%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96,51%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94,82%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16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Ketepatan Waktu Pemeliharaan Alat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2203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Peralatan Laboratorium, Elektromedik, Alkes Lain Dan Alat Ukur Yang Digunakan Dalam Pelayanan Terkalibrasi Tepat Waktu Sesuai Ketentuan Kalibrasi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75202" y="4174349"/>
            <a:ext cx="3898184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Pelayanan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Pemeliharaan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Sarana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91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31180" y="188640"/>
            <a:ext cx="2372125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Pelayanan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Laundry</a:t>
            </a:r>
          </a:p>
        </p:txBody>
      </p:sp>
      <p:sp>
        <p:nvSpPr>
          <p:cNvPr id="4" name="Rectangle 3"/>
          <p:cNvSpPr/>
          <p:nvPr/>
        </p:nvSpPr>
        <p:spPr>
          <a:xfrm>
            <a:off x="431180" y="2268916"/>
            <a:ext cx="5291193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Pencegahan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Pengendalian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Infeksi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(PPI)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862978"/>
              </p:ext>
            </p:extLst>
          </p:nvPr>
        </p:nvGraphicFramePr>
        <p:xfrm>
          <a:off x="421059" y="692696"/>
          <a:ext cx="7858996" cy="1395254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170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662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124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6054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60548">
                  <a:extLst>
                    <a:ext uri="{9D8B030D-6E8A-4147-A177-3AD203B41FA5}">
                      <a16:colId xmlns="" xmlns:a16="http://schemas.microsoft.com/office/drawing/2014/main" val="1728747484"/>
                    </a:ext>
                  </a:extLst>
                </a:gridCol>
                <a:gridCol w="760548">
                  <a:extLst>
                    <a:ext uri="{9D8B030D-6E8A-4147-A177-3AD203B41FA5}">
                      <a16:colId xmlns="" xmlns:a16="http://schemas.microsoft.com/office/drawing/2014/main" val="1172054941"/>
                    </a:ext>
                  </a:extLst>
                </a:gridCol>
                <a:gridCol w="76054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60548">
                  <a:extLst>
                    <a:ext uri="{9D8B030D-6E8A-4147-A177-3AD203B41FA5}">
                      <a16:colId xmlns="" xmlns:a16="http://schemas.microsoft.com/office/drawing/2014/main" val="3285869067"/>
                    </a:ext>
                  </a:extLst>
                </a:gridCol>
                <a:gridCol w="760548">
                  <a:extLst>
                    <a:ext uri="{9D8B030D-6E8A-4147-A177-3AD203B41FA5}">
                      <a16:colId xmlns="" xmlns:a16="http://schemas.microsoft.com/office/drawing/2014/main" val="3524231167"/>
                    </a:ext>
                  </a:extLst>
                </a:gridCol>
              </a:tblGrid>
              <a:tr h="210589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0589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JUNI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98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Tidak Adanya Kejadian Linen Yang Hilang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99.87%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99.89%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99.97%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70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Ketepatan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Untuk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Penyediaan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Linen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Untuk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Ruang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Rawat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Inap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055096"/>
              </p:ext>
            </p:extLst>
          </p:nvPr>
        </p:nvGraphicFramePr>
        <p:xfrm>
          <a:off x="431180" y="2772972"/>
          <a:ext cx="9073008" cy="231518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607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286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343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821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30012">
                  <a:extLst>
                    <a:ext uri="{9D8B030D-6E8A-4147-A177-3AD203B41FA5}">
                      <a16:colId xmlns="" xmlns:a16="http://schemas.microsoft.com/office/drawing/2014/main" val="3915838410"/>
                    </a:ext>
                  </a:extLst>
                </a:gridCol>
                <a:gridCol w="834300">
                  <a:extLst>
                    <a:ext uri="{9D8B030D-6E8A-4147-A177-3AD203B41FA5}">
                      <a16:colId xmlns="" xmlns:a16="http://schemas.microsoft.com/office/drawing/2014/main" val="3156199901"/>
                    </a:ext>
                  </a:extLst>
                </a:gridCol>
                <a:gridCol w="8343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343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34300">
                  <a:extLst>
                    <a:ext uri="{9D8B030D-6E8A-4147-A177-3AD203B41FA5}">
                      <a16:colId xmlns="" xmlns:a16="http://schemas.microsoft.com/office/drawing/2014/main" val="3269251005"/>
                    </a:ext>
                  </a:extLst>
                </a:gridCol>
              </a:tblGrid>
              <a:tr h="20767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7672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JUNI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54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Ada anggota Tim PPI yang terlatih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Anggota Tim PPI yang terlatih 75 %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33.30%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33,30%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66,67%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66,67%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54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Tersedia APD di setiap instalasi / departemen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340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Kegiatan pencatatan dan pelaporan infeksi nosokomial / HAI ( Health Care Associated Infection) di RS ( Min 1 parameter 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00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2413" y="344658"/>
            <a:ext cx="7068285" cy="693746"/>
            <a:chOff x="305272" y="201216"/>
            <a:chExt cx="7920880" cy="777427"/>
          </a:xfrm>
        </p:grpSpPr>
        <p:sp>
          <p:nvSpPr>
            <p:cNvPr id="31" name="Freeform: Shape 70"/>
            <p:cNvSpPr/>
            <p:nvPr/>
          </p:nvSpPr>
          <p:spPr>
            <a:xfrm rot="158526">
              <a:off x="1569301" y="368108"/>
              <a:ext cx="5597173" cy="468332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5"/>
            </a:p>
          </p:txBody>
        </p:sp>
        <p:sp>
          <p:nvSpPr>
            <p:cNvPr id="34" name="Freeform: Shape 71"/>
            <p:cNvSpPr/>
            <p:nvPr/>
          </p:nvSpPr>
          <p:spPr>
            <a:xfrm flipV="1">
              <a:off x="1481204" y="264017"/>
              <a:ext cx="6744948" cy="651821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5"/>
            </a:p>
          </p:txBody>
        </p:sp>
        <p:sp>
          <p:nvSpPr>
            <p:cNvPr id="16" name="Frame 15"/>
            <p:cNvSpPr/>
            <p:nvPr/>
          </p:nvSpPr>
          <p:spPr>
            <a:xfrm>
              <a:off x="305272" y="201216"/>
              <a:ext cx="1252276" cy="777427"/>
            </a:xfrm>
            <a:prstGeom prst="fram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5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0052" y="322704"/>
              <a:ext cx="802714" cy="5344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99" b="1" dirty="0">
                  <a:solidFill>
                    <a:schemeClr val="tx2"/>
                  </a:solidFill>
                </a:rPr>
                <a:t>3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781173" y="385448"/>
              <a:ext cx="5145371" cy="472874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sz="2142" b="1" dirty="0">
                  <a:solidFill>
                    <a:schemeClr val="tx2"/>
                  </a:solidFill>
                </a:rPr>
                <a:t>REALISASI ANGGARAN BLUD</a:t>
              </a:r>
            </a:p>
          </p:txBody>
        </p:sp>
      </p:grp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40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0279442"/>
              </p:ext>
            </p:extLst>
          </p:nvPr>
        </p:nvGraphicFramePr>
        <p:xfrm>
          <a:off x="831153" y="1308514"/>
          <a:ext cx="11073308" cy="287788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155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107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084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021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3644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10634"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URAIAN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ANGGARAN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REALISASI KEUANGAN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2196"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</a:t>
                      </a:r>
                      <a:r>
                        <a:rPr lang="en-US" sz="1300" b="1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Rp</a:t>
                      </a:r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.)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(%)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08353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Biaya</a:t>
                      </a:r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300" b="1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Pegawai</a:t>
                      </a:r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BLUD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6.500.000.000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2.824.190.000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43,45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08353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Biaya</a:t>
                      </a:r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300" b="1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Barang</a:t>
                      </a:r>
                      <a:r>
                        <a:rPr lang="en-US" sz="1300" b="1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300" b="1" baseline="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dan</a:t>
                      </a:r>
                      <a:r>
                        <a:rPr lang="en-US" sz="1300" b="1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300" b="1" baseline="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Jasa</a:t>
                      </a:r>
                      <a:r>
                        <a:rPr lang="en-US" sz="1300" b="1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BLUD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28.500.000.000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9.993.482.880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35,06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08353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Biaya</a:t>
                      </a:r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Modal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1.500.000.000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85.050.250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5,67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9107340"/>
      </p:ext>
    </p:extLst>
  </p:cSld>
  <p:clrMapOvr>
    <a:masterClrMapping/>
  </p:clrMapOvr>
  <p:transition advTm="1000">
    <p:wipe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84478" y="5381320"/>
            <a:ext cx="10403683" cy="895896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574" tIns="47287" rIns="94574" bIns="47287" anchor="ctr">
            <a:normAutofit/>
          </a:bodyPr>
          <a:lstStyle/>
          <a:p>
            <a:pPr algn="ctr"/>
            <a:endParaRPr lang="en-US" sz="1004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25329" y="2093873"/>
            <a:ext cx="11321979" cy="2720160"/>
            <a:chOff x="3380509" y="1219200"/>
            <a:chExt cx="6160656" cy="1348510"/>
          </a:xfrm>
        </p:grpSpPr>
        <p:sp>
          <p:nvSpPr>
            <p:cNvPr id="52" name="Freeform: Shape 49"/>
            <p:cNvSpPr/>
            <p:nvPr/>
          </p:nvSpPr>
          <p:spPr>
            <a:xfrm rot="158526">
              <a:off x="4441853" y="1620172"/>
              <a:ext cx="4258374" cy="674255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3" name="Freeform: Shape 43"/>
            <p:cNvSpPr/>
            <p:nvPr/>
          </p:nvSpPr>
          <p:spPr>
            <a:xfrm flipV="1">
              <a:off x="6280728" y="1385454"/>
              <a:ext cx="3260437" cy="1006764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4" name="Freeform: Shape 46"/>
            <p:cNvSpPr/>
            <p:nvPr/>
          </p:nvSpPr>
          <p:spPr>
            <a:xfrm flipV="1">
              <a:off x="4479465" y="1385454"/>
              <a:ext cx="1949046" cy="1006764"/>
            </a:xfrm>
            <a:custGeom>
              <a:avLst/>
              <a:gdLst>
                <a:gd name="connsiteX0" fmla="*/ 0 w 1348509"/>
                <a:gd name="connsiteY0" fmla="*/ 1004502 h 1004502"/>
                <a:gd name="connsiteX1" fmla="*/ 1348509 w 1348509"/>
                <a:gd name="connsiteY1" fmla="*/ 1004502 h 1004502"/>
                <a:gd name="connsiteX2" fmla="*/ 1348509 w 1348509"/>
                <a:gd name="connsiteY2" fmla="*/ 0 h 1004502"/>
                <a:gd name="connsiteX3" fmla="*/ 0 w 1348509"/>
                <a:gd name="connsiteY3" fmla="*/ 0 h 100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509" h="1004502">
                  <a:moveTo>
                    <a:pt x="0" y="1004502"/>
                  </a:moveTo>
                  <a:lnTo>
                    <a:pt x="1348509" y="1004502"/>
                  </a:lnTo>
                  <a:lnTo>
                    <a:pt x="13485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80509" y="1902691"/>
              <a:ext cx="1348509" cy="6650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80509" y="1219200"/>
              <a:ext cx="1348509" cy="69272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7" name="Frame 56"/>
            <p:cNvSpPr/>
            <p:nvPr/>
          </p:nvSpPr>
          <p:spPr>
            <a:xfrm>
              <a:off x="3380509" y="1219200"/>
              <a:ext cx="1348509" cy="1348509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821" tIns="45911" rIns="91821" bIns="4591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8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22371" y="1604405"/>
              <a:ext cx="100937" cy="45964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5423" b="1" dirty="0">
                <a:solidFill>
                  <a:schemeClr val="tx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9007" y="1781667"/>
              <a:ext cx="3835387" cy="19918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lvl="0" algn="ctr"/>
              <a:endParaRPr lang="en-US" sz="2008" b="1" dirty="0">
                <a:solidFill>
                  <a:schemeClr val="tx2"/>
                </a:solidFill>
                <a:latin typeface="Lucida Sans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3348612" y="2963988"/>
            <a:ext cx="7170040" cy="831382"/>
          </a:xfrm>
          <a:prstGeom prst="rect">
            <a:avLst/>
          </a:prstGeom>
          <a:noFill/>
        </p:spPr>
        <p:txBody>
          <a:bodyPr wrap="none" lIns="91821" tIns="45911" rIns="91821" bIns="45911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800" b="1" dirty="0">
                <a:ln w="50800"/>
                <a:solidFill>
                  <a:schemeClr val="accent1">
                    <a:lumMod val="50000"/>
                  </a:schemeClr>
                </a:solidFill>
              </a:rPr>
              <a:t>KINERJA PENDAPATAN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829" y="2533849"/>
            <a:ext cx="918211" cy="9182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298" y="3452060"/>
            <a:ext cx="1122276" cy="112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11832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8775D-E73A-47E6-B0A4-18E8271E588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487720104"/>
              </p:ext>
            </p:extLst>
          </p:nvPr>
        </p:nvGraphicFramePr>
        <p:xfrm>
          <a:off x="431180" y="1340768"/>
          <a:ext cx="1123324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287164" y="188640"/>
            <a:ext cx="5328592" cy="804599"/>
            <a:chOff x="341267" y="-40247"/>
            <a:chExt cx="6862599" cy="1965854"/>
          </a:xfrm>
        </p:grpSpPr>
        <p:sp>
          <p:nvSpPr>
            <p:cNvPr id="5" name="Freeform: Shape 70"/>
            <p:cNvSpPr/>
            <p:nvPr/>
          </p:nvSpPr>
          <p:spPr>
            <a:xfrm rot="158526">
              <a:off x="1696378" y="502829"/>
              <a:ext cx="4536795" cy="1103866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5"/>
            </a:p>
          </p:txBody>
        </p:sp>
        <p:sp>
          <p:nvSpPr>
            <p:cNvPr id="6" name="Freeform: Shape 71"/>
            <p:cNvSpPr/>
            <p:nvPr/>
          </p:nvSpPr>
          <p:spPr>
            <a:xfrm flipV="1">
              <a:off x="1600483" y="118557"/>
              <a:ext cx="5603383" cy="1648237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5"/>
            </a:p>
          </p:txBody>
        </p:sp>
        <p:sp>
          <p:nvSpPr>
            <p:cNvPr id="7" name="Frame 6"/>
            <p:cNvSpPr/>
            <p:nvPr/>
          </p:nvSpPr>
          <p:spPr>
            <a:xfrm>
              <a:off x="341267" y="-40247"/>
              <a:ext cx="1340967" cy="1965854"/>
            </a:xfrm>
            <a:prstGeom prst="fram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5"/>
            </a:p>
          </p:txBody>
        </p:sp>
        <p:sp>
          <p:nvSpPr>
            <p:cNvPr id="8" name="TextBox 17"/>
            <p:cNvSpPr txBox="1"/>
            <p:nvPr/>
          </p:nvSpPr>
          <p:spPr>
            <a:xfrm>
              <a:off x="796858" y="324125"/>
              <a:ext cx="429783" cy="113378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10" name="TextBox 35"/>
            <p:cNvSpPr txBox="1"/>
            <p:nvPr/>
          </p:nvSpPr>
          <p:spPr>
            <a:xfrm>
              <a:off x="1921699" y="425616"/>
              <a:ext cx="4927694" cy="1195742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142" b="1" dirty="0">
                  <a:solidFill>
                    <a:schemeClr val="tx2"/>
                  </a:solidFill>
                </a:rPr>
                <a:t>REALISASI PENDAPATAN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514320" y="5085184"/>
            <a:ext cx="1051891" cy="34163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3,32%</a:t>
            </a:r>
            <a:endParaRPr lang="en-US" b="1" dirty="0">
              <a:solidFill>
                <a:schemeClr val="tx2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32820" y="5096813"/>
            <a:ext cx="1215397" cy="3416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15,61%</a:t>
            </a:r>
            <a:endParaRPr lang="en-US" b="1" dirty="0">
              <a:solidFill>
                <a:schemeClr val="tx2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9432180" y="5096813"/>
            <a:ext cx="1215397" cy="34163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43,30%</a:t>
            </a:r>
            <a:endParaRPr lang="en-US" sz="1800" b="1" dirty="0">
              <a:solidFill>
                <a:schemeClr val="tx2"/>
              </a:solidFill>
              <a:latin typeface="Verdana" pitchFamily="34" charset="0"/>
              <a:ea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490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43" name="Diagram 42"/>
          <p:cNvGraphicFramePr/>
          <p:nvPr>
            <p:extLst>
              <p:ext uri="{D42A27DB-BD31-4B8C-83A1-F6EECF244321}">
                <p14:modId xmlns:p14="http://schemas.microsoft.com/office/powerpoint/2010/main" val="3871729230"/>
              </p:ext>
            </p:extLst>
          </p:nvPr>
        </p:nvGraphicFramePr>
        <p:xfrm>
          <a:off x="258704" y="1412776"/>
          <a:ext cx="3916960" cy="1894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52143009"/>
              </p:ext>
            </p:extLst>
          </p:nvPr>
        </p:nvGraphicFramePr>
        <p:xfrm>
          <a:off x="272413" y="2564904"/>
          <a:ext cx="3916960" cy="1894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77366381"/>
              </p:ext>
            </p:extLst>
          </p:nvPr>
        </p:nvGraphicFramePr>
        <p:xfrm>
          <a:off x="272237" y="3671292"/>
          <a:ext cx="3916960" cy="1894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3364598" y="1700808"/>
            <a:ext cx="8475123" cy="4610169"/>
            <a:chOff x="3545632" y="1785392"/>
            <a:chExt cx="10033848" cy="5343898"/>
          </a:xfrm>
        </p:grpSpPr>
        <p:grpSp>
          <p:nvGrpSpPr>
            <p:cNvPr id="8" name="Group 7"/>
            <p:cNvGrpSpPr/>
            <p:nvPr/>
          </p:nvGrpSpPr>
          <p:grpSpPr>
            <a:xfrm>
              <a:off x="3545632" y="1785392"/>
              <a:ext cx="10033848" cy="4464496"/>
              <a:chOff x="3545632" y="2289448"/>
              <a:chExt cx="10033848" cy="4464496"/>
            </a:xfrm>
          </p:grpSpPr>
          <p:graphicFrame>
            <p:nvGraphicFramePr>
              <p:cNvPr id="21" name="Chart 20"/>
              <p:cNvGraphicFramePr/>
              <p:nvPr>
                <p:extLst>
                  <p:ext uri="{D42A27DB-BD31-4B8C-83A1-F6EECF244321}">
                    <p14:modId xmlns:p14="http://schemas.microsoft.com/office/powerpoint/2010/main" val="240120568"/>
                  </p:ext>
                </p:extLst>
              </p:nvPr>
            </p:nvGraphicFramePr>
            <p:xfrm>
              <a:off x="3545632" y="2289448"/>
              <a:ext cx="3460649" cy="446449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8"/>
              </a:graphicData>
            </a:graphic>
          </p:graphicFrame>
          <p:graphicFrame>
            <p:nvGraphicFramePr>
              <p:cNvPr id="22" name="Chart 21"/>
              <p:cNvGraphicFramePr/>
              <p:nvPr>
                <p:extLst>
                  <p:ext uri="{D42A27DB-BD31-4B8C-83A1-F6EECF244321}">
                    <p14:modId xmlns:p14="http://schemas.microsoft.com/office/powerpoint/2010/main" val="3269287385"/>
                  </p:ext>
                </p:extLst>
              </p:nvPr>
            </p:nvGraphicFramePr>
            <p:xfrm>
              <a:off x="6930008" y="2289448"/>
              <a:ext cx="3460649" cy="446449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9"/>
              </a:graphicData>
            </a:graphic>
          </p:graphicFrame>
          <p:graphicFrame>
            <p:nvGraphicFramePr>
              <p:cNvPr id="23" name="Chart 22"/>
              <p:cNvGraphicFramePr/>
              <p:nvPr>
                <p:extLst>
                  <p:ext uri="{D42A27DB-BD31-4B8C-83A1-F6EECF244321}">
                    <p14:modId xmlns:p14="http://schemas.microsoft.com/office/powerpoint/2010/main" val="2160582461"/>
                  </p:ext>
                </p:extLst>
              </p:nvPr>
            </p:nvGraphicFramePr>
            <p:xfrm>
              <a:off x="10118831" y="2289448"/>
              <a:ext cx="3460649" cy="446449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0"/>
              </a:graphicData>
            </a:graphic>
          </p:graphicFrame>
        </p:grpSp>
        <p:sp>
          <p:nvSpPr>
            <p:cNvPr id="9" name="Oval 8"/>
            <p:cNvSpPr/>
            <p:nvPr/>
          </p:nvSpPr>
          <p:spPr>
            <a:xfrm>
              <a:off x="4323352" y="6188434"/>
              <a:ext cx="1546459" cy="864096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6" b="1" dirty="0" smtClean="0">
                  <a:latin typeface="Agency FB" pitchFamily="34" charset="0"/>
                </a:rPr>
                <a:t>42,55%</a:t>
              </a:r>
              <a:endParaRPr lang="en-US" sz="1606" b="1" dirty="0">
                <a:latin typeface="Agency FB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7650088" y="6234697"/>
              <a:ext cx="1288780" cy="864096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6" b="1" dirty="0" smtClean="0">
                  <a:latin typeface="Agency FB" pitchFamily="34" charset="0"/>
                </a:rPr>
                <a:t>56,99%</a:t>
              </a:r>
              <a:endParaRPr lang="en-US" sz="1606" b="1" dirty="0">
                <a:latin typeface="Agency FB" pitchFamily="34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10746432" y="6265194"/>
              <a:ext cx="1346742" cy="864096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6" b="1" dirty="0" smtClean="0">
                  <a:latin typeface="Agency FB" pitchFamily="34" charset="0"/>
                </a:rPr>
                <a:t>58,17%</a:t>
              </a:r>
              <a:endParaRPr lang="en-US" sz="1606" b="1" dirty="0">
                <a:latin typeface="Agency FB" pitchFamily="34" charset="0"/>
              </a:endParaRPr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>
            <a:off x="208156" y="116277"/>
            <a:ext cx="6271696" cy="587761"/>
          </a:xfrm>
          <a:prstGeom prst="rect">
            <a:avLst/>
          </a:prstGeom>
          <a:solidFill>
            <a:srgbClr val="CC66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vert="horz" lIns="91671" tIns="45835" rIns="91671" bIns="45835" rtlCol="0" anchor="ctr">
            <a:normAutofit fontScale="92500"/>
          </a:bodyPr>
          <a:lstStyle>
            <a:lvl1pPr algn="l" defTabSz="100958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REALISASI PENDAPATAN PER KEGIATAN</a:t>
            </a:r>
          </a:p>
        </p:txBody>
      </p:sp>
    </p:spTree>
    <p:extLst>
      <p:ext uri="{BB962C8B-B14F-4D97-AF65-F5344CB8AC3E}">
        <p14:creationId xmlns:p14="http://schemas.microsoft.com/office/powerpoint/2010/main" val="2285431476"/>
      </p:ext>
    </p:extLst>
  </p:cSld>
  <p:clrMapOvr>
    <a:masterClrMapping/>
  </p:clrMapOvr>
  <p:transition advTm="1000">
    <p:wipe dir="u"/>
  </p:transition>
</p:sld>
</file>

<file path=ppt/theme/theme1.xml><?xml version="1.0" encoding="utf-8"?>
<a:theme xmlns:a="http://schemas.openxmlformats.org/drawingml/2006/main" name="Theme3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10133</TotalTime>
  <Words>7977</Words>
  <Application>Microsoft Office PowerPoint</Application>
  <PresentationFormat>Custom</PresentationFormat>
  <Paragraphs>4823</Paragraphs>
  <Slides>59</Slides>
  <Notes>45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Theme3</vt:lpstr>
      <vt:lpstr>LAPORAN KINERJA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WILAYAH CAKUPAN SURAKARTA &amp; JAWA TENGAH</vt:lpstr>
      <vt:lpstr>PowerPoint Presentation</vt:lpstr>
      <vt:lpstr>DATA WILAYAH CAKUPAN SURAKARTA &amp; JAWA TENGAH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acer</cp:lastModifiedBy>
  <cp:revision>806</cp:revision>
  <cp:lastPrinted>2019-07-16T03:06:56Z</cp:lastPrinted>
  <dcterms:created xsi:type="dcterms:W3CDTF">2017-07-26T01:43:47Z</dcterms:created>
  <dcterms:modified xsi:type="dcterms:W3CDTF">2019-07-16T04:03:26Z</dcterms:modified>
</cp:coreProperties>
</file>