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3"/>
  </p:notesMasterIdLst>
  <p:handoutMasterIdLst>
    <p:handoutMasterId r:id="rId34"/>
  </p:handoutMasterIdLst>
  <p:sldIdLst>
    <p:sldId id="257" r:id="rId2"/>
    <p:sldId id="330" r:id="rId3"/>
    <p:sldId id="317" r:id="rId4"/>
    <p:sldId id="331" r:id="rId5"/>
    <p:sldId id="332" r:id="rId6"/>
    <p:sldId id="260" r:id="rId7"/>
    <p:sldId id="264" r:id="rId8"/>
    <p:sldId id="318" r:id="rId9"/>
    <p:sldId id="333" r:id="rId10"/>
    <p:sldId id="265" r:id="rId11"/>
    <p:sldId id="272" r:id="rId12"/>
    <p:sldId id="285" r:id="rId13"/>
    <p:sldId id="334" r:id="rId14"/>
    <p:sldId id="335" r:id="rId15"/>
    <p:sldId id="336" r:id="rId16"/>
    <p:sldId id="337" r:id="rId17"/>
    <p:sldId id="338" r:id="rId18"/>
    <p:sldId id="293" r:id="rId19"/>
    <p:sldId id="294" r:id="rId20"/>
    <p:sldId id="339" r:id="rId21"/>
    <p:sldId id="340" r:id="rId22"/>
    <p:sldId id="341" r:id="rId23"/>
    <p:sldId id="342" r:id="rId24"/>
    <p:sldId id="296" r:id="rId25"/>
    <p:sldId id="307" r:id="rId26"/>
    <p:sldId id="345" r:id="rId27"/>
    <p:sldId id="309" r:id="rId28"/>
    <p:sldId id="311" r:id="rId29"/>
    <p:sldId id="343" r:id="rId30"/>
    <p:sldId id="314" r:id="rId31"/>
    <p:sldId id="344" r:id="rId32"/>
  </p:sldIdLst>
  <p:sldSz cx="12188825" cy="6858000"/>
  <p:notesSz cx="7010400" cy="1112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000000"/>
    <a:srgbClr val="0000FF"/>
    <a:srgbClr val="FF6600"/>
    <a:srgbClr val="FF0000"/>
    <a:srgbClr val="6666FF"/>
    <a:srgbClr val="FFFF00"/>
    <a:srgbClr val="FFFF66"/>
    <a:srgbClr val="CC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3" d="100"/>
          <a:sy n="63" d="100"/>
        </p:scale>
        <p:origin x="788" y="32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FF-4D7C-8C5C-F5DA26B26D36}"/>
                </c:ext>
              </c:extLst>
            </c:dLbl>
            <c:dLbl>
              <c:idx val="1"/>
              <c:layout>
                <c:manualLayout>
                  <c:x val="-1.1916844074382144E-3"/>
                  <c:y val="-4.8733620241025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FF-4D7C-8C5C-F5DA26B26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FF-4D7C-8C5C-F5DA26B26D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7.7420410077892646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FF-4D7C-8C5C-F5DA26B26D36}"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FF-4D7C-8C5C-F5DA26B26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4261816086</c:v>
                </c:pt>
                <c:pt idx="1">
                  <c:v>3134670975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FF-4D7C-8C5C-F5DA26B26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45248"/>
        <c:axId val="70939392"/>
        <c:axId val="0"/>
      </c:bar3DChart>
      <c:catAx>
        <c:axId val="6704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70939392"/>
        <c:crosses val="autoZero"/>
        <c:auto val="1"/>
        <c:lblAlgn val="ctr"/>
        <c:lblOffset val="100"/>
        <c:noMultiLvlLbl val="0"/>
      </c:catAx>
      <c:valAx>
        <c:axId val="70939392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6704524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111207340598522E-2"/>
          <c:y val="2.7573868657196056E-2"/>
          <c:w val="0.94087620314914555"/>
          <c:h val="0.90451072568224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1E6A-4FC6-9BB0-49420A2787F3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E6A-4FC6-9BB0-49420A2787F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E6A-4FC6-9BB0-49420A2787F3}"/>
              </c:ext>
            </c:extLst>
          </c:dPt>
          <c:dPt>
            <c:idx val="4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E6A-4FC6-9BB0-49420A2787F3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E6A-4FC6-9BB0-49420A2787F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E6A-4FC6-9BB0-49420A2787F3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1E6A-4FC6-9BB0-49420A2787F3}"/>
              </c:ext>
            </c:extLst>
          </c:dPt>
          <c:dPt>
            <c:idx val="8"/>
            <c:invertIfNegative val="0"/>
            <c:bubble3D val="0"/>
            <c:spPr>
              <a:solidFill>
                <a:srgbClr val="FFFF66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E6A-4FC6-9BB0-49420A2787F3}"/>
              </c:ext>
            </c:extLst>
          </c:dPt>
          <c:dPt>
            <c:idx val="9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1E6A-4FC6-9BB0-49420A2787F3}"/>
              </c:ext>
            </c:extLst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E6A-4FC6-9BB0-49420A2787F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1E6A-4FC6-9BB0-49420A2787F3}"/>
              </c:ext>
            </c:extLst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A-4FC6-9BB0-49420A2787F3}"/>
                </c:ext>
              </c:extLst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A-4FC6-9BB0-49420A2787F3}"/>
                </c:ext>
              </c:extLst>
            </c:dLbl>
            <c:dLbl>
              <c:idx val="2"/>
              <c:layout>
                <c:manualLayout>
                  <c:x val="0"/>
                  <c:y val="-2.226929850613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6A-4FC6-9BB0-49420A2787F3}"/>
                </c:ext>
              </c:extLst>
            </c:dLbl>
            <c:dLbl>
              <c:idx val="3"/>
              <c:layout>
                <c:manualLayout>
                  <c:x val="-3.6743178102349555E-17"/>
                  <c:y val="-8.3509869398016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6A-4FC6-9BB0-49420A2787F3}"/>
                </c:ext>
              </c:extLst>
            </c:dLbl>
            <c:dLbl>
              <c:idx val="4"/>
              <c:layout>
                <c:manualLayout>
                  <c:x val="0"/>
                  <c:y val="-2.7836623132672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A-4FC6-9BB0-49420A2787F3}"/>
                </c:ext>
              </c:extLst>
            </c:dLbl>
            <c:dLbl>
              <c:idx val="5"/>
              <c:layout>
                <c:manualLayout>
                  <c:x val="0"/>
                  <c:y val="-8.350986939801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A-4FC6-9BB0-49420A2787F3}"/>
                </c:ext>
              </c:extLst>
            </c:dLbl>
            <c:dLbl>
              <c:idx val="6"/>
              <c:layout>
                <c:manualLayout>
                  <c:x val="7.3486356204699049E-17"/>
                  <c:y val="-2.226929850613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6A-4FC6-9BB0-49420A2787F3}"/>
                </c:ext>
              </c:extLst>
            </c:dLbl>
            <c:dLbl>
              <c:idx val="7"/>
              <c:layout>
                <c:manualLayout>
                  <c:x val="-2.8368533546777548E-2"/>
                  <c:y val="-1.6148090835065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A-4FC6-9BB0-49420A2787F3}"/>
                </c:ext>
              </c:extLst>
            </c:dLbl>
            <c:dLbl>
              <c:idx val="8"/>
              <c:layout>
                <c:manualLayout>
                  <c:x val="-4.0083930068376319E-3"/>
                  <c:y val="-2.7836623132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A-4FC6-9BB0-49420A2787F3}"/>
                </c:ext>
              </c:extLst>
            </c:dLbl>
            <c:dLbl>
              <c:idx val="9"/>
              <c:layout>
                <c:manualLayout>
                  <c:x val="2.0041965034188142E-3"/>
                  <c:y val="-8.3509869398016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6A-4FC6-9BB0-49420A2787F3}"/>
                </c:ext>
              </c:extLst>
            </c:dLbl>
            <c:dLbl>
              <c:idx val="10"/>
              <c:layout>
                <c:manualLayout>
                  <c:x val="0"/>
                  <c:y val="-2.2269298506137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A-4FC6-9BB0-49420A2787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  <c:pt idx="8">
                  <c:v>SEPT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_-* #,##0_-;\-* #,##0_-;_-* "-"_-;_-@_-</c:formatCode>
                <c:ptCount val="12"/>
                <c:pt idx="0">
                  <c:v>1785842216</c:v>
                </c:pt>
                <c:pt idx="1">
                  <c:v>2649322706</c:v>
                </c:pt>
                <c:pt idx="2">
                  <c:v>7629830965</c:v>
                </c:pt>
                <c:pt idx="3">
                  <c:v>10410986226</c:v>
                </c:pt>
                <c:pt idx="4">
                  <c:v>12873811285</c:v>
                </c:pt>
                <c:pt idx="5">
                  <c:v>15533237828</c:v>
                </c:pt>
                <c:pt idx="6">
                  <c:v>17854375730</c:v>
                </c:pt>
                <c:pt idx="7">
                  <c:v>22713279892</c:v>
                </c:pt>
                <c:pt idx="8">
                  <c:v>23263709442</c:v>
                </c:pt>
                <c:pt idx="9">
                  <c:v>25773569838</c:v>
                </c:pt>
                <c:pt idx="10">
                  <c:v>28686459935</c:v>
                </c:pt>
                <c:pt idx="11">
                  <c:v>31986529399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6A-4FC6-9BB0-49420A278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697792"/>
        <c:axId val="35699328"/>
        <c:axId val="0"/>
      </c:bar3DChart>
      <c:catAx>
        <c:axId val="356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5699328"/>
        <c:crosses val="autoZero"/>
        <c:auto val="1"/>
        <c:lblAlgn val="ctr"/>
        <c:lblOffset val="100"/>
        <c:noMultiLvlLbl val="0"/>
      </c:catAx>
      <c:valAx>
        <c:axId val="35699328"/>
        <c:scaling>
          <c:orientation val="minMax"/>
        </c:scaling>
        <c:delete val="1"/>
        <c:axPos val="l"/>
        <c:numFmt formatCode="_-* #,##0_-;\-* #,##0_-;_-* &quot;-&quot;_-;_-@_-" sourceLinked="1"/>
        <c:majorTickMark val="none"/>
        <c:minorTickMark val="none"/>
        <c:tickLblPos val="nextTo"/>
        <c:crossAx val="35697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20164915288937E-2"/>
          <c:y val="9.2272263866106319E-2"/>
          <c:w val="0.9755967016942213"/>
          <c:h val="0.70903592411300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3.94237241613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FC-4A4D-A48D-958503ECBD66}"/>
                </c:ext>
              </c:extLst>
            </c:dLbl>
            <c:dLbl>
              <c:idx val="1"/>
              <c:layout>
                <c:manualLayout>
                  <c:x val="-8.873926656646873E-3"/>
                  <c:y val="-2.90490599083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FC-4A4D-A48D-958503ECBD66}"/>
                </c:ext>
              </c:extLst>
            </c:dLbl>
            <c:dLbl>
              <c:idx val="2"/>
              <c:layout>
                <c:manualLayout>
                  <c:x val="3.7714188290749046E-2"/>
                  <c:y val="-3.527385846017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FC-4A4D-A48D-958503ECB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38283000000</c:v>
                </c:pt>
                <c:pt idx="1">
                  <c:v>1172000000</c:v>
                </c:pt>
                <c:pt idx="2">
                  <c:v>545000000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FC-4A4D-A48D-958503ECBD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Pendapatan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431913574941712E-2"/>
                  <c:y val="-2.904905990837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FC-4A4D-A48D-958503ECBD66}"/>
                </c:ext>
              </c:extLst>
            </c:dLbl>
            <c:dLbl>
              <c:idx val="1"/>
              <c:layout>
                <c:manualLayout>
                  <c:x val="8.4302303238144749E-2"/>
                  <c:y val="-3.1123992758974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FC-4A4D-A48D-958503ECBD66}"/>
                </c:ext>
              </c:extLst>
            </c:dLbl>
            <c:dLbl>
              <c:idx val="2"/>
              <c:layout>
                <c:manualLayout>
                  <c:x val="0.12978117735345968"/>
                  <c:y val="-3.3403478044923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FC-4A4D-A48D-958503ECB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5211572899</c:v>
                </c:pt>
                <c:pt idx="1">
                  <c:v>267859000</c:v>
                </c:pt>
                <c:pt idx="2">
                  <c:v>55679256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FFC-4A4D-A48D-958503ECBD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501568"/>
        <c:axId val="81597568"/>
        <c:axId val="0"/>
      </c:bar3DChart>
      <c:catAx>
        <c:axId val="815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1597568"/>
        <c:crosses val="autoZero"/>
        <c:auto val="1"/>
        <c:lblAlgn val="ctr"/>
        <c:lblOffset val="100"/>
        <c:noMultiLvlLbl val="0"/>
      </c:catAx>
      <c:valAx>
        <c:axId val="815975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150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0.56715</cdr:x>
      <cdr:y>0.67464</cdr:y>
    </cdr:from>
    <cdr:to>
      <cdr:x>0.67526</cdr:x>
      <cdr:y>0.74044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756215"/>
          <a:ext cx="1191072" cy="3663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3,33%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0.23619</cdr:x>
      <cdr:y>0.53045</cdr:y>
    </cdr:from>
    <cdr:to>
      <cdr:x>0.3172</cdr:x>
      <cdr:y>0.58779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04256" y="3017537"/>
          <a:ext cx="927458" cy="3261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13,61%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3626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3329A3-9CCA-4BD0-9C0A-E6A7C128A407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01613" y="833438"/>
            <a:ext cx="7413626" cy="4171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879A3B22-481C-494F-923B-0BA500A50D43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58373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8374" name="Header Placeholder 7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r>
              <a:rPr lang="fi-FI"/>
              <a:t>Rapat Pleno</a:t>
            </a:r>
            <a:endParaRPr lang="en-US"/>
          </a:p>
        </p:txBody>
      </p:sp>
      <p:sp>
        <p:nvSpPr>
          <p:cNvPr id="58375" name="Slide Number Placeholder 8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E68C9B2A-14D0-4E26-88D1-32743832938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pPr/>
              <a:t>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KINERJA 2018</a:t>
            </a: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 </a:t>
            </a:r>
          </a:p>
          <a:p>
            <a:pPr algn="ctr"/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dr. ARIF ZAINUDIN</a:t>
            </a: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3927" y="2743200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MARET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81495374"/>
              </p:ext>
            </p:extLst>
          </p:nvPr>
        </p:nvGraphicFramePr>
        <p:xfrm>
          <a:off x="893468" y="1196752"/>
          <a:ext cx="11144543" cy="45627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27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  <a:p>
                      <a:endParaRPr lang="en-US" sz="20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01927703"/>
              </p:ext>
            </p:extLst>
          </p:nvPr>
        </p:nvGraphicFramePr>
        <p:xfrm>
          <a:off x="0" y="1545366"/>
          <a:ext cx="11841481" cy="22399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1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6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8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</a:p>
        </p:txBody>
      </p:sp>
      <p:sp>
        <p:nvSpPr>
          <p:cNvPr id="20" name="Chevron 19"/>
          <p:cNvSpPr/>
          <p:nvPr/>
        </p:nvSpPr>
        <p:spPr>
          <a:xfrm>
            <a:off x="261764" y="112474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1050206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sp>
        <p:nvSpPr>
          <p:cNvPr id="22" name="Chevron 21"/>
          <p:cNvSpPr/>
          <p:nvPr/>
        </p:nvSpPr>
        <p:spPr>
          <a:xfrm>
            <a:off x="135467" y="3828246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763642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sp>
        <p:nvSpPr>
          <p:cNvPr id="24" name="Chevron 23"/>
          <p:cNvSpPr/>
          <p:nvPr/>
        </p:nvSpPr>
        <p:spPr>
          <a:xfrm>
            <a:off x="405780" y="38309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836094"/>
              </p:ext>
            </p:extLst>
          </p:nvPr>
        </p:nvGraphicFramePr>
        <p:xfrm>
          <a:off x="0" y="4200943"/>
          <a:ext cx="11848256" cy="22399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0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067" marR="182067" marT="68558" marB="6855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39555"/>
              </p:ext>
            </p:extLst>
          </p:nvPr>
        </p:nvGraphicFramePr>
        <p:xfrm>
          <a:off x="117747" y="1057828"/>
          <a:ext cx="11949510" cy="57899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2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7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974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1922" marR="181922" marT="68546" marB="6854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1922" marR="181922" marT="68546" marB="6854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7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11241" cy="5197425"/>
            <a:chOff x="918260" y="-381000"/>
            <a:chExt cx="10129109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 Black" pitchFamily="34" charset="0"/>
                </a:rPr>
                <a:t>59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20858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Arial Black" pitchFamily="34" charset="0"/>
                </a:rPr>
                <a:t>1.441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  <a:latin typeface="Arial Black" pitchFamily="34" charset="0"/>
                </a:rPr>
                <a:t>399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39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 Black" pitchFamily="34" charset="0"/>
                </a:rPr>
                <a:t>1.328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61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6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 Black" pitchFamily="34" charset="0"/>
                </a:rPr>
                <a:t>1.317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61518" y="2351602"/>
              <a:ext cx="610255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732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134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74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 Black" pitchFamily="34" charset="0"/>
                </a:rPr>
                <a:t>1.316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 Black" pitchFamily="34" charset="0"/>
                </a:rPr>
                <a:t>253</a:t>
              </a: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185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39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77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97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274</a:t>
                </a: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23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>
                  <a:solidFill>
                    <a:schemeClr val="tx2"/>
                  </a:solidFill>
                  <a:latin typeface="Arial Black" pitchFamily="34" charset="0"/>
                </a:rPr>
                <a:t>57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  <a:latin typeface="Arial Black" pitchFamily="34" charset="0"/>
                </a:rPr>
                <a:t>46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>
                  <a:solidFill>
                    <a:srgbClr val="0C0C0C"/>
                  </a:solidFill>
                  <a:latin typeface="Arial Black" pitchFamily="34" charset="0"/>
                </a:rPr>
                <a:t>61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>
                  <a:solidFill>
                    <a:srgbClr val="0C0C0C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>
                  <a:solidFill>
                    <a:srgbClr val="000000"/>
                  </a:solidFill>
                  <a:latin typeface="Arial Black" pitchFamily="34" charset="0"/>
                </a:rPr>
                <a:t>42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>
                  <a:solidFill>
                    <a:schemeClr val="tx2"/>
                  </a:solidFill>
                  <a:latin typeface="Arial Black" pitchFamily="34" charset="0"/>
                </a:rPr>
                <a:t>43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>
                  <a:solidFill>
                    <a:srgbClr val="0C0C0C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Black" pitchFamily="34" charset="0"/>
                </a:rPr>
                <a:t>52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>
                  <a:solidFill>
                    <a:srgbClr val="0C0C0C"/>
                  </a:solidFill>
                  <a:latin typeface="Arial Black" pitchFamily="34" charset="0"/>
                </a:rPr>
                <a:t>62</a:t>
              </a: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16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23</a:t>
                </a: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742808"/>
              </p:ext>
            </p:extLst>
          </p:nvPr>
        </p:nvGraphicFramePr>
        <p:xfrm>
          <a:off x="117748" y="609600"/>
          <a:ext cx="4182616" cy="190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91" marR="181991" marT="68598" marB="685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3.164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1.456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402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9838" y="11611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528341"/>
              </p:ext>
            </p:extLst>
          </p:nvPr>
        </p:nvGraphicFramePr>
        <p:xfrm>
          <a:off x="45740" y="3124200"/>
          <a:ext cx="4241698" cy="24814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3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57" marR="181957" marT="68579" marB="6857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273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1.373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1.374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1.027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365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466222"/>
              </p:ext>
            </p:extLst>
          </p:nvPr>
        </p:nvGraphicFramePr>
        <p:xfrm>
          <a:off x="5030847" y="620130"/>
          <a:ext cx="4591957" cy="58551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65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57" marR="181957" marT="68577" marB="685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2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5038" y="259080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14292" y="84071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67725"/>
              </p:ext>
            </p:extLst>
          </p:nvPr>
        </p:nvGraphicFramePr>
        <p:xfrm>
          <a:off x="405780" y="570048"/>
          <a:ext cx="4740628" cy="61583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5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61764" y="13865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79174"/>
              </p:ext>
            </p:extLst>
          </p:nvPr>
        </p:nvGraphicFramePr>
        <p:xfrm>
          <a:off x="6282995" y="704711"/>
          <a:ext cx="4491937" cy="45720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18" marR="181918" marT="68534" marB="685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310436" y="13865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3852" y="187446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003365"/>
              </p:ext>
            </p:extLst>
          </p:nvPr>
        </p:nvGraphicFramePr>
        <p:xfrm>
          <a:off x="909836" y="949446"/>
          <a:ext cx="4464498" cy="56439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7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889" marR="181889" marT="68573" marB="6857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10635"/>
              </p:ext>
            </p:extLst>
          </p:nvPr>
        </p:nvGraphicFramePr>
        <p:xfrm>
          <a:off x="6999040" y="949446"/>
          <a:ext cx="4207941" cy="44018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897" marR="181897" marT="68586" marB="6858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999040" y="187446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201198"/>
              </p:ext>
            </p:extLst>
          </p:nvPr>
        </p:nvGraphicFramePr>
        <p:xfrm>
          <a:off x="2133972" y="685800"/>
          <a:ext cx="7621588" cy="55446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6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6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8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5424" y="152400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310401"/>
              </p:ext>
            </p:extLst>
          </p:nvPr>
        </p:nvGraphicFramePr>
        <p:xfrm>
          <a:off x="30698" y="762000"/>
          <a:ext cx="4392983" cy="40887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33" marR="181933" marT="68612" marB="686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Gigi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Periodontal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Pembersihan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Lain-lain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810148"/>
              </p:ext>
            </p:extLst>
          </p:nvPr>
        </p:nvGraphicFramePr>
        <p:xfrm>
          <a:off x="5256212" y="667551"/>
          <a:ext cx="6553201" cy="599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9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1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58" marR="181958" marT="68495" marB="684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6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408612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9992" y="249022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6412" y="221558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31095"/>
              </p:ext>
            </p:extLst>
          </p:nvPr>
        </p:nvGraphicFramePr>
        <p:xfrm>
          <a:off x="693811" y="1040050"/>
          <a:ext cx="4749080" cy="48955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1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877" marR="181877" marT="68567" marB="6856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Lama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Critical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Ambulance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418841"/>
              </p:ext>
            </p:extLst>
          </p:nvPr>
        </p:nvGraphicFramePr>
        <p:xfrm>
          <a:off x="7008812" y="990600"/>
          <a:ext cx="4294639" cy="26035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3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66" marR="181966" marT="68600" marB="686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025048"/>
              </p:ext>
            </p:extLst>
          </p:nvPr>
        </p:nvGraphicFramePr>
        <p:xfrm>
          <a:off x="45740" y="685800"/>
          <a:ext cx="6120680" cy="60390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007" marR="182007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6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2036" y="206830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026086"/>
              </p:ext>
            </p:extLst>
          </p:nvPr>
        </p:nvGraphicFramePr>
        <p:xfrm>
          <a:off x="6391584" y="688185"/>
          <a:ext cx="5054652" cy="5811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9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38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011" marR="182011" marT="68480" marB="68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</a:t>
                      </a:r>
                      <a:r>
                        <a:rPr lang="fi-FI" sz="110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4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0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</a:t>
                      </a:r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23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35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5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310436" y="206830"/>
            <a:ext cx="51069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REHABILITASI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668298"/>
              </p:ext>
            </p:extLst>
          </p:nvPr>
        </p:nvGraphicFramePr>
        <p:xfrm>
          <a:off x="1269876" y="1380777"/>
          <a:ext cx="3603829" cy="52207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</a:p>
        </p:txBody>
      </p:sp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212469"/>
              </p:ext>
            </p:extLst>
          </p:nvPr>
        </p:nvGraphicFramePr>
        <p:xfrm>
          <a:off x="117748" y="4147100"/>
          <a:ext cx="7560839" cy="261467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6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19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31196"/>
              </p:ext>
            </p:extLst>
          </p:nvPr>
        </p:nvGraphicFramePr>
        <p:xfrm>
          <a:off x="189756" y="792804"/>
          <a:ext cx="8197892" cy="3205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2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357381"/>
              </p:ext>
            </p:extLst>
          </p:nvPr>
        </p:nvGraphicFramePr>
        <p:xfrm>
          <a:off x="189756" y="980728"/>
          <a:ext cx="4040189" cy="22787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9" marR="181929" marT="68640" marB="6864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Diet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135545"/>
              </p:ext>
            </p:extLst>
          </p:nvPr>
        </p:nvGraphicFramePr>
        <p:xfrm>
          <a:off x="147322" y="3962400"/>
          <a:ext cx="4040188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65" marR="181965" marT="68559" marB="685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RS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78603"/>
              </p:ext>
            </p:extLst>
          </p:nvPr>
        </p:nvGraphicFramePr>
        <p:xfrm>
          <a:off x="4654252" y="976451"/>
          <a:ext cx="7155160" cy="58745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5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5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2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7322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322" y="3276600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2812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195768"/>
              </p:ext>
            </p:extLst>
          </p:nvPr>
        </p:nvGraphicFramePr>
        <p:xfrm>
          <a:off x="34698" y="1295400"/>
          <a:ext cx="11658599" cy="50835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3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1926" marR="181926" marT="68585" marB="6858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1926" marR="181926" marT="68585" marB="6858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871"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664718"/>
              </p:ext>
            </p:extLst>
          </p:nvPr>
        </p:nvGraphicFramePr>
        <p:xfrm>
          <a:off x="213783" y="1264350"/>
          <a:ext cx="11452794" cy="45725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0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7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6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9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05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83062"/>
              </p:ext>
            </p:extLst>
          </p:nvPr>
        </p:nvGraphicFramePr>
        <p:xfrm>
          <a:off x="455612" y="1142999"/>
          <a:ext cx="11017224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49738" y="4647186"/>
            <a:ext cx="1066800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7,18%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119257"/>
              </p:ext>
            </p:extLst>
          </p:nvPr>
        </p:nvGraphicFramePr>
        <p:xfrm>
          <a:off x="838653" y="1219200"/>
          <a:ext cx="10591799" cy="3001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2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0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73" marR="181973" marT="68474" marB="684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765035"/>
              </p:ext>
            </p:extLst>
          </p:nvPr>
        </p:nvGraphicFramePr>
        <p:xfrm>
          <a:off x="836612" y="5029200"/>
          <a:ext cx="10515600" cy="9378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73" marR="181973" marT="68474" marB="684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jam/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</a:p>
                  </a:txBody>
                  <a:tcPr marL="18951" marR="18951" marT="1428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KEGIATAN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6612" y="4397429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LANGSUNG </a:t>
              </a: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43656"/>
              </p:ext>
            </p:extLst>
          </p:nvPr>
        </p:nvGraphicFramePr>
        <p:xfrm>
          <a:off x="35617" y="911861"/>
          <a:ext cx="11849995" cy="55475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4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43">
                <a:tc gridSpan="5"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3,60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21,49</a:t>
                      </a: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43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3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5,20</a:t>
                      </a: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5,973.777.000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54,58</a:t>
                      </a: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641">
                <a:tc gridSpan="5"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78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4,28</a:t>
                      </a: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4,28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64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6,93</a:t>
                      </a: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10,57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0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4,08</a:t>
                      </a: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7,49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4878"/>
              </p:ext>
            </p:extLst>
          </p:nvPr>
        </p:nvGraphicFramePr>
        <p:xfrm>
          <a:off x="891880" y="1600200"/>
          <a:ext cx="11072741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31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FEBRUARI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5.535.111.155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346974"/>
            <a:ext cx="10969945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0402170"/>
              </p:ext>
            </p:extLst>
          </p:nvPr>
        </p:nvGraphicFramePr>
        <p:xfrm>
          <a:off x="-746348" y="1556792"/>
          <a:ext cx="12673408" cy="456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3543" y="610335"/>
            <a:ext cx="10969943" cy="7221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54672"/>
              </p:ext>
            </p:extLst>
          </p:nvPr>
        </p:nvGraphicFramePr>
        <p:xfrm>
          <a:off x="189756" y="908720"/>
          <a:ext cx="114492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5534763" y="4172722"/>
            <a:ext cx="1080120" cy="432048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22,85%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8491357" y="4290576"/>
            <a:ext cx="1001688" cy="432048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10,22%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9" name="Rectangle: Rounded Corners 74">
              <a:extLst>
                <a:ext uri="{FF2B5EF4-FFF2-40B4-BE49-F238E27FC236}">
                  <a16:creationId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4317</TotalTime>
  <Words>2602</Words>
  <Application>Microsoft Office PowerPoint</Application>
  <PresentationFormat>Custom</PresentationFormat>
  <Paragraphs>1606</Paragraphs>
  <Slides>31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Euphemia</vt:lpstr>
      <vt:lpstr>Impact</vt:lpstr>
      <vt:lpstr>Lucida Sans</vt:lpstr>
      <vt:lpstr>Tahoma</vt:lpstr>
      <vt:lpstr>Verdana</vt:lpstr>
      <vt:lpstr>Wingdings</vt:lpstr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REALISASI PENDAPATAN</vt:lpstr>
      <vt:lpstr>REALISASI PENDAPATAN</vt:lpstr>
      <vt:lpstr>       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</vt:lpstr>
      <vt:lpstr>DATA WILAYAH CAKUPAN  JAWA TIMUR</vt:lpstr>
      <vt:lpstr>DATA WILAYAH CAKUPAN  SURAKARTA &amp; JAWA TENGAH</vt:lpstr>
      <vt:lpstr>DATA WILAYAH CAKUPAN  JAWA TIMUR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367</cp:revision>
  <cp:lastPrinted>2017-08-21T04:12:20Z</cp:lastPrinted>
  <dcterms:created xsi:type="dcterms:W3CDTF">2017-07-26T01:43:47Z</dcterms:created>
  <dcterms:modified xsi:type="dcterms:W3CDTF">2019-04-18T06:18:56Z</dcterms:modified>
</cp:coreProperties>
</file>