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B870"/>
    <a:srgbClr val="8EC26A"/>
    <a:srgbClr val="89E0FF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20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6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9"/>
            <a:ext cx="5143500" cy="2207683"/>
          </a:xfrm>
        </p:spPr>
        <p:txBody>
          <a:bodyPr/>
          <a:lstStyle>
            <a:lvl1pPr marL="0" indent="0" algn="ctr">
              <a:buNone/>
              <a:defRPr sz="1802"/>
            </a:lvl1pPr>
            <a:lvl2pPr marL="342931" indent="0" algn="ctr">
              <a:buNone/>
              <a:defRPr sz="1500"/>
            </a:lvl2pPr>
            <a:lvl3pPr marL="685862" indent="0" algn="ctr">
              <a:buNone/>
              <a:defRPr sz="1350"/>
            </a:lvl3pPr>
            <a:lvl4pPr marL="1028794" indent="0" algn="ctr">
              <a:buNone/>
              <a:defRPr sz="1200"/>
            </a:lvl4pPr>
            <a:lvl5pPr marL="1371726" indent="0" algn="ctr">
              <a:buNone/>
              <a:defRPr sz="1200"/>
            </a:lvl5pPr>
            <a:lvl6pPr marL="1714657" indent="0" algn="ctr">
              <a:buNone/>
              <a:defRPr sz="1200"/>
            </a:lvl6pPr>
            <a:lvl7pPr marL="2057588" indent="0" algn="ctr">
              <a:buNone/>
              <a:defRPr sz="1200"/>
            </a:lvl7pPr>
            <a:lvl8pPr marL="2400519" indent="0" algn="ctr">
              <a:buNone/>
              <a:defRPr sz="1200"/>
            </a:lvl8pPr>
            <a:lvl9pPr marL="274345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0CC1-50C8-4728-9DE1-9EAF1F0301F2}" type="datetimeFigureOut">
              <a:rPr lang="en-ID" smtClean="0"/>
              <a:t>31/01/2019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419F-49B8-4B09-BA4B-8AC5870E28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873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0CC1-50C8-4728-9DE1-9EAF1F0301F2}" type="datetimeFigureOut">
              <a:rPr lang="en-ID" smtClean="0"/>
              <a:t>31/01/2019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419F-49B8-4B09-BA4B-8AC5870E28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816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0CC1-50C8-4728-9DE1-9EAF1F0301F2}" type="datetimeFigureOut">
              <a:rPr lang="en-ID" smtClean="0"/>
              <a:t>31/01/2019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419F-49B8-4B09-BA4B-8AC5870E28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478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0CC1-50C8-4728-9DE1-9EAF1F0301F2}" type="datetimeFigureOut">
              <a:rPr lang="en-ID" smtClean="0"/>
              <a:t>31/01/2019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419F-49B8-4B09-BA4B-8AC5870E28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372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20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20" y="6119288"/>
            <a:ext cx="5915025" cy="2000249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/>
                </a:solidFill>
              </a:defRPr>
            </a:lvl1pPr>
            <a:lvl2pPr marL="3429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6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0CC1-50C8-4728-9DE1-9EAF1F0301F2}" type="datetimeFigureOut">
              <a:rPr lang="en-ID" smtClean="0"/>
              <a:t>31/01/2019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419F-49B8-4B09-BA4B-8AC5870E28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366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0CC1-50C8-4728-9DE1-9EAF1F0301F2}" type="datetimeFigureOut">
              <a:rPr lang="en-ID" smtClean="0"/>
              <a:t>31/01/2019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419F-49B8-4B09-BA4B-8AC5870E28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100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3"/>
            <a:ext cx="2901255" cy="1098549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2931" indent="0">
              <a:buNone/>
              <a:defRPr sz="1500" b="1"/>
            </a:lvl2pPr>
            <a:lvl3pPr marL="685862" indent="0">
              <a:buNone/>
              <a:defRPr sz="1350" b="1"/>
            </a:lvl3pPr>
            <a:lvl4pPr marL="1028794" indent="0">
              <a:buNone/>
              <a:defRPr sz="1200" b="1"/>
            </a:lvl4pPr>
            <a:lvl5pPr marL="1371726" indent="0">
              <a:buNone/>
              <a:defRPr sz="1200" b="1"/>
            </a:lvl5pPr>
            <a:lvl6pPr marL="1714657" indent="0">
              <a:buNone/>
              <a:defRPr sz="1200" b="1"/>
            </a:lvl6pPr>
            <a:lvl7pPr marL="2057588" indent="0">
              <a:buNone/>
              <a:defRPr sz="1200" b="1"/>
            </a:lvl7pPr>
            <a:lvl8pPr marL="2400519" indent="0">
              <a:buNone/>
              <a:defRPr sz="1200" b="1"/>
            </a:lvl8pPr>
            <a:lvl9pPr marL="274345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7" y="2241553"/>
            <a:ext cx="2915543" cy="1098549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2931" indent="0">
              <a:buNone/>
              <a:defRPr sz="1500" b="1"/>
            </a:lvl2pPr>
            <a:lvl3pPr marL="685862" indent="0">
              <a:buNone/>
              <a:defRPr sz="1350" b="1"/>
            </a:lvl3pPr>
            <a:lvl4pPr marL="1028794" indent="0">
              <a:buNone/>
              <a:defRPr sz="1200" b="1"/>
            </a:lvl4pPr>
            <a:lvl5pPr marL="1371726" indent="0">
              <a:buNone/>
              <a:defRPr sz="1200" b="1"/>
            </a:lvl5pPr>
            <a:lvl6pPr marL="1714657" indent="0">
              <a:buNone/>
              <a:defRPr sz="1200" b="1"/>
            </a:lvl6pPr>
            <a:lvl7pPr marL="2057588" indent="0">
              <a:buNone/>
              <a:defRPr sz="1200" b="1"/>
            </a:lvl7pPr>
            <a:lvl8pPr marL="2400519" indent="0">
              <a:buNone/>
              <a:defRPr sz="1200" b="1"/>
            </a:lvl8pPr>
            <a:lvl9pPr marL="274345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7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0CC1-50C8-4728-9DE1-9EAF1F0301F2}" type="datetimeFigureOut">
              <a:rPr lang="en-ID" smtClean="0"/>
              <a:t>31/01/2019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419F-49B8-4B09-BA4B-8AC5870E28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972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0CC1-50C8-4728-9DE1-9EAF1F0301F2}" type="datetimeFigureOut">
              <a:rPr lang="en-ID" smtClean="0"/>
              <a:t>31/01/2019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419F-49B8-4B09-BA4B-8AC5870E28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301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0CC1-50C8-4728-9DE1-9EAF1F0301F2}" type="datetimeFigureOut">
              <a:rPr lang="en-ID" smtClean="0"/>
              <a:t>31/01/2019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419F-49B8-4B09-BA4B-8AC5870E28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774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7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2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31" indent="0">
              <a:buNone/>
              <a:defRPr sz="1050"/>
            </a:lvl2pPr>
            <a:lvl3pPr marL="685862" indent="0">
              <a:buNone/>
              <a:defRPr sz="900"/>
            </a:lvl3pPr>
            <a:lvl4pPr marL="1028794" indent="0">
              <a:buNone/>
              <a:defRPr sz="750"/>
            </a:lvl4pPr>
            <a:lvl5pPr marL="1371726" indent="0">
              <a:buNone/>
              <a:defRPr sz="750"/>
            </a:lvl5pPr>
            <a:lvl6pPr marL="1714657" indent="0">
              <a:buNone/>
              <a:defRPr sz="750"/>
            </a:lvl6pPr>
            <a:lvl7pPr marL="2057588" indent="0">
              <a:buNone/>
              <a:defRPr sz="750"/>
            </a:lvl7pPr>
            <a:lvl8pPr marL="2400519" indent="0">
              <a:buNone/>
              <a:defRPr sz="750"/>
            </a:lvl8pPr>
            <a:lvl9pPr marL="274345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0CC1-50C8-4728-9DE1-9EAF1F0301F2}" type="datetimeFigureOut">
              <a:rPr lang="en-ID" smtClean="0"/>
              <a:t>31/01/2019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419F-49B8-4B09-BA4B-8AC5870E28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975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7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31" indent="0">
              <a:buNone/>
              <a:defRPr sz="2100"/>
            </a:lvl2pPr>
            <a:lvl3pPr marL="685862" indent="0">
              <a:buNone/>
              <a:defRPr sz="1802"/>
            </a:lvl3pPr>
            <a:lvl4pPr marL="1028794" indent="0">
              <a:buNone/>
              <a:defRPr sz="1500"/>
            </a:lvl4pPr>
            <a:lvl5pPr marL="1371726" indent="0">
              <a:buNone/>
              <a:defRPr sz="1500"/>
            </a:lvl5pPr>
            <a:lvl6pPr marL="1714657" indent="0">
              <a:buNone/>
              <a:defRPr sz="1500"/>
            </a:lvl6pPr>
            <a:lvl7pPr marL="2057588" indent="0">
              <a:buNone/>
              <a:defRPr sz="1500"/>
            </a:lvl7pPr>
            <a:lvl8pPr marL="2400519" indent="0">
              <a:buNone/>
              <a:defRPr sz="1500"/>
            </a:lvl8pPr>
            <a:lvl9pPr marL="274345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31" indent="0">
              <a:buNone/>
              <a:defRPr sz="1050"/>
            </a:lvl2pPr>
            <a:lvl3pPr marL="685862" indent="0">
              <a:buNone/>
              <a:defRPr sz="900"/>
            </a:lvl3pPr>
            <a:lvl4pPr marL="1028794" indent="0">
              <a:buNone/>
              <a:defRPr sz="750"/>
            </a:lvl4pPr>
            <a:lvl5pPr marL="1371726" indent="0">
              <a:buNone/>
              <a:defRPr sz="750"/>
            </a:lvl5pPr>
            <a:lvl6pPr marL="1714657" indent="0">
              <a:buNone/>
              <a:defRPr sz="750"/>
            </a:lvl6pPr>
            <a:lvl7pPr marL="2057588" indent="0">
              <a:buNone/>
              <a:defRPr sz="750"/>
            </a:lvl7pPr>
            <a:lvl8pPr marL="2400519" indent="0">
              <a:buNone/>
              <a:defRPr sz="750"/>
            </a:lvl8pPr>
            <a:lvl9pPr marL="274345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0CC1-50C8-4728-9DE1-9EAF1F0301F2}" type="datetimeFigureOut">
              <a:rPr lang="en-ID" smtClean="0"/>
              <a:t>31/01/2019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419F-49B8-4B09-BA4B-8AC5870E28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985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1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1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00CC1-50C8-4728-9DE1-9EAF1F0301F2}" type="datetimeFigureOut">
              <a:rPr lang="en-ID" smtClean="0"/>
              <a:t>31/01/2019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6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419F-49B8-4B09-BA4B-8AC5870E28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29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6" indent="-171466" algn="l" defTabSz="6858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97" indent="-171466" algn="l" defTabSz="6858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7328" indent="-171466" algn="l" defTabSz="6858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60" indent="-171466" algn="l" defTabSz="6858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92" indent="-171466" algn="l" defTabSz="6858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22" indent="-171466" algn="l" defTabSz="6858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4" indent="-171466" algn="l" defTabSz="6858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85" indent="-171466" algn="l" defTabSz="6858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16" indent="-171466" algn="l" defTabSz="6858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1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2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4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6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57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88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19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50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D01F3D3-983F-4B5F-B675-D5EBC87297B6}"/>
              </a:ext>
            </a:extLst>
          </p:cNvPr>
          <p:cNvGrpSpPr/>
          <p:nvPr/>
        </p:nvGrpSpPr>
        <p:grpSpPr>
          <a:xfrm>
            <a:off x="-91440" y="-21967"/>
            <a:ext cx="6703695" cy="986998"/>
            <a:chOff x="-91440" y="12323"/>
            <a:chExt cx="6703695" cy="10230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ACA100-8D74-4EFF-8C18-32682BE6F585}"/>
                </a:ext>
              </a:extLst>
            </p:cNvPr>
            <p:cNvSpPr txBox="1"/>
            <p:nvPr/>
          </p:nvSpPr>
          <p:spPr>
            <a:xfrm>
              <a:off x="245745" y="168324"/>
              <a:ext cx="6366510" cy="8670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ALUR PELAYANAN </a:t>
              </a:r>
            </a:p>
            <a:p>
              <a:pPr algn="ctr"/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PERMOHONAN INFORMASI</a:t>
              </a:r>
              <a:endParaRPr lang="en-ID" sz="2400" dirty="0">
                <a:solidFill>
                  <a:schemeClr val="accent1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5F7F59E-A0A3-47C4-8AA5-6632B336C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4" t="2610" r="7387" b="35920"/>
            <a:stretch/>
          </p:blipFill>
          <p:spPr>
            <a:xfrm>
              <a:off x="-91440" y="12323"/>
              <a:ext cx="1550577" cy="83099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2CC177-9434-47CC-9A8E-43A1C621501A}"/>
              </a:ext>
            </a:extLst>
          </p:cNvPr>
          <p:cNvGrpSpPr/>
          <p:nvPr/>
        </p:nvGrpSpPr>
        <p:grpSpPr>
          <a:xfrm>
            <a:off x="252568" y="1144784"/>
            <a:ext cx="1471747" cy="1715560"/>
            <a:chOff x="-40869" y="1232913"/>
            <a:chExt cx="1736132" cy="193389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710F25B-6725-4D69-BFE0-1172D4BB0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1" y="1232913"/>
              <a:ext cx="598933" cy="167030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CB2833-562B-428A-9867-14B5CFDCA5F1}"/>
                </a:ext>
              </a:extLst>
            </p:cNvPr>
            <p:cNvSpPr txBox="1"/>
            <p:nvPr/>
          </p:nvSpPr>
          <p:spPr>
            <a:xfrm>
              <a:off x="-40869" y="2849545"/>
              <a:ext cx="1736132" cy="317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Pemohon</a:t>
              </a:r>
              <a:r>
                <a:rPr lang="en-US" sz="1200" dirty="0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Informasi</a:t>
              </a:r>
              <a:endParaRPr lang="en-ID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B6B1C7-415A-400C-8D69-5BA6C454AF49}"/>
              </a:ext>
            </a:extLst>
          </p:cNvPr>
          <p:cNvGrpSpPr/>
          <p:nvPr/>
        </p:nvGrpSpPr>
        <p:grpSpPr>
          <a:xfrm>
            <a:off x="2674101" y="1371335"/>
            <a:ext cx="1471748" cy="1613368"/>
            <a:chOff x="2553968" y="1365935"/>
            <a:chExt cx="1668828" cy="18749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D4BB8EA-32EE-4913-ADAA-7ECE4AED8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152" y="1365935"/>
              <a:ext cx="708986" cy="11308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2E867F-8CCE-4ACE-8EE3-475272AEDF61}"/>
                </a:ext>
              </a:extLst>
            </p:cNvPr>
            <p:cNvSpPr txBox="1"/>
            <p:nvPr/>
          </p:nvSpPr>
          <p:spPr>
            <a:xfrm>
              <a:off x="2553968" y="2477699"/>
              <a:ext cx="1668828" cy="7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Petugas</a:t>
              </a:r>
              <a:r>
                <a:rPr lang="en-US" sz="1200" dirty="0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meja</a:t>
              </a:r>
              <a:r>
                <a:rPr lang="en-US" sz="1200" dirty="0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informasi</a:t>
              </a:r>
              <a:r>
                <a:rPr lang="en-US" sz="1200" dirty="0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melakukan</a:t>
              </a:r>
              <a:r>
                <a:rPr lang="en-US" sz="1200" dirty="0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pemeriksaan</a:t>
              </a:r>
              <a:endParaRPr lang="en-ID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B4406B0-2964-40A3-A061-E337D6C618C9}"/>
              </a:ext>
            </a:extLst>
          </p:cNvPr>
          <p:cNvGrpSpPr/>
          <p:nvPr/>
        </p:nvGrpSpPr>
        <p:grpSpPr>
          <a:xfrm>
            <a:off x="5293007" y="1404148"/>
            <a:ext cx="1090868" cy="1012194"/>
            <a:chOff x="5293007" y="1404145"/>
            <a:chExt cx="1090868" cy="101219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42B9E6A-FBEA-4440-A539-A7A474BAF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8610" y="1404145"/>
              <a:ext cx="850469" cy="101219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E32353-18D9-4A52-B84F-0B25E8899639}"/>
                </a:ext>
              </a:extLst>
            </p:cNvPr>
            <p:cNvSpPr txBox="1"/>
            <p:nvPr/>
          </p:nvSpPr>
          <p:spPr>
            <a:xfrm rot="19931995">
              <a:off x="5293007" y="1628180"/>
              <a:ext cx="1090868" cy="469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TIDAK LENGKAP</a:t>
              </a:r>
              <a:endParaRPr lang="en-ID" sz="1200" dirty="0">
                <a:solidFill>
                  <a:srgbClr val="FF0000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45FD0F6-6406-49CD-8EC6-A243FD96233B}"/>
              </a:ext>
            </a:extLst>
          </p:cNvPr>
          <p:cNvSpPr txBox="1"/>
          <p:nvPr/>
        </p:nvSpPr>
        <p:spPr>
          <a:xfrm>
            <a:off x="5173212" y="2394236"/>
            <a:ext cx="1950351" cy="65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7" indent="-228607">
              <a:buAutoNum type="arabicPeriod"/>
            </a:pPr>
            <a:r>
              <a:rPr lang="en-US" sz="1200" dirty="0" err="1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Klarifikasi</a:t>
            </a:r>
            <a:endParaRPr lang="en-US" sz="1200" dirty="0">
              <a:solidFill>
                <a:schemeClr val="bg1"/>
              </a:solidFill>
              <a:latin typeface="Bahnschrift SemiLight SemiConde" panose="020B0502040204020203" pitchFamily="34" charset="0"/>
              <a:cs typeface="Adobe Arabic" panose="02040503050201020203" pitchFamily="18" charset="-78"/>
            </a:endParaRPr>
          </a:p>
          <a:p>
            <a:pPr marL="228607" indent="-228607">
              <a:buAutoNum type="arabicPeriod"/>
            </a:pPr>
            <a:r>
              <a:rPr lang="en-US" sz="1200" dirty="0" err="1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Pemohon</a:t>
            </a:r>
            <a:r>
              <a:rPr lang="en-US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melengkapi</a:t>
            </a:r>
            <a:r>
              <a:rPr lang="en-US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berkas</a:t>
            </a:r>
            <a:r>
              <a:rPr lang="en-US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permohonan</a:t>
            </a:r>
            <a:endParaRPr lang="en-ID" sz="1200" dirty="0">
              <a:solidFill>
                <a:schemeClr val="bg1"/>
              </a:solidFill>
              <a:latin typeface="Bahnschrift SemiLight SemiConde" panose="020B0502040204020203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B45AD0B-63CC-4B06-BC20-FA9D7B2615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61" y="1693073"/>
            <a:ext cx="895262" cy="39224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464AC3E-EAC7-4E31-8020-71F803711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90" y="1735673"/>
            <a:ext cx="866403" cy="4002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628671D-CEDE-4F89-B3D2-809E867E82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4984">
            <a:off x="2328001" y="3180178"/>
            <a:ext cx="784363" cy="35232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CD83CB7-B328-497D-B968-490CED01AFEF}"/>
              </a:ext>
            </a:extLst>
          </p:cNvPr>
          <p:cNvSpPr txBox="1"/>
          <p:nvPr/>
        </p:nvSpPr>
        <p:spPr>
          <a:xfrm>
            <a:off x="3830221" y="3325069"/>
            <a:ext cx="1832792" cy="4690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PPID </a:t>
            </a:r>
            <a:r>
              <a:rPr lang="en-US" sz="1200" dirty="0" err="1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tidak</a:t>
            </a:r>
            <a:r>
              <a:rPr lang="en-US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memberikan</a:t>
            </a:r>
            <a:r>
              <a:rPr lang="en-US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pemberitahuan</a:t>
            </a:r>
            <a:r>
              <a:rPr lang="en-US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tertulis</a:t>
            </a:r>
            <a:endParaRPr lang="en-ID" sz="1200" dirty="0">
              <a:solidFill>
                <a:schemeClr val="bg1"/>
              </a:solidFill>
              <a:latin typeface="Bahnschrift SemiLight SemiConde" panose="020B0502040204020203" pitchFamily="34" charset="0"/>
              <a:cs typeface="Adobe Arabic" panose="02040503050201020203" pitchFamily="18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EEBAC2-96E7-4200-9ED3-5B28458933D4}"/>
              </a:ext>
            </a:extLst>
          </p:cNvPr>
          <p:cNvGrpSpPr/>
          <p:nvPr/>
        </p:nvGrpSpPr>
        <p:grpSpPr>
          <a:xfrm>
            <a:off x="1313534" y="3183524"/>
            <a:ext cx="1090868" cy="1012194"/>
            <a:chOff x="1313534" y="3183522"/>
            <a:chExt cx="1090868" cy="101219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D3C53ED-5B34-4DE4-8E92-B2477A630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822" y="3183522"/>
              <a:ext cx="850469" cy="101219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414FDDC-0D55-48A9-ADBA-F98DC2606600}"/>
                </a:ext>
              </a:extLst>
            </p:cNvPr>
            <p:cNvSpPr txBox="1"/>
            <p:nvPr/>
          </p:nvSpPr>
          <p:spPr>
            <a:xfrm rot="19931995">
              <a:off x="1313534" y="3548896"/>
              <a:ext cx="1090868" cy="28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LENGKAP</a:t>
              </a:r>
              <a:endParaRPr lang="en-ID" sz="1200" dirty="0">
                <a:solidFill>
                  <a:srgbClr val="FF0000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2992A27-0F27-474C-9B27-799C48EF560F}"/>
              </a:ext>
            </a:extLst>
          </p:cNvPr>
          <p:cNvSpPr txBox="1"/>
          <p:nvPr/>
        </p:nvSpPr>
        <p:spPr>
          <a:xfrm>
            <a:off x="156873" y="3607406"/>
            <a:ext cx="1471748" cy="84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7" indent="-228607">
              <a:buFont typeface="+mj-lt"/>
              <a:buAutoNum type="arabicPeriod"/>
            </a:pPr>
            <a:r>
              <a:rPr lang="en-US" sz="1200" dirty="0" err="1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Memberikan</a:t>
            </a:r>
            <a:r>
              <a:rPr lang="en-US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tanda</a:t>
            </a:r>
            <a:r>
              <a:rPr lang="en-US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bukti</a:t>
            </a:r>
            <a:endParaRPr lang="en-US" sz="1200" dirty="0">
              <a:solidFill>
                <a:schemeClr val="bg1"/>
              </a:solidFill>
              <a:latin typeface="Bahnschrift SemiLight SemiConde" panose="020B0502040204020203" pitchFamily="34" charset="0"/>
              <a:cs typeface="Adobe Arabic" panose="02040503050201020203" pitchFamily="18" charset="-78"/>
            </a:endParaRPr>
          </a:p>
          <a:p>
            <a:pPr marL="228607" indent="-228607">
              <a:buFont typeface="+mj-lt"/>
              <a:buAutoNum type="arabicPeriod"/>
            </a:pPr>
            <a:r>
              <a:rPr lang="en-US" sz="1200" dirty="0" err="1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Mencatat</a:t>
            </a:r>
            <a:r>
              <a:rPr lang="en-US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dalam</a:t>
            </a:r>
            <a:r>
              <a:rPr lang="en-US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buku</a:t>
            </a:r>
            <a:r>
              <a:rPr lang="en-US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 register</a:t>
            </a:r>
            <a:endParaRPr lang="en-ID" sz="1200" dirty="0">
              <a:solidFill>
                <a:schemeClr val="bg1"/>
              </a:solidFill>
              <a:latin typeface="Bahnschrift SemiLight SemiConde" panose="020B0502040204020203" pitchFamily="34" charset="0"/>
              <a:cs typeface="Adobe Arabic" panose="02040503050201020203" pitchFamily="18" charset="-78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86E5F1C-492C-46A7-AB01-73B5DDF020D8}"/>
              </a:ext>
            </a:extLst>
          </p:cNvPr>
          <p:cNvSpPr/>
          <p:nvPr/>
        </p:nvSpPr>
        <p:spPr>
          <a:xfrm>
            <a:off x="2713683" y="4145182"/>
            <a:ext cx="1950351" cy="1499892"/>
          </a:xfrm>
          <a:prstGeom prst="roundRect">
            <a:avLst/>
          </a:prstGeom>
          <a:solidFill>
            <a:srgbClr val="8EC26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PPID </a:t>
            </a:r>
            <a:r>
              <a:rPr lang="en-US" sz="1200" b="1" dirty="0" err="1">
                <a:solidFill>
                  <a:srgbClr val="002060"/>
                </a:solidFill>
                <a:latin typeface="Bahnschrift SemiLight SemiConde" panose="020B0502040204020203" pitchFamily="34" charset="0"/>
              </a:rPr>
              <a:t>memberikan</a:t>
            </a:r>
            <a:r>
              <a:rPr lang="en-US" sz="1200" b="1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Bahnschrift SemiLight SemiConde" panose="020B0502040204020203" pitchFamily="34" charset="0"/>
              </a:rPr>
              <a:t>pemberitahuan</a:t>
            </a:r>
            <a:r>
              <a:rPr lang="en-US" sz="1200" b="1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Bahnschrift SemiLight SemiConde" panose="020B0502040204020203" pitchFamily="34" charset="0"/>
              </a:rPr>
              <a:t>tertulis</a:t>
            </a:r>
            <a:r>
              <a:rPr lang="en-US" sz="1200" b="1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 yang </a:t>
            </a:r>
            <a:r>
              <a:rPr lang="en-US" sz="1200" b="1" dirty="0" err="1">
                <a:solidFill>
                  <a:srgbClr val="002060"/>
                </a:solidFill>
                <a:latin typeface="Bahnschrift SemiLight SemiConde" panose="020B0502040204020203" pitchFamily="34" charset="0"/>
              </a:rPr>
              <a:t>berisi</a:t>
            </a:r>
            <a:r>
              <a:rPr lang="en-US" sz="1200" b="1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 :</a:t>
            </a:r>
          </a:p>
          <a:p>
            <a:pPr marL="228607" indent="-228607">
              <a:buAutoNum type="arabicPeriod"/>
            </a:pPr>
            <a:r>
              <a:rPr lang="en-US" sz="1200" b="1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Ada/</a:t>
            </a:r>
            <a:r>
              <a:rPr lang="en-US" sz="1200" b="1" dirty="0" err="1">
                <a:solidFill>
                  <a:srgbClr val="002060"/>
                </a:solidFill>
                <a:latin typeface="Bahnschrift SemiLight SemiConde" panose="020B0502040204020203" pitchFamily="34" charset="0"/>
              </a:rPr>
              <a:t>tidaknya</a:t>
            </a:r>
            <a:r>
              <a:rPr lang="en-US" sz="1200" b="1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Bahnschrift SemiLight SemiConde" panose="020B0502040204020203" pitchFamily="34" charset="0"/>
              </a:rPr>
              <a:t>informasi</a:t>
            </a:r>
            <a:endParaRPr lang="en-US" sz="1200" b="1" dirty="0">
              <a:solidFill>
                <a:srgbClr val="002060"/>
              </a:solidFill>
              <a:latin typeface="Bahnschrift SemiLight SemiConde" panose="020B0502040204020203" pitchFamily="34" charset="0"/>
            </a:endParaRPr>
          </a:p>
          <a:p>
            <a:pPr marL="228607" indent="-228607">
              <a:buAutoNum type="arabicPeriod"/>
            </a:pPr>
            <a:r>
              <a:rPr lang="en-US" sz="1200" b="1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Cara </a:t>
            </a:r>
            <a:r>
              <a:rPr lang="en-US" sz="1200" b="1" dirty="0" err="1">
                <a:solidFill>
                  <a:srgbClr val="002060"/>
                </a:solidFill>
                <a:latin typeface="Bahnschrift SemiLight SemiConde" panose="020B0502040204020203" pitchFamily="34" charset="0"/>
              </a:rPr>
              <a:t>pengiriman</a:t>
            </a:r>
            <a:r>
              <a:rPr lang="en-US" sz="1200" b="1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Bahnschrift SemiLight SemiConde" panose="020B0502040204020203" pitchFamily="34" charset="0"/>
              </a:rPr>
              <a:t>informasi</a:t>
            </a:r>
            <a:endParaRPr lang="en-US" sz="1200" b="1" dirty="0">
              <a:solidFill>
                <a:srgbClr val="002060"/>
              </a:solidFill>
              <a:latin typeface="Bahnschrift SemiLight SemiConde" panose="020B0502040204020203" pitchFamily="34" charset="0"/>
            </a:endParaRPr>
          </a:p>
          <a:p>
            <a:pPr marL="228607" indent="-228607">
              <a:buAutoNum type="arabicPeriod"/>
            </a:pPr>
            <a:r>
              <a:rPr lang="en-US" sz="1200" b="1" dirty="0" err="1">
                <a:solidFill>
                  <a:srgbClr val="002060"/>
                </a:solidFill>
                <a:latin typeface="Bahnschrift SemiLight SemiConde" panose="020B0502040204020203" pitchFamily="34" charset="0"/>
              </a:rPr>
              <a:t>Biaya</a:t>
            </a:r>
            <a:endParaRPr lang="en-ID" sz="1200" b="1" dirty="0">
              <a:solidFill>
                <a:srgbClr val="002060"/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F745E62-85B7-43B1-A670-9B680CCE1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6994">
            <a:off x="2231249" y="3882973"/>
            <a:ext cx="593127" cy="2836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A8D0A4-1A3D-458C-A47B-C444314F2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4984">
            <a:off x="2010763" y="5575123"/>
            <a:ext cx="784363" cy="3751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08B1178-0124-4E57-A875-3087A2CAB1FA}"/>
              </a:ext>
            </a:extLst>
          </p:cNvPr>
          <p:cNvGrpSpPr/>
          <p:nvPr/>
        </p:nvGrpSpPr>
        <p:grpSpPr>
          <a:xfrm>
            <a:off x="170312" y="5645082"/>
            <a:ext cx="1791284" cy="835444"/>
            <a:chOff x="170312" y="5645074"/>
            <a:chExt cx="1791284" cy="8354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5639ED-37F1-4ED5-856E-A721B3213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6047" y="5645074"/>
              <a:ext cx="1025549" cy="83099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B7BA59-9678-4AD9-B474-BD3D4EA78879}"/>
                </a:ext>
              </a:extLst>
            </p:cNvPr>
            <p:cNvSpPr/>
            <p:nvPr/>
          </p:nvSpPr>
          <p:spPr>
            <a:xfrm>
              <a:off x="170312" y="6199072"/>
              <a:ext cx="1451528" cy="281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Pemberian</a:t>
              </a:r>
              <a:r>
                <a:rPr lang="en-US" sz="1200" dirty="0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Informasi</a:t>
              </a:r>
              <a:endParaRPr lang="en-ID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4B2248B-D8CB-470E-9D24-EE357F87B3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7179" flipV="1">
            <a:off x="338339" y="6871924"/>
            <a:ext cx="1044479" cy="44513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8F17574-35C2-4002-9790-29C7D065A66E}"/>
              </a:ext>
            </a:extLst>
          </p:cNvPr>
          <p:cNvGrpSpPr/>
          <p:nvPr/>
        </p:nvGrpSpPr>
        <p:grpSpPr>
          <a:xfrm>
            <a:off x="2299291" y="5991216"/>
            <a:ext cx="1717012" cy="1638547"/>
            <a:chOff x="2299291" y="5991212"/>
            <a:chExt cx="1717014" cy="163854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558D89-FBEC-44EB-8909-237CEC072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705" y="5991212"/>
              <a:ext cx="486625" cy="1357101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126253-E734-4A49-9F31-E7F8808286FD}"/>
                </a:ext>
              </a:extLst>
            </p:cNvPr>
            <p:cNvSpPr/>
            <p:nvPr/>
          </p:nvSpPr>
          <p:spPr>
            <a:xfrm>
              <a:off x="2299291" y="7348313"/>
              <a:ext cx="1717014" cy="281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Tidak</a:t>
              </a:r>
              <a:r>
                <a:rPr lang="en-US" sz="1200" dirty="0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sesuai</a:t>
              </a:r>
              <a:r>
                <a:rPr lang="en-US" sz="1200" dirty="0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permohonan</a:t>
              </a:r>
              <a:endParaRPr lang="en-ID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262959A-DD53-4F3F-BD34-8245DEA5F6FC}"/>
              </a:ext>
            </a:extLst>
          </p:cNvPr>
          <p:cNvGrpSpPr/>
          <p:nvPr/>
        </p:nvGrpSpPr>
        <p:grpSpPr>
          <a:xfrm>
            <a:off x="1095832" y="7518800"/>
            <a:ext cx="1090868" cy="1048426"/>
            <a:chOff x="1095832" y="7518800"/>
            <a:chExt cx="1090868" cy="10484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53BCB8-37D0-4227-98BE-C94CB770A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384" y="7518800"/>
              <a:ext cx="887048" cy="104842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159C1B-4BA1-40C8-8751-D026A0490CA2}"/>
                </a:ext>
              </a:extLst>
            </p:cNvPr>
            <p:cNvSpPr txBox="1"/>
            <p:nvPr/>
          </p:nvSpPr>
          <p:spPr>
            <a:xfrm rot="2284891">
              <a:off x="1095832" y="7814580"/>
              <a:ext cx="1090868" cy="469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rgbClr val="002060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Sesuai</a:t>
              </a:r>
              <a:br>
                <a:rPr lang="en-US" sz="1200" dirty="0">
                  <a:solidFill>
                    <a:srgbClr val="002060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</a:br>
              <a:r>
                <a:rPr lang="en-US" sz="1200" dirty="0" err="1">
                  <a:solidFill>
                    <a:srgbClr val="002060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Permohonan</a:t>
              </a:r>
              <a:endParaRPr lang="en-ID" sz="1200" dirty="0">
                <a:solidFill>
                  <a:srgbClr val="002060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endParaRPr>
            </a:p>
          </p:txBody>
        </p:sp>
      </p:grpSp>
      <p:sp>
        <p:nvSpPr>
          <p:cNvPr id="17" name="Flowchart: Predefined Process 16">
            <a:extLst>
              <a:ext uri="{FF2B5EF4-FFF2-40B4-BE49-F238E27FC236}">
                <a16:creationId xmlns:a16="http://schemas.microsoft.com/office/drawing/2014/main" id="{1F68D6D4-13AC-46CE-8B6A-8AEFC9A2FB90}"/>
              </a:ext>
            </a:extLst>
          </p:cNvPr>
          <p:cNvSpPr/>
          <p:nvPr/>
        </p:nvSpPr>
        <p:spPr>
          <a:xfrm>
            <a:off x="2683671" y="8043015"/>
            <a:ext cx="1372551" cy="589547"/>
          </a:xfrm>
          <a:prstGeom prst="flowChartPredefinedProcess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2" b="1" dirty="0">
                <a:latin typeface="Bahnschrift Condensed" panose="020B0502040204020203" pitchFamily="34" charset="0"/>
              </a:rPr>
              <a:t>SELESAI</a:t>
            </a:r>
            <a:endParaRPr lang="en-ID" sz="1802" b="1" dirty="0">
              <a:latin typeface="Bahnschrift Condensed" panose="020B0502040204020203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F7BCB0C-A0B2-4C4F-87BC-6D587BC69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36" y="8126787"/>
            <a:ext cx="592581" cy="44043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34855FA-FF60-4872-8C57-4EBBD0BF2752}"/>
              </a:ext>
            </a:extLst>
          </p:cNvPr>
          <p:cNvSpPr txBox="1"/>
          <p:nvPr/>
        </p:nvSpPr>
        <p:spPr>
          <a:xfrm>
            <a:off x="5078425" y="4535933"/>
            <a:ext cx="1102329" cy="6567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2060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Menolak</a:t>
            </a:r>
            <a:r>
              <a:rPr lang="en-US" sz="1200" b="1" dirty="0">
                <a:solidFill>
                  <a:srgbClr val="002060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Memberikan</a:t>
            </a:r>
            <a:r>
              <a:rPr lang="en-US" sz="1200" b="1" dirty="0">
                <a:solidFill>
                  <a:srgbClr val="002060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rPr>
              <a:t>Informasi</a:t>
            </a:r>
            <a:endParaRPr lang="en-ID" sz="1200" b="1" dirty="0">
              <a:solidFill>
                <a:srgbClr val="002060"/>
              </a:solidFill>
              <a:latin typeface="Bahnschrift SemiLight SemiConde" panose="020B0502040204020203" pitchFamily="34" charset="0"/>
              <a:cs typeface="Adobe Arabic" panose="02040503050201020203" pitchFamily="18" charset="-78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B98735B2-6C27-4448-8623-3A765C474FB2}"/>
              </a:ext>
            </a:extLst>
          </p:cNvPr>
          <p:cNvSpPr/>
          <p:nvPr/>
        </p:nvSpPr>
        <p:spPr>
          <a:xfrm>
            <a:off x="3443909" y="6547633"/>
            <a:ext cx="1493854" cy="359057"/>
          </a:xfrm>
          <a:prstGeom prst="rightArrow">
            <a:avLst/>
          </a:prstGeom>
          <a:solidFill>
            <a:srgbClr val="1FB87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2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49A4D00D-ACBD-425F-845E-D30818360FBB}"/>
              </a:ext>
            </a:extLst>
          </p:cNvPr>
          <p:cNvSpPr/>
          <p:nvPr/>
        </p:nvSpPr>
        <p:spPr>
          <a:xfrm>
            <a:off x="4746618" y="4745528"/>
            <a:ext cx="303991" cy="299204"/>
          </a:xfrm>
          <a:prstGeom prst="rightArrow">
            <a:avLst/>
          </a:prstGeom>
          <a:solidFill>
            <a:srgbClr val="1FB87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2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CD8EB3B-DB66-4974-94AC-87C325A600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01449" flipH="1" flipV="1">
            <a:off x="1919983" y="6295954"/>
            <a:ext cx="731403" cy="42078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5A14765-CB47-4E60-922A-A456C87374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985" flipV="1">
            <a:off x="4006195" y="2781920"/>
            <a:ext cx="745668" cy="428995"/>
          </a:xfrm>
          <a:prstGeom prst="rect">
            <a:avLst/>
          </a:prstGeom>
        </p:spPr>
      </p:pic>
      <p:sp>
        <p:nvSpPr>
          <p:cNvPr id="60" name="Arrow: Curved Left 59">
            <a:extLst>
              <a:ext uri="{FF2B5EF4-FFF2-40B4-BE49-F238E27FC236}">
                <a16:creationId xmlns:a16="http://schemas.microsoft.com/office/drawing/2014/main" id="{811EEEF5-B682-4C72-8922-ABF36EAD34D4}"/>
              </a:ext>
            </a:extLst>
          </p:cNvPr>
          <p:cNvSpPr/>
          <p:nvPr/>
        </p:nvSpPr>
        <p:spPr>
          <a:xfrm rot="21333012">
            <a:off x="5916928" y="3422690"/>
            <a:ext cx="833904" cy="2697096"/>
          </a:xfrm>
          <a:prstGeom prst="curvedLeftArrow">
            <a:avLst>
              <a:gd name="adj1" fmla="val 25000"/>
              <a:gd name="adj2" fmla="val 45938"/>
              <a:gd name="adj3" fmla="val 25000"/>
            </a:avLst>
          </a:prstGeom>
          <a:solidFill>
            <a:srgbClr val="1FB8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2">
              <a:solidFill>
                <a:schemeClr val="tx1"/>
              </a:solidFill>
            </a:endParaRPr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ACD9E6A8-6733-405D-8FA9-FDF666AA778D}"/>
              </a:ext>
            </a:extLst>
          </p:cNvPr>
          <p:cNvSpPr/>
          <p:nvPr/>
        </p:nvSpPr>
        <p:spPr>
          <a:xfrm rot="5400000">
            <a:off x="5277932" y="5613108"/>
            <a:ext cx="646333" cy="299204"/>
          </a:xfrm>
          <a:prstGeom prst="rightArrow">
            <a:avLst/>
          </a:prstGeom>
          <a:solidFill>
            <a:srgbClr val="1FB87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2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0CD697-7E76-470F-897F-F5D4A1CF4441}"/>
              </a:ext>
            </a:extLst>
          </p:cNvPr>
          <p:cNvGrpSpPr/>
          <p:nvPr/>
        </p:nvGrpSpPr>
        <p:grpSpPr>
          <a:xfrm>
            <a:off x="4937763" y="6213528"/>
            <a:ext cx="1576941" cy="1833937"/>
            <a:chOff x="4937760" y="6213525"/>
            <a:chExt cx="1576942" cy="183393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202EC4-4BAF-4B2E-BE57-E285360AC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73212" y="6213525"/>
              <a:ext cx="932448" cy="1448465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D81190-68C6-4D98-9A50-80F17F78B87A}"/>
                </a:ext>
              </a:extLst>
            </p:cNvPr>
            <p:cNvSpPr/>
            <p:nvPr/>
          </p:nvSpPr>
          <p:spPr>
            <a:xfrm>
              <a:off x="4937760" y="7766015"/>
              <a:ext cx="1576942" cy="281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Mengajukan</a:t>
              </a:r>
              <a:r>
                <a:rPr lang="en-US" sz="1200" dirty="0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Bahnschrift SemiLight SemiConde" panose="020B0502040204020203" pitchFamily="34" charset="0"/>
                  <a:cs typeface="Adobe Arabic" panose="02040503050201020203" pitchFamily="18" charset="-78"/>
                </a:rPr>
                <a:t>Keberatan</a:t>
              </a:r>
              <a:endParaRPr lang="en-ID" sz="1200" dirty="0">
                <a:solidFill>
                  <a:schemeClr val="bg1"/>
                </a:solidFill>
                <a:latin typeface="Bahnschrift SemiLight SemiConde" panose="020B0502040204020203" pitchFamily="34" charset="0"/>
                <a:cs typeface="Adobe Arabic" panose="02040503050201020203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0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25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7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7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7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7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 animBg="1"/>
      <p:bldP spid="56" grpId="0"/>
      <p:bldP spid="56" grpId="1"/>
      <p:bldP spid="57" grpId="0" animBg="1"/>
      <p:bldP spid="57" grpId="1" animBg="1"/>
      <p:bldP spid="17" grpId="0" animBg="1"/>
      <p:bldP spid="17" grpId="1" animBg="1"/>
      <p:bldP spid="43" grpId="0" animBg="1"/>
      <p:bldP spid="34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58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Adobe Fan Heiti Std B</vt:lpstr>
      <vt:lpstr>Arial</vt:lpstr>
      <vt:lpstr>Bahnschrift Condensed</vt:lpstr>
      <vt:lpstr>Bahnschrift SemiLight SemiConde</vt:lpstr>
      <vt:lpstr>Calibri</vt:lpstr>
      <vt:lpstr>Calibri Light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SIMRSDESK</dc:creator>
  <cp:lastModifiedBy>SIMRSDESK</cp:lastModifiedBy>
  <cp:revision>21</cp:revision>
  <dcterms:created xsi:type="dcterms:W3CDTF">2019-01-30T03:29:09Z</dcterms:created>
  <dcterms:modified xsi:type="dcterms:W3CDTF">2019-01-31T04:16:23Z</dcterms:modified>
</cp:coreProperties>
</file>