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1.xml" ContentType="application/vnd.openxmlformats-officedocument.drawingml.chart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notesSlides/notesSlide11.xml" ContentType="application/vnd.openxmlformats-officedocument.presentationml.notesSlide+xml"/>
  <Override PartName="/ppt/charts/chart4.xml" ContentType="application/vnd.openxmlformats-officedocument.drawingml.chart+xml"/>
  <Override PartName="/ppt/notesSlides/notesSlide12.xml" ContentType="application/vnd.openxmlformats-officedocument.presentationml.notesSlide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9" r:id="rId1"/>
  </p:sldMasterIdLst>
  <p:notesMasterIdLst>
    <p:notesMasterId r:id="rId61"/>
  </p:notesMasterIdLst>
  <p:handoutMasterIdLst>
    <p:handoutMasterId r:id="rId62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316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  <p:sldId id="298" r:id="rId43"/>
    <p:sldId id="299" r:id="rId44"/>
    <p:sldId id="300" r:id="rId45"/>
    <p:sldId id="301" r:id="rId46"/>
    <p:sldId id="302" r:id="rId47"/>
    <p:sldId id="303" r:id="rId48"/>
    <p:sldId id="304" r:id="rId49"/>
    <p:sldId id="305" r:id="rId50"/>
    <p:sldId id="306" r:id="rId51"/>
    <p:sldId id="307" r:id="rId52"/>
    <p:sldId id="308" r:id="rId53"/>
    <p:sldId id="309" r:id="rId54"/>
    <p:sldId id="310" r:id="rId55"/>
    <p:sldId id="311" r:id="rId56"/>
    <p:sldId id="312" r:id="rId57"/>
    <p:sldId id="313" r:id="rId58"/>
    <p:sldId id="315" r:id="rId59"/>
    <p:sldId id="314" r:id="rId60"/>
  </p:sldIdLst>
  <p:sldSz cx="9144000" cy="6858000" type="screen4x3"/>
  <p:notesSz cx="7010400" cy="11125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FF9966"/>
    <a:srgbClr val="BDA9BD"/>
    <a:srgbClr val="FFFF66"/>
    <a:srgbClr val="CC00FF"/>
    <a:srgbClr val="9999FF"/>
    <a:srgbClr val="CC3300"/>
    <a:srgbClr val="00FFFF"/>
    <a:srgbClr val="FF6699"/>
    <a:srgbClr val="99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7" d="100"/>
          <a:sy n="57" d="100"/>
        </p:scale>
        <p:origin x="-1650" y="-2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4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5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6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7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PENDAPATAN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96000"/>
                    <a:lumMod val="100000"/>
                  </a:schemeClr>
                </a:gs>
                <a:gs pos="78000">
                  <a:schemeClr val="accent1">
                    <a:shade val="94000"/>
                    <a:lumMod val="94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38100" dist="25400" dir="5400000" rotWithShape="0">
                <a:srgbClr val="000000">
                  <a:alpha val="35000"/>
                </a:srgbClr>
              </a:outerShdw>
            </a:effectLst>
            <a:sp3d/>
          </c:spPr>
          <c:invertIfNegative val="0"/>
          <c:dPt>
            <c:idx val="0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>
                <a:outerShdw blurRad="38100" dist="25400" dir="5400000" rotWithShape="0">
                  <a:srgbClr val="000000">
                    <a:alpha val="35000"/>
                  </a:srgbClr>
                </a:outerShdw>
              </a:effectLst>
              <a:sp3d/>
            </c:spPr>
          </c:dPt>
          <c:dPt>
            <c:idx val="1"/>
            <c:invertIfNegative val="0"/>
            <c:bubble3D val="0"/>
            <c:spPr>
              <a:solidFill>
                <a:srgbClr val="E28B0A"/>
              </a:solidFill>
              <a:ln>
                <a:noFill/>
              </a:ln>
              <a:effectLst>
                <a:outerShdw blurRad="38100" dist="25400" dir="5400000" rotWithShape="0">
                  <a:srgbClr val="000000">
                    <a:alpha val="35000"/>
                  </a:srgbClr>
                </a:outerShdw>
              </a:effectLst>
              <a:sp3d/>
            </c:spPr>
          </c:dPt>
          <c:dPt>
            <c:idx val="3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>
                <a:outerShdw blurRad="38100" dist="25400" dir="5400000" rotWithShape="0">
                  <a:srgbClr val="000000">
                    <a:alpha val="35000"/>
                  </a:srgbClr>
                </a:outerShdw>
              </a:effectLst>
              <a:sp3d/>
            </c:spPr>
          </c:dPt>
          <c:dPt>
            <c:idx val="4"/>
            <c:invertIfNegative val="0"/>
            <c:bubble3D val="0"/>
            <c:spPr>
              <a:solidFill>
                <a:srgbClr val="CCFF33"/>
              </a:solidFill>
              <a:ln>
                <a:noFill/>
              </a:ln>
              <a:effectLst>
                <a:outerShdw blurRad="38100" dist="25400" dir="5400000" rotWithShape="0">
                  <a:srgbClr val="000000">
                    <a:alpha val="35000"/>
                  </a:srgbClr>
                </a:outerShdw>
              </a:effectLst>
              <a:sp3d/>
            </c:spPr>
          </c:dPt>
          <c:dPt>
            <c:idx val="5"/>
            <c:invertIfNegative val="0"/>
            <c:bubble3D val="0"/>
            <c:spPr>
              <a:solidFill>
                <a:srgbClr val="FF6699"/>
              </a:solidFill>
              <a:ln>
                <a:noFill/>
              </a:ln>
              <a:effectLst>
                <a:outerShdw blurRad="38100" dist="25400" dir="5400000" rotWithShape="0">
                  <a:srgbClr val="000000">
                    <a:alpha val="35000"/>
                  </a:srgbClr>
                </a:outerShdw>
              </a:effectLst>
              <a:sp3d/>
            </c:spPr>
          </c:dPt>
          <c:dPt>
            <c:idx val="6"/>
            <c:invertIfNegative val="0"/>
            <c:bubble3D val="0"/>
            <c:spPr>
              <a:solidFill>
                <a:schemeClr val="accent1">
                  <a:lumMod val="50000"/>
                </a:schemeClr>
              </a:solidFill>
              <a:ln>
                <a:noFill/>
              </a:ln>
              <a:effectLst>
                <a:outerShdw blurRad="38100" dist="25400" dir="5400000" rotWithShape="0">
                  <a:srgbClr val="000000">
                    <a:alpha val="35000"/>
                  </a:srgbClr>
                </a:outerShdw>
              </a:effectLst>
              <a:sp3d/>
            </c:spPr>
          </c:dPt>
          <c:dPt>
            <c:idx val="7"/>
            <c:invertIfNegative val="0"/>
            <c:bubble3D val="0"/>
            <c:spPr>
              <a:solidFill>
                <a:srgbClr val="FF6600"/>
              </a:solidFill>
              <a:ln>
                <a:noFill/>
              </a:ln>
              <a:effectLst>
                <a:outerShdw blurRad="38100" dist="25400" dir="5400000" rotWithShape="0">
                  <a:srgbClr val="000000">
                    <a:alpha val="35000"/>
                  </a:srgbClr>
                </a:outerShdw>
              </a:effectLst>
              <a:sp3d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Sheet1!$A$2:$A$10</c:f>
              <c:strCache>
                <c:ptCount val="9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MEI</c:v>
                </c:pt>
                <c:pt idx="5">
                  <c:v>JUNI</c:v>
                </c:pt>
                <c:pt idx="6">
                  <c:v>JULI</c:v>
                </c:pt>
                <c:pt idx="7">
                  <c:v>AGT</c:v>
                </c:pt>
                <c:pt idx="8">
                  <c:v>SEPT</c:v>
                </c:pt>
              </c:strCache>
            </c:strRef>
          </c:cat>
          <c:val>
            <c:numRef>
              <c:f>Sheet1!$B$2:$B$10</c:f>
              <c:numCache>
                <c:formatCode>_(* #,##0_);_(* \(#,##0\);_(* "-"_);_(@_)</c:formatCode>
                <c:ptCount val="9"/>
                <c:pt idx="0">
                  <c:v>1785842216</c:v>
                </c:pt>
                <c:pt idx="1">
                  <c:v>2649322706</c:v>
                </c:pt>
                <c:pt idx="2">
                  <c:v>7629830965</c:v>
                </c:pt>
                <c:pt idx="3">
                  <c:v>10410986226</c:v>
                </c:pt>
                <c:pt idx="4">
                  <c:v>12873811285</c:v>
                </c:pt>
                <c:pt idx="5" formatCode="#,##0">
                  <c:v>15533237828</c:v>
                </c:pt>
                <c:pt idx="6" formatCode="#,##0_);\(#,##0\)">
                  <c:v>17854375730</c:v>
                </c:pt>
                <c:pt idx="7" formatCode="#,##0">
                  <c:v>22713279892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20193024"/>
        <c:axId val="120194560"/>
        <c:axId val="0"/>
      </c:bar3DChart>
      <c:catAx>
        <c:axId val="1201930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0194560"/>
        <c:crosses val="autoZero"/>
        <c:auto val="1"/>
        <c:lblAlgn val="ctr"/>
        <c:lblOffset val="100"/>
        <c:noMultiLvlLbl val="0"/>
      </c:catAx>
      <c:valAx>
        <c:axId val="1201945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* #,##0_);_(* \(#,##0\);_(* &quot;-&quot;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01930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P B I</c:v>
                </c:pt>
              </c:strCache>
            </c:strRef>
          </c:tx>
          <c:dPt>
            <c:idx val="1"/>
            <c:bubble3D val="0"/>
            <c:spPr>
              <a:solidFill>
                <a:schemeClr val="accent3"/>
              </a:solidFill>
            </c:spPr>
          </c:dPt>
          <c:dPt>
            <c:idx val="2"/>
            <c:bubble3D val="0"/>
            <c:spPr>
              <a:solidFill>
                <a:srgbClr val="FFC000"/>
              </a:solidFill>
            </c:spPr>
          </c:dPt>
          <c:dPt>
            <c:idx val="3"/>
            <c:bubble3D val="0"/>
            <c:spPr>
              <a:solidFill>
                <a:srgbClr val="FD7651"/>
              </a:solidFill>
            </c:spPr>
          </c:dPt>
          <c:dPt>
            <c:idx val="4"/>
            <c:bubble3D val="0"/>
            <c:spPr>
              <a:solidFill>
                <a:srgbClr val="CCFF33"/>
              </a:solidFill>
            </c:spPr>
          </c:dPt>
          <c:dPt>
            <c:idx val="5"/>
            <c:bubble3D val="0"/>
            <c:spPr>
              <a:solidFill>
                <a:srgbClr val="FF6699"/>
              </a:solidFill>
            </c:spPr>
          </c:dPt>
          <c:dPt>
            <c:idx val="6"/>
            <c:bubble3D val="0"/>
            <c:spPr>
              <a:solidFill>
                <a:schemeClr val="tx2">
                  <a:lumMod val="20000"/>
                  <a:lumOff val="80000"/>
                </a:schemeClr>
              </a:solidFill>
            </c:spPr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Verdana" pitchFamily="34" charset="0"/>
                    <a:ea typeface="Verdana" pitchFamily="34" charset="0"/>
                    <a:cs typeface="Verdana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Sheet1!$A$2:$A$9</c:f>
              <c:strCache>
                <c:ptCount val="8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MEI</c:v>
                </c:pt>
                <c:pt idx="5">
                  <c:v>JUNI</c:v>
                </c:pt>
                <c:pt idx="6">
                  <c:v>JULI</c:v>
                </c:pt>
                <c:pt idx="7">
                  <c:v>AGT</c:v>
                </c:pt>
              </c:strCache>
            </c:strRef>
          </c:cat>
          <c:val>
            <c:numRef>
              <c:f>Sheet1!$B$2:$B$9</c:f>
              <c:numCache>
                <c:formatCode>General</c:formatCode>
                <c:ptCount val="8"/>
                <c:pt idx="0">
                  <c:v>98</c:v>
                </c:pt>
                <c:pt idx="1">
                  <c:v>109</c:v>
                </c:pt>
                <c:pt idx="2">
                  <c:v>126</c:v>
                </c:pt>
                <c:pt idx="3">
                  <c:v>134</c:v>
                </c:pt>
                <c:pt idx="4">
                  <c:v>108</c:v>
                </c:pt>
                <c:pt idx="5">
                  <c:v>124</c:v>
                </c:pt>
                <c:pt idx="6">
                  <c:v>114</c:v>
                </c:pt>
                <c:pt idx="7">
                  <c:v>106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b"/>
      <c:layout/>
      <c:overlay val="0"/>
      <c:txPr>
        <a:bodyPr/>
        <a:lstStyle/>
        <a:p>
          <a:pPr>
            <a:defRPr sz="1200">
              <a:latin typeface="Verdana" pitchFamily="34" charset="0"/>
              <a:ea typeface="Verdana" pitchFamily="34" charset="0"/>
              <a:cs typeface="Verdana" pitchFamily="34" charset="0"/>
            </a:defRPr>
          </a:pPr>
          <a:endParaRPr lang="en-US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P K M S</c:v>
                </c:pt>
              </c:strCache>
            </c:strRef>
          </c:tx>
          <c:dPt>
            <c:idx val="1"/>
            <c:bubble3D val="0"/>
            <c:spPr>
              <a:solidFill>
                <a:schemeClr val="accent3"/>
              </a:solidFill>
            </c:spPr>
          </c:dPt>
          <c:dPt>
            <c:idx val="2"/>
            <c:bubble3D val="0"/>
            <c:spPr>
              <a:solidFill>
                <a:srgbClr val="FFC000"/>
              </a:solidFill>
            </c:spPr>
          </c:dPt>
          <c:dPt>
            <c:idx val="3"/>
            <c:bubble3D val="0"/>
            <c:spPr>
              <a:solidFill>
                <a:srgbClr val="FD7651"/>
              </a:solidFill>
            </c:spPr>
          </c:dPt>
          <c:dPt>
            <c:idx val="4"/>
            <c:bubble3D val="0"/>
            <c:spPr>
              <a:solidFill>
                <a:srgbClr val="CCFF33"/>
              </a:solidFill>
            </c:spPr>
          </c:dPt>
          <c:dPt>
            <c:idx val="5"/>
            <c:bubble3D val="0"/>
            <c:spPr>
              <a:solidFill>
                <a:srgbClr val="FF6699"/>
              </a:solidFill>
            </c:spPr>
          </c:dPt>
          <c:dPt>
            <c:idx val="6"/>
            <c:bubble3D val="0"/>
            <c:spPr>
              <a:solidFill>
                <a:schemeClr val="tx2">
                  <a:lumMod val="20000"/>
                  <a:lumOff val="80000"/>
                </a:schemeClr>
              </a:solidFill>
            </c:spPr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Verdana" pitchFamily="34" charset="0"/>
                    <a:ea typeface="Verdana" pitchFamily="34" charset="0"/>
                    <a:cs typeface="Verdana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Sheet1!$A$2:$A$9</c:f>
              <c:strCache>
                <c:ptCount val="8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MEI</c:v>
                </c:pt>
                <c:pt idx="5">
                  <c:v>JUNI</c:v>
                </c:pt>
                <c:pt idx="6">
                  <c:v>JULI</c:v>
                </c:pt>
                <c:pt idx="7">
                  <c:v>AGT</c:v>
                </c:pt>
              </c:strCache>
            </c:strRef>
          </c:cat>
          <c:val>
            <c:numRef>
              <c:f>Sheet1!$B$2:$B$9</c:f>
              <c:numCache>
                <c:formatCode>General</c:formatCode>
                <c:ptCount val="8"/>
                <c:pt idx="0">
                  <c:v>0</c:v>
                </c:pt>
                <c:pt idx="1">
                  <c:v>0</c:v>
                </c:pt>
                <c:pt idx="2">
                  <c:v>1</c:v>
                </c:pt>
                <c:pt idx="3">
                  <c:v>2</c:v>
                </c:pt>
                <c:pt idx="4">
                  <c:v>2</c:v>
                </c:pt>
                <c:pt idx="5">
                  <c:v>1</c:v>
                </c:pt>
                <c:pt idx="6">
                  <c:v>2</c:v>
                </c:pt>
                <c:pt idx="7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b"/>
      <c:layout/>
      <c:overlay val="0"/>
      <c:txPr>
        <a:bodyPr/>
        <a:lstStyle/>
        <a:p>
          <a:pPr>
            <a:defRPr sz="1200">
              <a:latin typeface="Verdana" pitchFamily="34" charset="0"/>
              <a:ea typeface="Verdana" pitchFamily="34" charset="0"/>
              <a:cs typeface="Verdana" pitchFamily="34" charset="0"/>
            </a:defRPr>
          </a:pPr>
          <a:endParaRPr lang="en-US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JKD</c:v>
                </c:pt>
              </c:strCache>
            </c:strRef>
          </c:tx>
          <c:dPt>
            <c:idx val="1"/>
            <c:bubble3D val="0"/>
            <c:spPr>
              <a:solidFill>
                <a:schemeClr val="accent3"/>
              </a:solidFill>
            </c:spPr>
          </c:dPt>
          <c:dPt>
            <c:idx val="2"/>
            <c:bubble3D val="0"/>
            <c:spPr>
              <a:solidFill>
                <a:srgbClr val="FFC000"/>
              </a:solidFill>
            </c:spPr>
          </c:dPt>
          <c:dPt>
            <c:idx val="3"/>
            <c:bubble3D val="0"/>
            <c:spPr>
              <a:solidFill>
                <a:srgbClr val="FD7651"/>
              </a:solidFill>
            </c:spPr>
          </c:dPt>
          <c:dPt>
            <c:idx val="4"/>
            <c:bubble3D val="0"/>
            <c:spPr>
              <a:solidFill>
                <a:srgbClr val="CCFF33"/>
              </a:solidFill>
            </c:spPr>
          </c:dPt>
          <c:dPt>
            <c:idx val="5"/>
            <c:bubble3D val="0"/>
            <c:spPr>
              <a:solidFill>
                <a:srgbClr val="FF6699"/>
              </a:solidFill>
            </c:spPr>
          </c:dPt>
          <c:dPt>
            <c:idx val="6"/>
            <c:bubble3D val="0"/>
            <c:spPr>
              <a:solidFill>
                <a:schemeClr val="tx2">
                  <a:lumMod val="20000"/>
                  <a:lumOff val="80000"/>
                </a:schemeClr>
              </a:solidFill>
            </c:spPr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Verdana" pitchFamily="34" charset="0"/>
                    <a:ea typeface="Verdana" pitchFamily="34" charset="0"/>
                    <a:cs typeface="Verdana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Sheet1!$A$2:$A$9</c:f>
              <c:strCache>
                <c:ptCount val="8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MEI</c:v>
                </c:pt>
                <c:pt idx="5">
                  <c:v>JUNI</c:v>
                </c:pt>
                <c:pt idx="6">
                  <c:v>JULI</c:v>
                </c:pt>
                <c:pt idx="7">
                  <c:v>AGT</c:v>
                </c:pt>
              </c:strCache>
            </c:strRef>
          </c:cat>
          <c:val>
            <c:numRef>
              <c:f>Sheet1!$B$2:$B$9</c:f>
              <c:numCache>
                <c:formatCode>General</c:formatCode>
                <c:ptCount val="8"/>
                <c:pt idx="0">
                  <c:v>15</c:v>
                </c:pt>
                <c:pt idx="1">
                  <c:v>24</c:v>
                </c:pt>
                <c:pt idx="2">
                  <c:v>22</c:v>
                </c:pt>
                <c:pt idx="3">
                  <c:v>26</c:v>
                </c:pt>
                <c:pt idx="4">
                  <c:v>18</c:v>
                </c:pt>
                <c:pt idx="5">
                  <c:v>25</c:v>
                </c:pt>
                <c:pt idx="6">
                  <c:v>19</c:v>
                </c:pt>
                <c:pt idx="7">
                  <c:v>34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b"/>
      <c:layout/>
      <c:overlay val="0"/>
      <c:txPr>
        <a:bodyPr/>
        <a:lstStyle/>
        <a:p>
          <a:pPr>
            <a:defRPr sz="1200">
              <a:latin typeface="Verdana" pitchFamily="34" charset="0"/>
              <a:ea typeface="Verdana" pitchFamily="34" charset="0"/>
              <a:cs typeface="Verdana" pitchFamily="34" charset="0"/>
            </a:defRPr>
          </a:pPr>
          <a:endParaRPr lang="en-US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UMUM</c:v>
                </c:pt>
              </c:strCache>
            </c:strRef>
          </c:tx>
          <c:dPt>
            <c:idx val="1"/>
            <c:bubble3D val="0"/>
            <c:spPr>
              <a:solidFill>
                <a:schemeClr val="accent3"/>
              </a:solidFill>
            </c:spPr>
          </c:dPt>
          <c:dPt>
            <c:idx val="2"/>
            <c:bubble3D val="0"/>
            <c:spPr>
              <a:solidFill>
                <a:srgbClr val="FFC000"/>
              </a:solidFill>
            </c:spPr>
          </c:dPt>
          <c:dPt>
            <c:idx val="3"/>
            <c:bubble3D val="0"/>
            <c:spPr>
              <a:solidFill>
                <a:srgbClr val="FD7651"/>
              </a:solidFill>
            </c:spPr>
          </c:dPt>
          <c:dPt>
            <c:idx val="4"/>
            <c:bubble3D val="0"/>
            <c:spPr>
              <a:solidFill>
                <a:srgbClr val="CCFF33"/>
              </a:solidFill>
            </c:spPr>
          </c:dPt>
          <c:dPt>
            <c:idx val="5"/>
            <c:bubble3D val="0"/>
            <c:spPr>
              <a:solidFill>
                <a:srgbClr val="FF6699"/>
              </a:solidFill>
            </c:spPr>
          </c:dPt>
          <c:dPt>
            <c:idx val="6"/>
            <c:bubble3D val="0"/>
            <c:spPr>
              <a:solidFill>
                <a:schemeClr val="tx2">
                  <a:lumMod val="20000"/>
                  <a:lumOff val="80000"/>
                </a:schemeClr>
              </a:solidFill>
            </c:spPr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Verdana" pitchFamily="34" charset="0"/>
                    <a:ea typeface="Verdana" pitchFamily="34" charset="0"/>
                    <a:cs typeface="Verdana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Sheet1!$A$2:$A$9</c:f>
              <c:strCache>
                <c:ptCount val="8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MEI</c:v>
                </c:pt>
                <c:pt idx="5">
                  <c:v>JUNI</c:v>
                </c:pt>
                <c:pt idx="6">
                  <c:v>JULI</c:v>
                </c:pt>
                <c:pt idx="7">
                  <c:v>AGT</c:v>
                </c:pt>
              </c:strCache>
            </c:strRef>
          </c:cat>
          <c:val>
            <c:numRef>
              <c:f>Sheet1!$B$2:$B$9</c:f>
              <c:numCache>
                <c:formatCode>#,##0</c:formatCode>
                <c:ptCount val="8"/>
                <c:pt idx="0">
                  <c:v>1543</c:v>
                </c:pt>
                <c:pt idx="1">
                  <c:v>1354</c:v>
                </c:pt>
                <c:pt idx="2">
                  <c:v>1483</c:v>
                </c:pt>
                <c:pt idx="3">
                  <c:v>1259</c:v>
                </c:pt>
                <c:pt idx="4">
                  <c:v>1666</c:v>
                </c:pt>
                <c:pt idx="5">
                  <c:v>1117</c:v>
                </c:pt>
                <c:pt idx="6">
                  <c:v>1576</c:v>
                </c:pt>
                <c:pt idx="7" formatCode="_(* #.##0_);_(* \(#.##0\);_(* &quot;-&quot;??_);_(@_)">
                  <c:v>1357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b"/>
      <c:layout/>
      <c:overlay val="0"/>
      <c:txPr>
        <a:bodyPr/>
        <a:lstStyle/>
        <a:p>
          <a:pPr>
            <a:defRPr sz="1200">
              <a:latin typeface="Verdana" pitchFamily="34" charset="0"/>
              <a:ea typeface="Verdana" pitchFamily="34" charset="0"/>
              <a:cs typeface="Verdana" pitchFamily="34" charset="0"/>
            </a:defRPr>
          </a:pPr>
          <a:endParaRPr lang="en-US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NPBI</c:v>
                </c:pt>
              </c:strCache>
            </c:strRef>
          </c:tx>
          <c:dPt>
            <c:idx val="1"/>
            <c:bubble3D val="0"/>
            <c:spPr>
              <a:solidFill>
                <a:schemeClr val="accent3"/>
              </a:solidFill>
            </c:spPr>
          </c:dPt>
          <c:dPt>
            <c:idx val="2"/>
            <c:bubble3D val="0"/>
            <c:spPr>
              <a:solidFill>
                <a:srgbClr val="FFC000"/>
              </a:solidFill>
            </c:spPr>
          </c:dPt>
          <c:dPt>
            <c:idx val="3"/>
            <c:bubble3D val="0"/>
            <c:spPr>
              <a:solidFill>
                <a:srgbClr val="FD7651"/>
              </a:solidFill>
            </c:spPr>
          </c:dPt>
          <c:dPt>
            <c:idx val="4"/>
            <c:bubble3D val="0"/>
            <c:spPr>
              <a:solidFill>
                <a:srgbClr val="CCFF33"/>
              </a:solidFill>
            </c:spPr>
          </c:dPt>
          <c:dPt>
            <c:idx val="5"/>
            <c:bubble3D val="0"/>
            <c:spPr>
              <a:solidFill>
                <a:srgbClr val="FF6699"/>
              </a:solidFill>
            </c:spPr>
          </c:dPt>
          <c:dPt>
            <c:idx val="6"/>
            <c:bubble3D val="0"/>
            <c:spPr>
              <a:solidFill>
                <a:schemeClr val="tx2">
                  <a:lumMod val="20000"/>
                  <a:lumOff val="80000"/>
                </a:schemeClr>
              </a:solidFill>
            </c:spPr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Verdana" pitchFamily="34" charset="0"/>
                    <a:ea typeface="Verdana" pitchFamily="34" charset="0"/>
                    <a:cs typeface="Verdana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Sheet1!$A$2:$A$9</c:f>
              <c:strCache>
                <c:ptCount val="8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MEI</c:v>
                </c:pt>
                <c:pt idx="5">
                  <c:v>JUNI</c:v>
                </c:pt>
                <c:pt idx="6">
                  <c:v>JULI</c:v>
                </c:pt>
                <c:pt idx="7">
                  <c:v>AGT</c:v>
                </c:pt>
              </c:strCache>
            </c:strRef>
          </c:cat>
          <c:val>
            <c:numRef>
              <c:f>Sheet1!$B$2:$B$9</c:f>
              <c:numCache>
                <c:formatCode>General</c:formatCode>
                <c:ptCount val="8"/>
                <c:pt idx="0">
                  <c:v>928</c:v>
                </c:pt>
                <c:pt idx="1">
                  <c:v>844</c:v>
                </c:pt>
                <c:pt idx="2" formatCode="#,##0">
                  <c:v>1016</c:v>
                </c:pt>
                <c:pt idx="3">
                  <c:v>911</c:v>
                </c:pt>
                <c:pt idx="4">
                  <c:v>763</c:v>
                </c:pt>
                <c:pt idx="5">
                  <c:v>788</c:v>
                </c:pt>
                <c:pt idx="6">
                  <c:v>970</c:v>
                </c:pt>
                <c:pt idx="7">
                  <c:v>981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b"/>
      <c:layout/>
      <c:overlay val="0"/>
      <c:txPr>
        <a:bodyPr/>
        <a:lstStyle/>
        <a:p>
          <a:pPr>
            <a:defRPr sz="1200">
              <a:latin typeface="Verdana" pitchFamily="34" charset="0"/>
              <a:ea typeface="Verdana" pitchFamily="34" charset="0"/>
              <a:cs typeface="Verdana" pitchFamily="34" charset="0"/>
            </a:defRPr>
          </a:pPr>
          <a:endParaRPr lang="en-US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PBI</c:v>
                </c:pt>
              </c:strCache>
            </c:strRef>
          </c:tx>
          <c:dPt>
            <c:idx val="0"/>
            <c:bubble3D val="0"/>
            <c:spPr>
              <a:solidFill>
                <a:srgbClr val="6699FF"/>
              </a:solidFill>
            </c:spPr>
          </c:dPt>
          <c:dPt>
            <c:idx val="1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</c:spPr>
          </c:dPt>
          <c:dPt>
            <c:idx val="2"/>
            <c:bubble3D val="0"/>
            <c:spPr>
              <a:solidFill>
                <a:srgbClr val="FFC000"/>
              </a:solidFill>
            </c:spPr>
          </c:dPt>
          <c:dPt>
            <c:idx val="3"/>
            <c:bubble3D val="0"/>
            <c:spPr>
              <a:solidFill>
                <a:srgbClr val="FF6600"/>
              </a:solidFill>
            </c:spPr>
          </c:dPt>
          <c:dPt>
            <c:idx val="4"/>
            <c:bubble3D val="0"/>
            <c:spPr>
              <a:solidFill>
                <a:srgbClr val="99FF33"/>
              </a:solidFill>
            </c:spPr>
          </c:dPt>
          <c:dPt>
            <c:idx val="5"/>
            <c:bubble3D val="0"/>
            <c:spPr>
              <a:solidFill>
                <a:srgbClr val="FF6699"/>
              </a:solidFill>
            </c:spPr>
          </c:dPt>
          <c:dLbls>
            <c:txPr>
              <a:bodyPr/>
              <a:lstStyle/>
              <a:p>
                <a:pPr>
                  <a:defRPr sz="1200">
                    <a:latin typeface="Verdana" pitchFamily="34" charset="0"/>
                    <a:ea typeface="Verdana" pitchFamily="34" charset="0"/>
                    <a:cs typeface="Verdana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Sheet1!$A$2:$A$9</c:f>
              <c:strCache>
                <c:ptCount val="8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MEI</c:v>
                </c:pt>
                <c:pt idx="5">
                  <c:v>JUNI</c:v>
                </c:pt>
                <c:pt idx="6">
                  <c:v>JULI</c:v>
                </c:pt>
                <c:pt idx="7">
                  <c:v>AGT</c:v>
                </c:pt>
              </c:strCache>
            </c:strRef>
          </c:cat>
          <c:val>
            <c:numRef>
              <c:f>Sheet1!$B$2:$B$9</c:f>
              <c:numCache>
                <c:formatCode>#,##0</c:formatCode>
                <c:ptCount val="8"/>
                <c:pt idx="0">
                  <c:v>1276</c:v>
                </c:pt>
                <c:pt idx="1">
                  <c:v>1167</c:v>
                </c:pt>
                <c:pt idx="2">
                  <c:v>1325</c:v>
                </c:pt>
                <c:pt idx="3">
                  <c:v>1272</c:v>
                </c:pt>
                <c:pt idx="4">
                  <c:v>1298</c:v>
                </c:pt>
                <c:pt idx="5">
                  <c:v>1135</c:v>
                </c:pt>
                <c:pt idx="6">
                  <c:v>1346</c:v>
                </c:pt>
                <c:pt idx="7">
                  <c:v>1327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b"/>
      <c:layout>
        <c:manualLayout>
          <c:xMode val="edge"/>
          <c:yMode val="edge"/>
          <c:x val="0.14760233612387291"/>
          <c:y val="0.93142571577014321"/>
          <c:w val="0.77223064539669883"/>
          <c:h val="5.3012287850369565E-2"/>
        </c:manualLayout>
      </c:layout>
      <c:overlay val="0"/>
      <c:txPr>
        <a:bodyPr/>
        <a:lstStyle/>
        <a:p>
          <a:pPr>
            <a:defRPr sz="1200">
              <a:latin typeface="Verdana" pitchFamily="34" charset="0"/>
              <a:ea typeface="Verdana" pitchFamily="34" charset="0"/>
              <a:cs typeface="Verdana" pitchFamily="34" charset="0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BKMKS</c:v>
                </c:pt>
              </c:strCache>
            </c:strRef>
          </c:tx>
          <c:dPt>
            <c:idx val="1"/>
            <c:bubble3D val="0"/>
            <c:spPr>
              <a:solidFill>
                <a:schemeClr val="accent3"/>
              </a:solidFill>
            </c:spPr>
          </c:dPt>
          <c:dPt>
            <c:idx val="2"/>
            <c:bubble3D val="0"/>
            <c:spPr>
              <a:solidFill>
                <a:srgbClr val="FFC000"/>
              </a:solidFill>
            </c:spPr>
          </c:dPt>
          <c:dPt>
            <c:idx val="3"/>
            <c:bubble3D val="0"/>
            <c:spPr>
              <a:solidFill>
                <a:srgbClr val="FD7651"/>
              </a:solidFill>
            </c:spPr>
          </c:dPt>
          <c:dPt>
            <c:idx val="4"/>
            <c:bubble3D val="0"/>
            <c:spPr>
              <a:solidFill>
                <a:srgbClr val="CCFF33"/>
              </a:solidFill>
            </c:spPr>
          </c:dPt>
          <c:dPt>
            <c:idx val="5"/>
            <c:bubble3D val="0"/>
            <c:spPr>
              <a:solidFill>
                <a:srgbClr val="FF6699"/>
              </a:solidFill>
            </c:spPr>
          </c:dPt>
          <c:dPt>
            <c:idx val="6"/>
            <c:bubble3D val="0"/>
            <c:spPr>
              <a:solidFill>
                <a:schemeClr val="tx2">
                  <a:lumMod val="20000"/>
                  <a:lumOff val="80000"/>
                </a:schemeClr>
              </a:solidFill>
            </c:spPr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Verdana" pitchFamily="34" charset="0"/>
                    <a:ea typeface="Verdana" pitchFamily="34" charset="0"/>
                    <a:cs typeface="Verdana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Sheet1!$A$2:$A$9</c:f>
              <c:strCache>
                <c:ptCount val="8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MEI</c:v>
                </c:pt>
                <c:pt idx="5">
                  <c:v>JUNI</c:v>
                </c:pt>
                <c:pt idx="6">
                  <c:v>JULI</c:v>
                </c:pt>
                <c:pt idx="7">
                  <c:v>AGT</c:v>
                </c:pt>
              </c:strCache>
            </c:strRef>
          </c:cat>
          <c:val>
            <c:numRef>
              <c:f>Sheet1!$B$2:$B$9</c:f>
              <c:numCache>
                <c:formatCode>General</c:formatCode>
                <c:ptCount val="8"/>
                <c:pt idx="0">
                  <c:v>0</c:v>
                </c:pt>
                <c:pt idx="1">
                  <c:v>10</c:v>
                </c:pt>
                <c:pt idx="2">
                  <c:v>3</c:v>
                </c:pt>
                <c:pt idx="3">
                  <c:v>11</c:v>
                </c:pt>
                <c:pt idx="4">
                  <c:v>12</c:v>
                </c:pt>
                <c:pt idx="5">
                  <c:v>10</c:v>
                </c:pt>
                <c:pt idx="6">
                  <c:v>13</c:v>
                </c:pt>
                <c:pt idx="7">
                  <c:v>17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b"/>
      <c:layout/>
      <c:overlay val="0"/>
      <c:txPr>
        <a:bodyPr/>
        <a:lstStyle/>
        <a:p>
          <a:pPr>
            <a:defRPr sz="1200">
              <a:latin typeface="Verdana" pitchFamily="34" charset="0"/>
              <a:ea typeface="Verdana" pitchFamily="34" charset="0"/>
              <a:cs typeface="Verdana" pitchFamily="34" charset="0"/>
            </a:defRPr>
          </a:pPr>
          <a:endParaRPr lang="en-US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JKD</c:v>
                </c:pt>
              </c:strCache>
            </c:strRef>
          </c:tx>
          <c:dPt>
            <c:idx val="1"/>
            <c:bubble3D val="0"/>
            <c:spPr>
              <a:solidFill>
                <a:schemeClr val="accent3"/>
              </a:solidFill>
            </c:spPr>
          </c:dPt>
          <c:dPt>
            <c:idx val="2"/>
            <c:bubble3D val="0"/>
            <c:spPr>
              <a:solidFill>
                <a:srgbClr val="FFC000"/>
              </a:solidFill>
            </c:spPr>
          </c:dPt>
          <c:dPt>
            <c:idx val="3"/>
            <c:bubble3D val="0"/>
            <c:spPr>
              <a:solidFill>
                <a:srgbClr val="FD7651"/>
              </a:solidFill>
            </c:spPr>
          </c:dPt>
          <c:dPt>
            <c:idx val="4"/>
            <c:bubble3D val="0"/>
            <c:spPr>
              <a:solidFill>
                <a:srgbClr val="CCFF33"/>
              </a:solidFill>
            </c:spPr>
          </c:dPt>
          <c:dPt>
            <c:idx val="5"/>
            <c:bubble3D val="0"/>
            <c:spPr>
              <a:solidFill>
                <a:srgbClr val="FF6699"/>
              </a:solidFill>
            </c:spPr>
          </c:dPt>
          <c:dPt>
            <c:idx val="6"/>
            <c:bubble3D val="0"/>
            <c:spPr>
              <a:solidFill>
                <a:schemeClr val="tx2">
                  <a:lumMod val="20000"/>
                  <a:lumOff val="80000"/>
                </a:schemeClr>
              </a:solidFill>
            </c:spPr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Verdana" pitchFamily="34" charset="0"/>
                    <a:ea typeface="Verdana" pitchFamily="34" charset="0"/>
                    <a:cs typeface="Verdana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Sheet1!$A$2:$A$9</c:f>
              <c:strCache>
                <c:ptCount val="8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MEI</c:v>
                </c:pt>
                <c:pt idx="5">
                  <c:v>JUNI</c:v>
                </c:pt>
                <c:pt idx="6">
                  <c:v>JULI</c:v>
                </c:pt>
                <c:pt idx="7">
                  <c:v>AGT</c:v>
                </c:pt>
              </c:strCache>
            </c:strRef>
          </c:cat>
          <c:val>
            <c:numRef>
              <c:f>Sheet1!$B$2:$B$9</c:f>
              <c:numCache>
                <c:formatCode>General</c:formatCode>
                <c:ptCount val="8"/>
                <c:pt idx="0">
                  <c:v>76</c:v>
                </c:pt>
                <c:pt idx="1">
                  <c:v>77</c:v>
                </c:pt>
                <c:pt idx="2">
                  <c:v>86</c:v>
                </c:pt>
                <c:pt idx="3">
                  <c:v>76</c:v>
                </c:pt>
                <c:pt idx="4">
                  <c:v>89</c:v>
                </c:pt>
                <c:pt idx="5">
                  <c:v>74</c:v>
                </c:pt>
                <c:pt idx="6">
                  <c:v>97</c:v>
                </c:pt>
                <c:pt idx="7">
                  <c:v>98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b"/>
      <c:layout/>
      <c:overlay val="0"/>
      <c:txPr>
        <a:bodyPr/>
        <a:lstStyle/>
        <a:p>
          <a:pPr>
            <a:defRPr sz="1200">
              <a:latin typeface="Verdana" pitchFamily="34" charset="0"/>
              <a:ea typeface="Verdana" pitchFamily="34" charset="0"/>
              <a:cs typeface="Verdana" pitchFamily="34" charset="0"/>
            </a:defRPr>
          </a:pPr>
          <a:endParaRPr lang="en-US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BOR (%)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96000"/>
                    <a:lumMod val="100000"/>
                  </a:schemeClr>
                </a:gs>
                <a:gs pos="78000">
                  <a:schemeClr val="accent1">
                    <a:shade val="94000"/>
                    <a:lumMod val="94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38100" dist="25400" dir="5400000" rotWithShape="0">
                <a:srgbClr val="000000">
                  <a:alpha val="35000"/>
                </a:srgbClr>
              </a:outerShdw>
            </a:effectLst>
            <a:sp3d/>
          </c:spPr>
          <c:invertIfNegative val="0"/>
          <c:dPt>
            <c:idx val="0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>
                <a:outerShdw blurRad="38100" dist="25400" dir="5400000" rotWithShape="0">
                  <a:srgbClr val="000000">
                    <a:alpha val="35000"/>
                  </a:srgbClr>
                </a:outerShdw>
              </a:effectLst>
              <a:sp3d/>
            </c:spPr>
          </c:dPt>
          <c:dPt>
            <c:idx val="1"/>
            <c:invertIfNegative val="0"/>
            <c:bubble3D val="0"/>
            <c:spPr>
              <a:solidFill>
                <a:srgbClr val="E28B0A"/>
              </a:solidFill>
              <a:ln>
                <a:noFill/>
              </a:ln>
              <a:effectLst>
                <a:outerShdw blurRad="38100" dist="25400" dir="5400000" rotWithShape="0">
                  <a:srgbClr val="000000">
                    <a:alpha val="35000"/>
                  </a:srgbClr>
                </a:outerShdw>
              </a:effectLst>
              <a:sp3d/>
            </c:spPr>
          </c:dPt>
          <c:dPt>
            <c:idx val="3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>
                <a:outerShdw blurRad="38100" dist="25400" dir="5400000" rotWithShape="0">
                  <a:srgbClr val="000000">
                    <a:alpha val="35000"/>
                  </a:srgbClr>
                </a:outerShdw>
              </a:effectLst>
              <a:sp3d/>
            </c:spPr>
          </c:dPt>
          <c:dPt>
            <c:idx val="4"/>
            <c:invertIfNegative val="0"/>
            <c:bubble3D val="0"/>
            <c:spPr>
              <a:solidFill>
                <a:srgbClr val="CCFF33"/>
              </a:solidFill>
              <a:ln>
                <a:noFill/>
              </a:ln>
              <a:effectLst>
                <a:outerShdw blurRad="38100" dist="25400" dir="5400000" rotWithShape="0">
                  <a:srgbClr val="000000">
                    <a:alpha val="35000"/>
                  </a:srgbClr>
                </a:outerShdw>
              </a:effectLst>
              <a:sp3d/>
            </c:spPr>
          </c:dPt>
          <c:dPt>
            <c:idx val="5"/>
            <c:invertIfNegative val="0"/>
            <c:bubble3D val="0"/>
            <c:spPr>
              <a:solidFill>
                <a:srgbClr val="FF6699"/>
              </a:solidFill>
              <a:ln>
                <a:noFill/>
              </a:ln>
              <a:effectLst>
                <a:outerShdw blurRad="38100" dist="25400" dir="5400000" rotWithShape="0">
                  <a:srgbClr val="000000">
                    <a:alpha val="35000"/>
                  </a:srgbClr>
                </a:outerShdw>
              </a:effectLst>
              <a:sp3d/>
            </c:spPr>
          </c:dPt>
          <c:dPt>
            <c:idx val="6"/>
            <c:invertIfNegative val="0"/>
            <c:bubble3D val="0"/>
            <c:spPr>
              <a:solidFill>
                <a:srgbClr val="BDA9BD"/>
              </a:solidFill>
              <a:ln>
                <a:noFill/>
              </a:ln>
              <a:effectLst>
                <a:outerShdw blurRad="38100" dist="25400" dir="5400000" rotWithShape="0">
                  <a:srgbClr val="000000">
                    <a:alpha val="35000"/>
                  </a:srgbClr>
                </a:outerShdw>
              </a:effectLst>
              <a:sp3d/>
            </c:spPr>
          </c:dPt>
          <c:dPt>
            <c:idx val="7"/>
            <c:invertIfNegative val="0"/>
            <c:bubble3D val="0"/>
            <c:spPr>
              <a:solidFill>
                <a:srgbClr val="FF6600"/>
              </a:solidFill>
              <a:ln>
                <a:noFill/>
              </a:ln>
              <a:effectLst>
                <a:outerShdw blurRad="38100" dist="25400" dir="5400000" rotWithShape="0">
                  <a:srgbClr val="000000">
                    <a:alpha val="35000"/>
                  </a:srgbClr>
                </a:outerShdw>
              </a:effectLst>
              <a:sp3d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Sheet1!$A$2:$A$10</c:f>
              <c:strCache>
                <c:ptCount val="9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MEI</c:v>
                </c:pt>
                <c:pt idx="5">
                  <c:v>JUNI</c:v>
                </c:pt>
                <c:pt idx="6">
                  <c:v>JULI</c:v>
                </c:pt>
                <c:pt idx="7">
                  <c:v>AGT</c:v>
                </c:pt>
                <c:pt idx="8">
                  <c:v>SEP</c:v>
                </c:pt>
              </c:strCache>
            </c:strRef>
          </c:cat>
          <c:val>
            <c:numRef>
              <c:f>Sheet1!$B$2:$B$10</c:f>
              <c:numCache>
                <c:formatCode>General</c:formatCode>
                <c:ptCount val="9"/>
                <c:pt idx="0">
                  <c:v>72.22</c:v>
                </c:pt>
                <c:pt idx="1">
                  <c:v>72.03</c:v>
                </c:pt>
                <c:pt idx="2">
                  <c:v>74.09</c:v>
                </c:pt>
                <c:pt idx="3">
                  <c:v>75.11</c:v>
                </c:pt>
                <c:pt idx="4">
                  <c:v>74.239999999999995</c:v>
                </c:pt>
                <c:pt idx="5">
                  <c:v>70.819999999999993</c:v>
                </c:pt>
                <c:pt idx="6">
                  <c:v>65.98</c:v>
                </c:pt>
                <c:pt idx="7">
                  <c:v>70.77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40129024"/>
        <c:axId val="140131712"/>
        <c:axId val="0"/>
      </c:bar3DChart>
      <c:catAx>
        <c:axId val="1401290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0131712"/>
        <c:crosses val="autoZero"/>
        <c:auto val="1"/>
        <c:lblAlgn val="ctr"/>
        <c:lblOffset val="100"/>
        <c:noMultiLvlLbl val="0"/>
      </c:catAx>
      <c:valAx>
        <c:axId val="1401317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01290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LOS ( Hari)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Pt>
            <c:idx val="0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  <a:sp3d/>
            </c:spPr>
          </c:dPt>
          <c:dPt>
            <c:idx val="1"/>
            <c:invertIfNegative val="0"/>
            <c:bubble3D val="0"/>
            <c:spPr>
              <a:solidFill>
                <a:srgbClr val="E28B0A"/>
              </a:solidFill>
              <a:ln>
                <a:noFill/>
              </a:ln>
              <a:effectLst/>
              <a:sp3d/>
            </c:spPr>
          </c:dPt>
          <c:dPt>
            <c:idx val="3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  <a:sp3d/>
            </c:spPr>
          </c:dPt>
          <c:dPt>
            <c:idx val="4"/>
            <c:invertIfNegative val="0"/>
            <c:bubble3D val="0"/>
            <c:spPr>
              <a:solidFill>
                <a:srgbClr val="CCFF33"/>
              </a:solidFill>
              <a:ln>
                <a:noFill/>
              </a:ln>
              <a:effectLst/>
              <a:sp3d/>
            </c:spPr>
          </c:dPt>
          <c:dPt>
            <c:idx val="5"/>
            <c:invertIfNegative val="0"/>
            <c:bubble3D val="0"/>
            <c:spPr>
              <a:solidFill>
                <a:srgbClr val="FF6699"/>
              </a:solidFill>
              <a:ln>
                <a:noFill/>
              </a:ln>
              <a:effectLst/>
              <a:sp3d/>
            </c:spPr>
          </c:dPt>
          <c:dPt>
            <c:idx val="6"/>
            <c:invertIfNegative val="0"/>
            <c:bubble3D val="0"/>
            <c:spPr>
              <a:solidFill>
                <a:srgbClr val="BDA9BD"/>
              </a:solidFill>
              <a:ln>
                <a:noFill/>
              </a:ln>
              <a:effectLst/>
              <a:sp3d/>
            </c:spPr>
          </c:dPt>
          <c:dPt>
            <c:idx val="7"/>
            <c:invertIfNegative val="0"/>
            <c:bubble3D val="0"/>
            <c:spPr>
              <a:solidFill>
                <a:srgbClr val="FF6600"/>
              </a:solidFill>
              <a:ln>
                <a:noFill/>
              </a:ln>
              <a:effectLst/>
              <a:sp3d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Sheet1!$A$2:$A$9</c:f>
              <c:strCache>
                <c:ptCount val="8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MEI</c:v>
                </c:pt>
                <c:pt idx="5">
                  <c:v>JUNI</c:v>
                </c:pt>
                <c:pt idx="6">
                  <c:v>JULI</c:v>
                </c:pt>
                <c:pt idx="7">
                  <c:v>AGT</c:v>
                </c:pt>
              </c:strCache>
            </c:strRef>
          </c:cat>
          <c:val>
            <c:numRef>
              <c:f>Sheet1!$B$2:$B$9</c:f>
              <c:numCache>
                <c:formatCode>General</c:formatCode>
                <c:ptCount val="8"/>
                <c:pt idx="0">
                  <c:v>30</c:v>
                </c:pt>
                <c:pt idx="1">
                  <c:v>33</c:v>
                </c:pt>
                <c:pt idx="2">
                  <c:v>30</c:v>
                </c:pt>
                <c:pt idx="3">
                  <c:v>30</c:v>
                </c:pt>
                <c:pt idx="4">
                  <c:v>29</c:v>
                </c:pt>
                <c:pt idx="5">
                  <c:v>30</c:v>
                </c:pt>
                <c:pt idx="6">
                  <c:v>31</c:v>
                </c:pt>
                <c:pt idx="7">
                  <c:v>28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99254016"/>
        <c:axId val="199255552"/>
        <c:axId val="0"/>
      </c:bar3DChart>
      <c:catAx>
        <c:axId val="1992540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9255552"/>
        <c:crosses val="autoZero"/>
        <c:auto val="1"/>
        <c:lblAlgn val="ctr"/>
        <c:lblOffset val="100"/>
        <c:noMultiLvlLbl val="0"/>
      </c:catAx>
      <c:valAx>
        <c:axId val="1992555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925401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TOI ( Hari)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96000"/>
                    <a:lumMod val="100000"/>
                  </a:schemeClr>
                </a:gs>
                <a:gs pos="78000">
                  <a:schemeClr val="accent1">
                    <a:shade val="94000"/>
                    <a:lumMod val="94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38100" dist="25400" dir="5400000" rotWithShape="0">
                <a:srgbClr val="000000">
                  <a:alpha val="35000"/>
                </a:srgbClr>
              </a:outerShdw>
            </a:effectLst>
            <a:sp3d/>
          </c:spPr>
          <c:invertIfNegative val="0"/>
          <c:dPt>
            <c:idx val="0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>
                <a:outerShdw blurRad="38100" dist="25400" dir="5400000" rotWithShape="0">
                  <a:srgbClr val="000000">
                    <a:alpha val="35000"/>
                  </a:srgbClr>
                </a:outerShdw>
              </a:effectLst>
              <a:sp3d/>
            </c:spPr>
          </c:dPt>
          <c:dPt>
            <c:idx val="1"/>
            <c:invertIfNegative val="0"/>
            <c:bubble3D val="0"/>
            <c:spPr>
              <a:solidFill>
                <a:srgbClr val="E28B0A"/>
              </a:solidFill>
              <a:ln>
                <a:noFill/>
              </a:ln>
              <a:effectLst>
                <a:outerShdw blurRad="38100" dist="25400" dir="5400000" rotWithShape="0">
                  <a:srgbClr val="000000">
                    <a:alpha val="35000"/>
                  </a:srgbClr>
                </a:outerShdw>
              </a:effectLst>
              <a:sp3d/>
            </c:spPr>
          </c:dPt>
          <c:dPt>
            <c:idx val="3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>
                <a:outerShdw blurRad="38100" dist="25400" dir="5400000" rotWithShape="0">
                  <a:srgbClr val="000000">
                    <a:alpha val="35000"/>
                  </a:srgbClr>
                </a:outerShdw>
              </a:effectLst>
              <a:sp3d/>
            </c:spPr>
          </c:dPt>
          <c:dPt>
            <c:idx val="4"/>
            <c:invertIfNegative val="0"/>
            <c:bubble3D val="0"/>
            <c:spPr>
              <a:solidFill>
                <a:srgbClr val="CCFF33"/>
              </a:solidFill>
              <a:ln>
                <a:noFill/>
              </a:ln>
              <a:effectLst>
                <a:outerShdw blurRad="38100" dist="25400" dir="5400000" rotWithShape="0">
                  <a:srgbClr val="000000">
                    <a:alpha val="35000"/>
                  </a:srgbClr>
                </a:outerShdw>
              </a:effectLst>
              <a:sp3d/>
            </c:spPr>
          </c:dPt>
          <c:dPt>
            <c:idx val="5"/>
            <c:invertIfNegative val="0"/>
            <c:bubble3D val="0"/>
            <c:spPr>
              <a:solidFill>
                <a:srgbClr val="FF6699"/>
              </a:solidFill>
              <a:ln>
                <a:noFill/>
              </a:ln>
              <a:effectLst>
                <a:outerShdw blurRad="38100" dist="25400" dir="5400000" rotWithShape="0">
                  <a:srgbClr val="000000">
                    <a:alpha val="35000"/>
                  </a:srgbClr>
                </a:outerShdw>
              </a:effectLst>
              <a:sp3d/>
            </c:spPr>
          </c:dPt>
          <c:dPt>
            <c:idx val="6"/>
            <c:invertIfNegative val="0"/>
            <c:bubble3D val="0"/>
            <c:spPr>
              <a:solidFill>
                <a:srgbClr val="BDA9BD"/>
              </a:solidFill>
              <a:ln>
                <a:noFill/>
              </a:ln>
              <a:effectLst>
                <a:outerShdw blurRad="38100" dist="25400" dir="5400000" rotWithShape="0">
                  <a:srgbClr val="000000">
                    <a:alpha val="35000"/>
                  </a:srgbClr>
                </a:outerShdw>
              </a:effectLst>
              <a:sp3d/>
            </c:spPr>
          </c:dPt>
          <c:dPt>
            <c:idx val="7"/>
            <c:invertIfNegative val="0"/>
            <c:bubble3D val="0"/>
            <c:spPr>
              <a:solidFill>
                <a:srgbClr val="FF6600"/>
              </a:solidFill>
              <a:ln>
                <a:noFill/>
              </a:ln>
              <a:effectLst>
                <a:outerShdw blurRad="38100" dist="25400" dir="5400000" rotWithShape="0">
                  <a:srgbClr val="000000">
                    <a:alpha val="35000"/>
                  </a:srgbClr>
                </a:outerShdw>
              </a:effectLst>
              <a:sp3d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Sheet1!$A$2:$A$9</c:f>
              <c:strCache>
                <c:ptCount val="8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MEI</c:v>
                </c:pt>
                <c:pt idx="5">
                  <c:v>JUNI</c:v>
                </c:pt>
                <c:pt idx="6">
                  <c:v>JULI</c:v>
                </c:pt>
                <c:pt idx="7">
                  <c:v>AGT</c:v>
                </c:pt>
              </c:strCache>
            </c:strRef>
          </c:cat>
          <c:val>
            <c:numRef>
              <c:f>Sheet1!$B$2:$B$9</c:f>
              <c:numCache>
                <c:formatCode>General</c:formatCode>
                <c:ptCount val="8"/>
                <c:pt idx="0">
                  <c:v>13</c:v>
                </c:pt>
                <c:pt idx="1">
                  <c:v>11</c:v>
                </c:pt>
                <c:pt idx="2">
                  <c:v>11</c:v>
                </c:pt>
                <c:pt idx="3">
                  <c:v>9</c:v>
                </c:pt>
                <c:pt idx="4">
                  <c:v>11</c:v>
                </c:pt>
                <c:pt idx="5">
                  <c:v>11</c:v>
                </c:pt>
                <c:pt idx="6">
                  <c:v>14</c:v>
                </c:pt>
                <c:pt idx="7">
                  <c:v>13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99960064"/>
        <c:axId val="199961600"/>
        <c:axId val="0"/>
      </c:bar3DChart>
      <c:catAx>
        <c:axId val="1999600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9961600"/>
        <c:crosses val="autoZero"/>
        <c:auto val="1"/>
        <c:lblAlgn val="ctr"/>
        <c:lblOffset val="100"/>
        <c:noMultiLvlLbl val="0"/>
      </c:catAx>
      <c:valAx>
        <c:axId val="1999616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99600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Rawat Jalan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7"/>
            <c:spPr>
              <a:solidFill>
                <a:srgbClr val="00B050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Sheet1!$A$2:$A$9</c:f>
              <c:strCache>
                <c:ptCount val="8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MEI</c:v>
                </c:pt>
                <c:pt idx="5">
                  <c:v>JUNI</c:v>
                </c:pt>
                <c:pt idx="6">
                  <c:v>JULI</c:v>
                </c:pt>
                <c:pt idx="7">
                  <c:v>AGT</c:v>
                </c:pt>
              </c:strCache>
            </c:strRef>
          </c:cat>
          <c:val>
            <c:numRef>
              <c:f>Sheet1!$B$2:$B$9</c:f>
              <c:numCache>
                <c:formatCode>_(* #.##0_);_(* \(#.##0\);_(* "-"??_);_(@_)</c:formatCode>
                <c:ptCount val="8"/>
                <c:pt idx="0">
                  <c:v>7087</c:v>
                </c:pt>
                <c:pt idx="1">
                  <c:v>6565</c:v>
                </c:pt>
                <c:pt idx="2">
                  <c:v>7490</c:v>
                </c:pt>
                <c:pt idx="3">
                  <c:v>6729</c:v>
                </c:pt>
                <c:pt idx="4">
                  <c:v>7345</c:v>
                </c:pt>
                <c:pt idx="5">
                  <c:v>5927</c:v>
                </c:pt>
                <c:pt idx="6">
                  <c:v>7615</c:v>
                </c:pt>
                <c:pt idx="7">
                  <c:v>7209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Rata-rata (6.995)</c:v>
                </c:pt>
              </c:strCache>
            </c:strRef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dLbls>
            <c:delete val="1"/>
          </c:dLbls>
          <c:cat>
            <c:strRef>
              <c:f>Sheet1!$A$2:$A$9</c:f>
              <c:strCache>
                <c:ptCount val="8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MEI</c:v>
                </c:pt>
                <c:pt idx="5">
                  <c:v>JUNI</c:v>
                </c:pt>
                <c:pt idx="6">
                  <c:v>JULI</c:v>
                </c:pt>
                <c:pt idx="7">
                  <c:v>AGT</c:v>
                </c:pt>
              </c:strCache>
            </c:strRef>
          </c:cat>
          <c:val>
            <c:numRef>
              <c:f>Sheet1!$C$2:$C$9</c:f>
              <c:numCache>
                <c:formatCode>#,##0</c:formatCode>
                <c:ptCount val="8"/>
                <c:pt idx="0">
                  <c:v>6995</c:v>
                </c:pt>
                <c:pt idx="1">
                  <c:v>6995</c:v>
                </c:pt>
                <c:pt idx="2">
                  <c:v>6995</c:v>
                </c:pt>
                <c:pt idx="3">
                  <c:v>6995</c:v>
                </c:pt>
                <c:pt idx="4">
                  <c:v>6995</c:v>
                </c:pt>
                <c:pt idx="5">
                  <c:v>6995</c:v>
                </c:pt>
                <c:pt idx="6">
                  <c:v>6995</c:v>
                </c:pt>
                <c:pt idx="7">
                  <c:v>6995</c:v>
                </c:pt>
              </c:numCache>
            </c:numRef>
          </c:val>
          <c:smooth val="0"/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40610944"/>
        <c:axId val="199386240"/>
      </c:lineChart>
      <c:catAx>
        <c:axId val="1406109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9386240"/>
        <c:crosses val="autoZero"/>
        <c:auto val="1"/>
        <c:lblAlgn val="ctr"/>
        <c:lblOffset val="100"/>
        <c:noMultiLvlLbl val="0"/>
      </c:catAx>
      <c:valAx>
        <c:axId val="1993862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* #.##0_);_(* \(#.##0\);_(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06109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pPr>
            <a:endParaRPr lang="en-US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pPr>
            <a:endParaRPr lang="en-US"/>
          </a:p>
        </c:txPr>
      </c:legendEntry>
      <c:layout/>
      <c:overlay val="0"/>
      <c:spPr>
        <a:solidFill>
          <a:schemeClr val="accent3">
            <a:lumMod val="60000"/>
            <a:lumOff val="40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4681705872535812E-2"/>
          <c:y val="3.2461963555517136E-2"/>
          <c:w val="0.76021068999344643"/>
          <c:h val="0.90012436860873946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Rawat Inap 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7"/>
            <c:spPr>
              <a:solidFill>
                <a:srgbClr val="00B050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Sheet1!$A$2:$A$9</c:f>
              <c:strCache>
                <c:ptCount val="8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MEI</c:v>
                </c:pt>
                <c:pt idx="5">
                  <c:v>JUNI</c:v>
                </c:pt>
                <c:pt idx="6">
                  <c:v>JULI</c:v>
                </c:pt>
                <c:pt idx="7">
                  <c:v>AGT</c:v>
                </c:pt>
              </c:strCache>
            </c:strRef>
          </c:cat>
          <c:val>
            <c:numRef>
              <c:f>Sheet1!$B$2:$B$9</c:f>
              <c:numCache>
                <c:formatCode>General</c:formatCode>
                <c:ptCount val="8"/>
                <c:pt idx="0">
                  <c:v>218</c:v>
                </c:pt>
                <c:pt idx="1">
                  <c:v>238</c:v>
                </c:pt>
                <c:pt idx="2">
                  <c:v>259</c:v>
                </c:pt>
                <c:pt idx="3">
                  <c:v>268</c:v>
                </c:pt>
                <c:pt idx="4">
                  <c:v>236</c:v>
                </c:pt>
                <c:pt idx="5">
                  <c:v>251</c:v>
                </c:pt>
                <c:pt idx="6">
                  <c:v>262</c:v>
                </c:pt>
                <c:pt idx="7">
                  <c:v>238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Rata-rata (246)</c:v>
                </c:pt>
              </c:strCache>
            </c:strRef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cat>
            <c:strRef>
              <c:f>Sheet1!$A$2:$A$9</c:f>
              <c:strCache>
                <c:ptCount val="8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MEI</c:v>
                </c:pt>
                <c:pt idx="5">
                  <c:v>JUNI</c:v>
                </c:pt>
                <c:pt idx="6">
                  <c:v>JULI</c:v>
                </c:pt>
                <c:pt idx="7">
                  <c:v>AGT</c:v>
                </c:pt>
              </c:strCache>
            </c:strRef>
          </c:cat>
          <c:val>
            <c:numRef>
              <c:f>Sheet1!$C$2:$C$9</c:f>
              <c:numCache>
                <c:formatCode>General</c:formatCode>
                <c:ptCount val="8"/>
                <c:pt idx="0">
                  <c:v>246</c:v>
                </c:pt>
                <c:pt idx="1">
                  <c:v>246</c:v>
                </c:pt>
                <c:pt idx="2">
                  <c:v>246</c:v>
                </c:pt>
                <c:pt idx="3">
                  <c:v>246</c:v>
                </c:pt>
                <c:pt idx="4">
                  <c:v>246</c:v>
                </c:pt>
                <c:pt idx="5">
                  <c:v>246</c:v>
                </c:pt>
                <c:pt idx="6">
                  <c:v>246</c:v>
                </c:pt>
                <c:pt idx="7">
                  <c:v>246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99768320"/>
        <c:axId val="199774208"/>
      </c:lineChart>
      <c:catAx>
        <c:axId val="1997683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9774208"/>
        <c:crosses val="autoZero"/>
        <c:auto val="1"/>
        <c:lblAlgn val="ctr"/>
        <c:lblOffset val="100"/>
        <c:noMultiLvlLbl val="0"/>
      </c:catAx>
      <c:valAx>
        <c:axId val="1997742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97683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pPr>
            <a:endParaRPr lang="en-US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pPr>
            <a:endParaRPr lang="en-US"/>
          </a:p>
        </c:txPr>
      </c:legendEntry>
      <c:layout/>
      <c:overlay val="0"/>
      <c:spPr>
        <a:solidFill>
          <a:schemeClr val="accent3">
            <a:lumMod val="60000"/>
            <a:lumOff val="40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I G D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7"/>
            <c:spPr>
              <a:solidFill>
                <a:srgbClr val="00B050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Sheet1!$A$2:$A$9</c:f>
              <c:strCache>
                <c:ptCount val="8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MEI</c:v>
                </c:pt>
                <c:pt idx="5">
                  <c:v>JUNI</c:v>
                </c:pt>
                <c:pt idx="6">
                  <c:v>JULI</c:v>
                </c:pt>
                <c:pt idx="7">
                  <c:v>AGT</c:v>
                </c:pt>
              </c:strCache>
            </c:strRef>
          </c:cat>
          <c:val>
            <c:numRef>
              <c:f>Sheet1!$B$2:$B$9</c:f>
              <c:numCache>
                <c:formatCode>General</c:formatCode>
                <c:ptCount val="8"/>
                <c:pt idx="0">
                  <c:v>298</c:v>
                </c:pt>
                <c:pt idx="1">
                  <c:v>285</c:v>
                </c:pt>
                <c:pt idx="2">
                  <c:v>322</c:v>
                </c:pt>
                <c:pt idx="3">
                  <c:v>282</c:v>
                </c:pt>
                <c:pt idx="4">
                  <c:v>303</c:v>
                </c:pt>
                <c:pt idx="5">
                  <c:v>287</c:v>
                </c:pt>
                <c:pt idx="6">
                  <c:v>316</c:v>
                </c:pt>
                <c:pt idx="7">
                  <c:v>269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Rata-rata (295)</c:v>
                </c:pt>
              </c:strCache>
            </c:strRef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cat>
            <c:strRef>
              <c:f>Sheet1!$A$2:$A$9</c:f>
              <c:strCache>
                <c:ptCount val="8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MEI</c:v>
                </c:pt>
                <c:pt idx="5">
                  <c:v>JUNI</c:v>
                </c:pt>
                <c:pt idx="6">
                  <c:v>JULI</c:v>
                </c:pt>
                <c:pt idx="7">
                  <c:v>AGT</c:v>
                </c:pt>
              </c:strCache>
            </c:strRef>
          </c:cat>
          <c:val>
            <c:numRef>
              <c:f>Sheet1!$C$2:$C$9</c:f>
              <c:numCache>
                <c:formatCode>General</c:formatCode>
                <c:ptCount val="8"/>
                <c:pt idx="0">
                  <c:v>295</c:v>
                </c:pt>
                <c:pt idx="1">
                  <c:v>295</c:v>
                </c:pt>
                <c:pt idx="2">
                  <c:v>295</c:v>
                </c:pt>
                <c:pt idx="3">
                  <c:v>295</c:v>
                </c:pt>
                <c:pt idx="4">
                  <c:v>295</c:v>
                </c:pt>
                <c:pt idx="5">
                  <c:v>295</c:v>
                </c:pt>
                <c:pt idx="6">
                  <c:v>295</c:v>
                </c:pt>
                <c:pt idx="7">
                  <c:v>295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12486784"/>
        <c:axId val="212496768"/>
      </c:lineChart>
      <c:catAx>
        <c:axId val="2124867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2496768"/>
        <c:crosses val="autoZero"/>
        <c:auto val="1"/>
        <c:lblAlgn val="ctr"/>
        <c:lblOffset val="100"/>
        <c:noMultiLvlLbl val="0"/>
      </c:catAx>
      <c:valAx>
        <c:axId val="2124967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24867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pPr>
            <a:endParaRPr lang="en-US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pPr>
            <a:endParaRPr lang="en-US"/>
          </a:p>
        </c:txPr>
      </c:legendEntry>
      <c:layout/>
      <c:overlay val="0"/>
      <c:spPr>
        <a:solidFill>
          <a:schemeClr val="accent3">
            <a:lumMod val="60000"/>
            <a:lumOff val="40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UMUM</c:v>
                </c:pt>
              </c:strCache>
            </c:strRef>
          </c:tx>
          <c:dPt>
            <c:idx val="1"/>
            <c:bubble3D val="0"/>
            <c:spPr>
              <a:solidFill>
                <a:schemeClr val="accent3"/>
              </a:solidFill>
            </c:spPr>
          </c:dPt>
          <c:dPt>
            <c:idx val="2"/>
            <c:bubble3D val="0"/>
            <c:spPr>
              <a:solidFill>
                <a:srgbClr val="FFC000"/>
              </a:solidFill>
            </c:spPr>
          </c:dPt>
          <c:dPt>
            <c:idx val="3"/>
            <c:bubble3D val="0"/>
            <c:spPr>
              <a:solidFill>
                <a:srgbClr val="FD7651"/>
              </a:solidFill>
            </c:spPr>
          </c:dPt>
          <c:dPt>
            <c:idx val="4"/>
            <c:bubble3D val="0"/>
            <c:spPr>
              <a:solidFill>
                <a:srgbClr val="CCFF33"/>
              </a:solidFill>
            </c:spPr>
          </c:dPt>
          <c:dPt>
            <c:idx val="5"/>
            <c:bubble3D val="0"/>
            <c:spPr>
              <a:solidFill>
                <a:srgbClr val="FF6699"/>
              </a:solidFill>
            </c:spPr>
          </c:dPt>
          <c:dPt>
            <c:idx val="6"/>
            <c:bubble3D val="0"/>
            <c:spPr>
              <a:solidFill>
                <a:schemeClr val="tx2">
                  <a:lumMod val="20000"/>
                  <a:lumOff val="80000"/>
                </a:schemeClr>
              </a:solidFill>
            </c:spPr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Verdana" pitchFamily="34" charset="0"/>
                    <a:ea typeface="Verdana" pitchFamily="34" charset="0"/>
                    <a:cs typeface="Verdana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Sheet1!$A$2:$A$9</c:f>
              <c:strCache>
                <c:ptCount val="8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MEI</c:v>
                </c:pt>
                <c:pt idx="5">
                  <c:v>JUNI</c:v>
                </c:pt>
                <c:pt idx="6">
                  <c:v>JULI </c:v>
                </c:pt>
                <c:pt idx="7">
                  <c:v>AGT</c:v>
                </c:pt>
              </c:strCache>
            </c:strRef>
          </c:cat>
          <c:val>
            <c:numRef>
              <c:f>Sheet1!$B$2:$B$9</c:f>
              <c:numCache>
                <c:formatCode>General</c:formatCode>
                <c:ptCount val="8"/>
                <c:pt idx="0">
                  <c:v>48</c:v>
                </c:pt>
                <c:pt idx="1">
                  <c:v>50</c:v>
                </c:pt>
                <c:pt idx="2">
                  <c:v>61</c:v>
                </c:pt>
                <c:pt idx="3">
                  <c:v>50</c:v>
                </c:pt>
                <c:pt idx="4">
                  <c:v>51</c:v>
                </c:pt>
                <c:pt idx="5">
                  <c:v>54</c:v>
                </c:pt>
                <c:pt idx="6">
                  <c:v>60</c:v>
                </c:pt>
                <c:pt idx="7">
                  <c:v>42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b"/>
      <c:layout/>
      <c:overlay val="0"/>
      <c:txPr>
        <a:bodyPr/>
        <a:lstStyle/>
        <a:p>
          <a:pPr>
            <a:defRPr sz="1200">
              <a:latin typeface="Verdana" pitchFamily="34" charset="0"/>
              <a:ea typeface="Verdana" pitchFamily="34" charset="0"/>
              <a:cs typeface="Verdana" pitchFamily="34" charset="0"/>
            </a:defRPr>
          </a:pPr>
          <a:endParaRPr lang="en-US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NPBI</c:v>
                </c:pt>
              </c:strCache>
            </c:strRef>
          </c:tx>
          <c:dPt>
            <c:idx val="1"/>
            <c:bubble3D val="0"/>
            <c:spPr>
              <a:solidFill>
                <a:schemeClr val="accent3"/>
              </a:solidFill>
            </c:spPr>
          </c:dPt>
          <c:dPt>
            <c:idx val="2"/>
            <c:bubble3D val="0"/>
            <c:spPr>
              <a:solidFill>
                <a:srgbClr val="FFC000"/>
              </a:solidFill>
            </c:spPr>
          </c:dPt>
          <c:dPt>
            <c:idx val="3"/>
            <c:bubble3D val="0"/>
            <c:spPr>
              <a:solidFill>
                <a:srgbClr val="FD7651"/>
              </a:solidFill>
            </c:spPr>
          </c:dPt>
          <c:dPt>
            <c:idx val="4"/>
            <c:bubble3D val="0"/>
            <c:spPr>
              <a:solidFill>
                <a:srgbClr val="CCFF33"/>
              </a:solidFill>
            </c:spPr>
          </c:dPt>
          <c:dPt>
            <c:idx val="5"/>
            <c:bubble3D val="0"/>
            <c:spPr>
              <a:solidFill>
                <a:srgbClr val="FF6699"/>
              </a:solidFill>
            </c:spPr>
          </c:dPt>
          <c:dPt>
            <c:idx val="6"/>
            <c:bubble3D val="0"/>
            <c:spPr>
              <a:solidFill>
                <a:schemeClr val="tx2">
                  <a:lumMod val="20000"/>
                  <a:lumOff val="80000"/>
                </a:schemeClr>
              </a:solidFill>
            </c:spPr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Verdana" pitchFamily="34" charset="0"/>
                    <a:ea typeface="Verdana" pitchFamily="34" charset="0"/>
                    <a:cs typeface="Verdana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Sheet1!$A$2:$A$9</c:f>
              <c:strCache>
                <c:ptCount val="8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MEI</c:v>
                </c:pt>
                <c:pt idx="5">
                  <c:v>JUNI</c:v>
                </c:pt>
                <c:pt idx="6">
                  <c:v>JULI</c:v>
                </c:pt>
                <c:pt idx="7">
                  <c:v>AGT</c:v>
                </c:pt>
              </c:strCache>
            </c:strRef>
          </c:cat>
          <c:val>
            <c:numRef>
              <c:f>Sheet1!$B$2:$B$9</c:f>
              <c:numCache>
                <c:formatCode>General</c:formatCode>
                <c:ptCount val="8"/>
                <c:pt idx="0">
                  <c:v>57</c:v>
                </c:pt>
                <c:pt idx="1">
                  <c:v>55</c:v>
                </c:pt>
                <c:pt idx="2">
                  <c:v>49</c:v>
                </c:pt>
                <c:pt idx="3">
                  <c:v>56</c:v>
                </c:pt>
                <c:pt idx="4">
                  <c:v>57</c:v>
                </c:pt>
                <c:pt idx="5">
                  <c:v>47</c:v>
                </c:pt>
                <c:pt idx="6">
                  <c:v>67</c:v>
                </c:pt>
                <c:pt idx="7">
                  <c:v>56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b"/>
      <c:layout/>
      <c:overlay val="0"/>
      <c:txPr>
        <a:bodyPr/>
        <a:lstStyle/>
        <a:p>
          <a:pPr>
            <a:defRPr sz="1200">
              <a:latin typeface="Verdana" pitchFamily="34" charset="0"/>
              <a:ea typeface="Verdana" pitchFamily="34" charset="0"/>
              <a:cs typeface="Verdana" pitchFamily="34" charset="0"/>
            </a:defRPr>
          </a:pPr>
          <a:endParaRPr lang="en-US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55626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r>
              <a:rPr lang="fi-FI" smtClean="0"/>
              <a:t>Laporan Capaian Kinerja Pelayanan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55626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FCAEC4C1-BF13-4941-963A-7458F94D0400}" type="datetime7">
              <a:rPr lang="en-US" smtClean="0"/>
              <a:t>Oct-17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10567010"/>
            <a:ext cx="3037840" cy="55626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r>
              <a:rPr lang="fi-FI" smtClean="0"/>
              <a:t>" Melayani Lebih Baik"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10567010"/>
            <a:ext cx="3037840" cy="55626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5B839834-2A73-42A8-8072-1C0DD21FA8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748017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55626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r>
              <a:rPr lang="fi-FI" smtClean="0"/>
              <a:t>Laporan Capaian Kinerja Pelayanan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55626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74574ABE-4C11-49EC-885D-02AF52C2764C}" type="datetime7">
              <a:rPr lang="en-US" smtClean="0"/>
              <a:t>Oct-17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23900" y="833438"/>
            <a:ext cx="5562600" cy="41719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5284470"/>
            <a:ext cx="5608320" cy="500634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10567010"/>
            <a:ext cx="3037840" cy="55626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r>
              <a:rPr lang="fi-FI" smtClean="0"/>
              <a:t>" Melayani Lebih Baik"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10567010"/>
            <a:ext cx="3037840" cy="55626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B64EB224-D5A9-4B03-9760-27AED58BE11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433447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id-ID" dirty="0" smtClean="0">
              <a:latin typeface="Arial" panose="020B0604020202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980B1528-D40A-4EE8-BD23-EEDFF0F404B9}" type="datetime7">
              <a:rPr lang="en-US" smtClean="0"/>
              <a:t>Oct-17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" Melayani Lebih Baik"</a:t>
            </a:r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fi-FI" smtClean="0"/>
              <a:t>Laporan Capaian Kinerja Pelayanan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B64EB224-D5A9-4B03-9760-27AED58BE118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307962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67D5E684-DE29-4B66-B2B3-559050E8DF6C}" type="datetime7">
              <a:rPr lang="en-US" smtClean="0"/>
              <a:t>Oct-17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i-FI" smtClean="0"/>
              <a:t>" Melayani Lebih Baik"</a:t>
            </a:r>
            <a:endParaRPr lang="en-US"/>
          </a:p>
        </p:txBody>
      </p:sp>
      <p:sp>
        <p:nvSpPr>
          <p:cNvPr id="8" name="Header Placeholder 7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fi-FI" smtClean="0"/>
              <a:t>Laporan Capaian Kinerja Pelayanan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B64EB224-D5A9-4B03-9760-27AED58BE118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050824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D04EE5DD-1F95-441D-80DA-71FAE1172163}" type="datetime7">
              <a:rPr lang="en-US" smtClean="0"/>
              <a:t>Oct-17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i-FI" smtClean="0"/>
              <a:t>" Melayani Lebih Baik"</a:t>
            </a:r>
            <a:endParaRPr lang="en-US"/>
          </a:p>
        </p:txBody>
      </p:sp>
      <p:sp>
        <p:nvSpPr>
          <p:cNvPr id="8" name="Header Placeholder 7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fi-FI" smtClean="0"/>
              <a:t>Laporan Capaian Kinerja Pelayanan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B64EB224-D5A9-4B03-9760-27AED58BE118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89861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357E10E0-6E5B-4561-A5A7-096F13010869}" type="datetime7">
              <a:rPr lang="en-US" smtClean="0"/>
              <a:t>Oct-17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i-FI" smtClean="0"/>
              <a:t>" Melayani Lebih Baik"</a:t>
            </a:r>
            <a:endParaRPr lang="en-US"/>
          </a:p>
        </p:txBody>
      </p:sp>
      <p:sp>
        <p:nvSpPr>
          <p:cNvPr id="8" name="Header Placeholder 7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fi-FI" smtClean="0"/>
              <a:t>Laporan Capaian Kinerja Pelayanan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B64EB224-D5A9-4B03-9760-27AED58BE118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407525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 smtClean="0">
              <a:latin typeface="Arial" panose="020B0604020202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56DFBA03-5789-463A-A771-6E5C516384E7}" type="datetime7">
              <a:rPr lang="en-US" smtClean="0"/>
              <a:t>Oct-17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" Melayani Lebih Baik"</a:t>
            </a:r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fi-FI" smtClean="0"/>
              <a:t>Laporan Capaian Kinerja Pelayanan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B64EB224-D5A9-4B03-9760-27AED58BE118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27890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FD559B69-FFA6-4731-AD19-229EF6142B3D}" type="datetime7">
              <a:rPr lang="en-US" smtClean="0"/>
              <a:t>Oct-17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i-FI" smtClean="0"/>
              <a:t>" Melayani Lebih Baik"</a:t>
            </a:r>
            <a:endParaRPr lang="en-US"/>
          </a:p>
        </p:txBody>
      </p:sp>
      <p:sp>
        <p:nvSpPr>
          <p:cNvPr id="8" name="Header Placeholder 7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fi-FI" smtClean="0"/>
              <a:t>Laporan Capaian Kinerja Pelayanan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B64EB224-D5A9-4B03-9760-27AED58BE118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43167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 smtClean="0">
              <a:latin typeface="Arial" panose="020B0604020202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4E9B1CAF-6B6D-4533-8371-850C5D0D9107}" type="datetime7">
              <a:rPr lang="en-US" smtClean="0"/>
              <a:t>Oct-17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" Melayani Lebih Baik"</a:t>
            </a:r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fi-FI" smtClean="0"/>
              <a:t>Laporan Capaian Kinerja Pelayanan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B64EB224-D5A9-4B03-9760-27AED58BE118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313845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D23C436D-AEF3-4B46-A051-7E220176CCE4}" type="datetime7">
              <a:rPr lang="en-US" smtClean="0"/>
              <a:t>Oct-17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i-FI" smtClean="0"/>
              <a:t>" Melayani Lebih Baik"</a:t>
            </a:r>
            <a:endParaRPr lang="en-US"/>
          </a:p>
        </p:txBody>
      </p:sp>
      <p:sp>
        <p:nvSpPr>
          <p:cNvPr id="8" name="Header Placeholder 7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fi-FI" smtClean="0"/>
              <a:t>Laporan Capaian Kinerja Pelayanan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B64EB224-D5A9-4B03-9760-27AED58BE118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381478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 smtClean="0">
              <a:latin typeface="Arial" panose="020B0604020202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BED644D3-6900-4C1D-8D88-B1D203B540D2}" type="datetime7">
              <a:rPr lang="en-US" smtClean="0"/>
              <a:t>Oct-17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" Melayani Lebih Baik"</a:t>
            </a:r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fi-FI" smtClean="0"/>
              <a:t>Laporan Capaian Kinerja Pelayanan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B64EB224-D5A9-4B03-9760-27AED58BE118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356405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FE390A2E-27AF-40BC-B72B-6A5BE0708252}" type="datetime7">
              <a:rPr lang="en-US" smtClean="0"/>
              <a:t>Oct-17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i-FI" smtClean="0"/>
              <a:t>" Melayani Lebih Baik"</a:t>
            </a:r>
            <a:endParaRPr lang="en-US"/>
          </a:p>
        </p:txBody>
      </p:sp>
      <p:sp>
        <p:nvSpPr>
          <p:cNvPr id="8" name="Header Placeholder 7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fi-FI" smtClean="0"/>
              <a:t>Laporan Capaian Kinerja Pelayanan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B64EB224-D5A9-4B03-9760-27AED58BE118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58318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 smtClean="0">
              <a:latin typeface="Arial" panose="020B0604020202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BE8DA281-EC4D-4531-8B2B-2CC9805B42C2}" type="datetime7">
              <a:rPr lang="en-US" smtClean="0"/>
              <a:t>Oct-17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" Melayani Lebih Baik"</a:t>
            </a:r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fi-FI" smtClean="0"/>
              <a:t>Laporan Capaian Kinerja Pelayanan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B64EB224-D5A9-4B03-9760-27AED58BE118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8646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34968A19-3E96-44B3-A685-A2805072982D}" type="datetime7">
              <a:rPr lang="en-US" smtClean="0"/>
              <a:t>Oct-17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" Melayani Lebih Baik"</a:t>
            </a:r>
            <a:endParaRPr lang="en-US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fi-FI" smtClean="0"/>
              <a:t>Laporan Capaian Kinerja Pelayanan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B64EB224-D5A9-4B03-9760-27AED58BE118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489394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EA0BBECF-1FBB-43D8-8281-7D9AEFA05E26}" type="datetime7">
              <a:rPr lang="en-US" smtClean="0"/>
              <a:t>Oct-17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i-FI" smtClean="0"/>
              <a:t>" Melayani Lebih Baik"</a:t>
            </a:r>
            <a:endParaRPr lang="en-US"/>
          </a:p>
        </p:txBody>
      </p:sp>
      <p:sp>
        <p:nvSpPr>
          <p:cNvPr id="8" name="Header Placeholder 7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fi-FI" smtClean="0"/>
              <a:t>Laporan Capaian Kinerja Pelayanan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B64EB224-D5A9-4B03-9760-27AED58BE118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7501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anose="020B0604020202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CE3DE3CF-7BC4-4A1D-B2C6-6D61FB107F08}" type="datetime7">
              <a:rPr lang="en-US" smtClean="0"/>
              <a:t>Oct-17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" Melayani Lebih Baik"</a:t>
            </a:r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fi-FI" smtClean="0"/>
              <a:t>Laporan Capaian Kinerja Pelayanan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B64EB224-D5A9-4B03-9760-27AED58BE118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49186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A920A159-C2F2-4521-8536-E7EA772713ED}" type="datetime7">
              <a:rPr lang="en-US" smtClean="0"/>
              <a:t>Oct-17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i-FI" smtClean="0"/>
              <a:t>" Melayani Lebih Baik"</a:t>
            </a:r>
            <a:endParaRPr lang="en-US"/>
          </a:p>
        </p:txBody>
      </p:sp>
      <p:sp>
        <p:nvSpPr>
          <p:cNvPr id="8" name="Header Placeholder 7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fi-FI" smtClean="0"/>
              <a:t>Laporan Capaian Kinerja Pelayanan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B64EB224-D5A9-4B03-9760-27AED58BE118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407913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 smtClean="0">
              <a:latin typeface="Arial" panose="020B0604020202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B2AAA961-CFD3-4B19-B93C-C7662CCEB58F}" type="datetime7">
              <a:rPr lang="en-US" smtClean="0"/>
              <a:t>Oct-17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" Melayani Lebih Baik"</a:t>
            </a:r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fi-FI" smtClean="0"/>
              <a:t>Laporan Capaian Kinerja Pelayanan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B64EB224-D5A9-4B03-9760-27AED58BE118}" type="slidenum">
              <a:rPr lang="en-US" smtClean="0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219172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77E30FDE-C061-458B-B682-E34F94F703A0}" type="datetime7">
              <a:rPr lang="en-US" smtClean="0"/>
              <a:t>Oct-17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i-FI" smtClean="0"/>
              <a:t>" Melayani Lebih Baik"</a:t>
            </a:r>
            <a:endParaRPr lang="en-US"/>
          </a:p>
        </p:txBody>
      </p:sp>
      <p:sp>
        <p:nvSpPr>
          <p:cNvPr id="8" name="Header Placeholder 7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fi-FI" smtClean="0"/>
              <a:t>Laporan Capaian Kinerja Pelayanan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B64EB224-D5A9-4B03-9760-27AED58BE118}" type="slidenum">
              <a:rPr lang="en-US" smtClean="0"/>
              <a:pPr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25002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6968DFC4-F1DA-49AB-9BD2-D519C103D59D}" type="datetime7">
              <a:rPr lang="en-US" smtClean="0"/>
              <a:t>Oct-17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i-FI" smtClean="0"/>
              <a:t>" Melayani Lebih Baik"</a:t>
            </a:r>
            <a:endParaRPr lang="en-US"/>
          </a:p>
        </p:txBody>
      </p:sp>
      <p:sp>
        <p:nvSpPr>
          <p:cNvPr id="8" name="Header Placeholder 7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fi-FI" smtClean="0"/>
              <a:t>Laporan Capaian Kinerja Pelayanan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B64EB224-D5A9-4B03-9760-27AED58BE118}" type="slidenum">
              <a:rPr lang="en-US" smtClean="0"/>
              <a:pPr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101714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9C617C84-480C-4541-A46F-C92E083C30B1}" type="datetime7">
              <a:rPr lang="en-US" smtClean="0"/>
              <a:t>Oct-17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i-FI" smtClean="0"/>
              <a:t>" Melayani Lebih Baik"</a:t>
            </a:r>
            <a:endParaRPr lang="en-US"/>
          </a:p>
        </p:txBody>
      </p:sp>
      <p:sp>
        <p:nvSpPr>
          <p:cNvPr id="8" name="Header Placeholder 7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fi-FI" smtClean="0"/>
              <a:t>Laporan Capaian Kinerja Pelayanan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B64EB224-D5A9-4B03-9760-27AED58BE118}" type="slidenum">
              <a:rPr lang="en-US" smtClean="0"/>
              <a:pPr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9888042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B298E0D2-02CD-4875-8E84-CB0790EB0DED}" type="datetime7">
              <a:rPr lang="en-US" smtClean="0"/>
              <a:t>Oct-17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i-FI" smtClean="0"/>
              <a:t>" Melayani Lebih Baik"</a:t>
            </a:r>
            <a:endParaRPr lang="en-US"/>
          </a:p>
        </p:txBody>
      </p:sp>
      <p:sp>
        <p:nvSpPr>
          <p:cNvPr id="8" name="Header Placeholder 7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fi-FI" smtClean="0"/>
              <a:t>Laporan Capaian Kinerja Pelayanan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B64EB224-D5A9-4B03-9760-27AED58BE118}" type="slidenum">
              <a:rPr lang="en-US" smtClean="0"/>
              <a:pPr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802446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94025047-CB35-4A5F-8FA6-33FFF1AC7A6E}" type="datetime7">
              <a:rPr lang="en-US" smtClean="0"/>
              <a:t>Oct-17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i-FI" smtClean="0"/>
              <a:t>" Melayani Lebih Baik"</a:t>
            </a:r>
            <a:endParaRPr lang="en-US"/>
          </a:p>
        </p:txBody>
      </p:sp>
      <p:sp>
        <p:nvSpPr>
          <p:cNvPr id="8" name="Header Placeholder 7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fi-FI" smtClean="0"/>
              <a:t>Laporan Capaian Kinerja Pelayanan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B64EB224-D5A9-4B03-9760-27AED58BE118}" type="slidenum">
              <a:rPr lang="en-US" smtClean="0"/>
              <a:pPr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085837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553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 smtClean="0">
              <a:latin typeface="Arial" panose="020B0604020202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5148E20F-F016-4CB6-9E3C-14B635DB46F0}" type="datetime7">
              <a:rPr lang="en-US" smtClean="0"/>
              <a:t>Oct-17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" Melayani Lebih Baik"</a:t>
            </a:r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fi-FI" smtClean="0"/>
              <a:t>Laporan Capaian Kinerja Pelayanan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B64EB224-D5A9-4B03-9760-27AED58BE118}" type="slidenum">
              <a:rPr lang="en-US" smtClean="0"/>
              <a:pPr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53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A5229A12-DE19-4379-88A4-1B8D2833FE2A}" type="datetime7">
              <a:rPr lang="en-US" smtClean="0"/>
              <a:t>Oct-17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" Melayani Lebih Baik"</a:t>
            </a:r>
            <a:endParaRPr lang="en-US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fi-FI" smtClean="0"/>
              <a:t>Laporan Capaian Kinerja Pelayanan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B64EB224-D5A9-4B03-9760-27AED58BE118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914087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7F5832E0-0713-44D8-ABCC-92643F2113E2}" type="datetime7">
              <a:rPr lang="en-US" smtClean="0"/>
              <a:t>Oct-17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i-FI" smtClean="0"/>
              <a:t>" Melayani Lebih Baik"</a:t>
            </a:r>
            <a:endParaRPr lang="en-US"/>
          </a:p>
        </p:txBody>
      </p:sp>
      <p:sp>
        <p:nvSpPr>
          <p:cNvPr id="8" name="Header Placeholder 7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fi-FI" smtClean="0"/>
              <a:t>Laporan Capaian Kinerja Pelayanan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B64EB224-D5A9-4B03-9760-27AED58BE118}" type="slidenum">
              <a:rPr lang="en-US" smtClean="0"/>
              <a:pPr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4784543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6A044D8B-CC91-4C39-996B-289325222FA4}" type="datetime7">
              <a:rPr lang="en-US" smtClean="0"/>
              <a:t>Oct-17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i-FI" smtClean="0"/>
              <a:t>" Melayani Lebih Baik"</a:t>
            </a:r>
            <a:endParaRPr lang="en-US"/>
          </a:p>
        </p:txBody>
      </p:sp>
      <p:sp>
        <p:nvSpPr>
          <p:cNvPr id="8" name="Header Placeholder 7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fi-FI" smtClean="0"/>
              <a:t>Laporan Capaian Kinerja Pelayanan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B64EB224-D5A9-4B03-9760-27AED58BE118}" type="slidenum">
              <a:rPr lang="en-US" smtClean="0"/>
              <a:pPr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813852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28F01D0D-329F-44C3-94CD-34B5FC6A390C}" type="datetime7">
              <a:rPr lang="en-US" smtClean="0"/>
              <a:t>Oct-17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i-FI" smtClean="0"/>
              <a:t>" Melayani Lebih Baik"</a:t>
            </a:r>
            <a:endParaRPr lang="en-US"/>
          </a:p>
        </p:txBody>
      </p:sp>
      <p:sp>
        <p:nvSpPr>
          <p:cNvPr id="8" name="Header Placeholder 7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fi-FI" smtClean="0"/>
              <a:t>Laporan Capaian Kinerja Pelayanan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B64EB224-D5A9-4B03-9760-27AED58BE118}" type="slidenum">
              <a:rPr lang="en-US" smtClean="0"/>
              <a:pPr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97980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5C22D308-29E8-443C-8E4F-0C256B9643CC}" type="datetime7">
              <a:rPr lang="en-US" smtClean="0"/>
              <a:t>Oct-17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i-FI" smtClean="0"/>
              <a:t>" Melayani Lebih Baik"</a:t>
            </a:r>
            <a:endParaRPr lang="en-US"/>
          </a:p>
        </p:txBody>
      </p:sp>
      <p:sp>
        <p:nvSpPr>
          <p:cNvPr id="8" name="Header Placeholder 7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fi-FI" smtClean="0"/>
              <a:t>Laporan Capaian Kinerja Pelayanan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B64EB224-D5A9-4B03-9760-27AED58BE118}" type="slidenum">
              <a:rPr lang="en-US" smtClean="0"/>
              <a:pPr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306240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CF686C4A-EE1B-4036-83B8-781099AA717E}" type="datetime7">
              <a:rPr lang="en-US" smtClean="0"/>
              <a:t>Oct-17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i-FI" smtClean="0"/>
              <a:t>" Melayani Lebih Baik"</a:t>
            </a:r>
            <a:endParaRPr lang="en-US"/>
          </a:p>
        </p:txBody>
      </p:sp>
      <p:sp>
        <p:nvSpPr>
          <p:cNvPr id="8" name="Header Placeholder 7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fi-FI" smtClean="0"/>
              <a:t>Laporan Capaian Kinerja Pelayanan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B64EB224-D5A9-4B03-9760-27AED58BE118}" type="slidenum">
              <a:rPr lang="en-US" smtClean="0"/>
              <a:pPr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7634828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270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 smtClean="0">
              <a:latin typeface="Arial" panose="020B0604020202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6399B238-22D4-4897-BE91-3FAF950C040E}" type="datetime7">
              <a:rPr lang="en-US" smtClean="0"/>
              <a:t>Oct-17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" Melayani Lebih Baik"</a:t>
            </a:r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fi-FI" smtClean="0"/>
              <a:t>Laporan Capaian Kinerja Pelayanan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B64EB224-D5A9-4B03-9760-27AED58BE118}" type="slidenum">
              <a:rPr lang="en-US" smtClean="0"/>
              <a:pPr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1142662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902F0559-2B9F-4B1F-8956-BD9628968753}" type="datetime7">
              <a:rPr lang="en-US" smtClean="0"/>
              <a:t>Oct-17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i-FI" smtClean="0"/>
              <a:t>" Melayani Lebih Baik"</a:t>
            </a:r>
            <a:endParaRPr lang="en-US"/>
          </a:p>
        </p:txBody>
      </p:sp>
      <p:sp>
        <p:nvSpPr>
          <p:cNvPr id="8" name="Header Placeholder 7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fi-FI" smtClean="0"/>
              <a:t>Laporan Capaian Kinerja Pelayanan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B64EB224-D5A9-4B03-9760-27AED58BE118}" type="slidenum">
              <a:rPr lang="en-US" smtClean="0"/>
              <a:pPr/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6707886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478478A1-F9F4-4381-985B-6CCF9D758B2C}" type="datetime7">
              <a:rPr lang="en-US" smtClean="0"/>
              <a:t>Oct-17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i-FI" smtClean="0"/>
              <a:t>" Melayani Lebih Baik"</a:t>
            </a:r>
            <a:endParaRPr lang="en-US"/>
          </a:p>
        </p:txBody>
      </p:sp>
      <p:sp>
        <p:nvSpPr>
          <p:cNvPr id="8" name="Header Placeholder 7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fi-FI" smtClean="0"/>
              <a:t>Laporan Capaian Kinerja Pelayanan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B64EB224-D5A9-4B03-9760-27AED58BE118}" type="slidenum">
              <a:rPr lang="en-US" smtClean="0"/>
              <a:pPr/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9711614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035C4662-706B-474D-BE61-2DF4963BCEE4}" type="datetime7">
              <a:rPr lang="en-US" smtClean="0"/>
              <a:t>Oct-17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i-FI" smtClean="0"/>
              <a:t>" Melayani Lebih Baik"</a:t>
            </a:r>
            <a:endParaRPr lang="en-US"/>
          </a:p>
        </p:txBody>
      </p:sp>
      <p:sp>
        <p:nvSpPr>
          <p:cNvPr id="8" name="Header Placeholder 7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fi-FI" smtClean="0"/>
              <a:t>Laporan Capaian Kinerja Pelayanan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B64EB224-D5A9-4B03-9760-27AED58BE118}" type="slidenum">
              <a:rPr lang="en-US" smtClean="0"/>
              <a:pPr/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4218569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46DC6569-5A6A-474D-8484-0144BBED3F49}" type="datetime7">
              <a:rPr lang="en-US" smtClean="0"/>
              <a:t>Oct-17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i-FI" smtClean="0"/>
              <a:t>" Melayani Lebih Baik"</a:t>
            </a:r>
            <a:endParaRPr lang="en-US"/>
          </a:p>
        </p:txBody>
      </p:sp>
      <p:sp>
        <p:nvSpPr>
          <p:cNvPr id="8" name="Header Placeholder 7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fi-FI" smtClean="0"/>
              <a:t>Laporan Capaian Kinerja Pelayanan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B64EB224-D5A9-4B03-9760-27AED58BE118}" type="slidenum">
              <a:rPr lang="en-US" smtClean="0"/>
              <a:pPr/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9983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41AE6688-66EF-4AE8-87F2-16AABC129A1A}" type="datetime7">
              <a:rPr lang="en-US" smtClean="0"/>
              <a:t>Oct-17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i-FI" smtClean="0"/>
              <a:t>" Melayani Lebih Baik"</a:t>
            </a:r>
            <a:endParaRPr lang="en-US"/>
          </a:p>
        </p:txBody>
      </p:sp>
      <p:sp>
        <p:nvSpPr>
          <p:cNvPr id="8" name="Header Placeholder 7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fi-FI" smtClean="0"/>
              <a:t>Laporan Capaian Kinerja Pelayanan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B64EB224-D5A9-4B03-9760-27AED58BE118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131659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6DFAA860-91CF-4CFA-A668-4FE96E2AA276}" type="datetime7">
              <a:rPr lang="en-US" smtClean="0"/>
              <a:t>Oct-17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i-FI" smtClean="0"/>
              <a:t>" Melayani Lebih Baik"</a:t>
            </a:r>
            <a:endParaRPr lang="en-US"/>
          </a:p>
        </p:txBody>
      </p:sp>
      <p:sp>
        <p:nvSpPr>
          <p:cNvPr id="8" name="Header Placeholder 7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fi-FI" smtClean="0"/>
              <a:t>Laporan Capaian Kinerja Pelayanan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B64EB224-D5A9-4B03-9760-27AED58BE118}" type="slidenum">
              <a:rPr lang="en-US" smtClean="0"/>
              <a:pPr/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610885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33B5BADE-D0ED-4D19-9810-62E2F0FD6E9E}" type="datetime7">
              <a:rPr lang="en-US" smtClean="0"/>
              <a:t>Oct-17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i-FI" smtClean="0"/>
              <a:t>" Melayani Lebih Baik"</a:t>
            </a:r>
            <a:endParaRPr lang="en-US"/>
          </a:p>
        </p:txBody>
      </p:sp>
      <p:sp>
        <p:nvSpPr>
          <p:cNvPr id="8" name="Header Placeholder 7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fi-FI" smtClean="0"/>
              <a:t>Laporan Capaian Kinerja Pelayanan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B64EB224-D5A9-4B03-9760-27AED58BE118}" type="slidenum">
              <a:rPr lang="en-US" smtClean="0"/>
              <a:pPr/>
              <a:t>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8643541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2940615D-8250-4172-B7A3-477A7A5C2AEB}" type="datetime7">
              <a:rPr lang="en-US" smtClean="0"/>
              <a:t>Oct-17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i-FI" smtClean="0"/>
              <a:t>" Melayani Lebih Baik"</a:t>
            </a:r>
            <a:endParaRPr lang="en-US"/>
          </a:p>
        </p:txBody>
      </p:sp>
      <p:sp>
        <p:nvSpPr>
          <p:cNvPr id="8" name="Header Placeholder 7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fi-FI" smtClean="0"/>
              <a:t>Laporan Capaian Kinerja Pelayanan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B64EB224-D5A9-4B03-9760-27AED58BE118}" type="slidenum">
              <a:rPr lang="en-US" smtClean="0"/>
              <a:pPr/>
              <a:t>53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8704846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F6F0ED7D-DB25-4213-B29D-D4D2F9A5AC1D}" type="datetime7">
              <a:rPr lang="en-US" smtClean="0"/>
              <a:t>Oct-17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i-FI" smtClean="0"/>
              <a:t>" Melayani Lebih Baik"</a:t>
            </a:r>
            <a:endParaRPr lang="en-US"/>
          </a:p>
        </p:txBody>
      </p:sp>
      <p:sp>
        <p:nvSpPr>
          <p:cNvPr id="8" name="Header Placeholder 7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fi-FI" smtClean="0"/>
              <a:t>Laporan Capaian Kinerja Pelayanan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B64EB224-D5A9-4B03-9760-27AED58BE118}" type="slidenum">
              <a:rPr lang="en-US" smtClean="0"/>
              <a:pPr/>
              <a:t>54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917333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4E305661-A4EC-4357-9CBA-B2F2B5158761}" type="datetime7">
              <a:rPr lang="en-US" smtClean="0"/>
              <a:t>Oct-17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i-FI" smtClean="0"/>
              <a:t>" Melayani Lebih Baik"</a:t>
            </a:r>
            <a:endParaRPr lang="en-US"/>
          </a:p>
        </p:txBody>
      </p:sp>
      <p:sp>
        <p:nvSpPr>
          <p:cNvPr id="8" name="Header Placeholder 7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fi-FI" smtClean="0"/>
              <a:t>Laporan Capaian Kinerja Pelayanan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B64EB224-D5A9-4B03-9760-27AED58BE118}" type="slidenum">
              <a:rPr lang="en-US" smtClean="0"/>
              <a:pPr/>
              <a:t>55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8330660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3F97EAB0-BFEA-40A0-912F-F087CC8EDF05}" type="datetime7">
              <a:rPr lang="en-US" smtClean="0"/>
              <a:t>Oct-17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i-FI" smtClean="0"/>
              <a:t>" Melayani Lebih Baik"</a:t>
            </a:r>
            <a:endParaRPr lang="en-US"/>
          </a:p>
        </p:txBody>
      </p:sp>
      <p:sp>
        <p:nvSpPr>
          <p:cNvPr id="8" name="Header Placeholder 7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fi-FI" smtClean="0"/>
              <a:t>Laporan Capaian Kinerja Pelayanan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B64EB224-D5A9-4B03-9760-27AED58BE118}" type="slidenum">
              <a:rPr lang="en-US" smtClean="0"/>
              <a:pPr/>
              <a:t>56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5769146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01AD13B2-5932-4F96-8EF0-B9BC9AF3E170}" type="datetime7">
              <a:rPr lang="en-US" smtClean="0"/>
              <a:t>Oct-17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i-FI" smtClean="0"/>
              <a:t>" Melayani Lebih Baik"</a:t>
            </a:r>
            <a:endParaRPr lang="en-US"/>
          </a:p>
        </p:txBody>
      </p:sp>
      <p:sp>
        <p:nvSpPr>
          <p:cNvPr id="8" name="Header Placeholder 7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fi-FI" smtClean="0"/>
              <a:t>Laporan Capaian Kinerja Pelayanan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B64EB224-D5A9-4B03-9760-27AED58BE118}" type="slidenum">
              <a:rPr lang="en-US" smtClean="0"/>
              <a:pPr/>
              <a:t>57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893888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9F293D34-DBAC-4B55-8F48-C25F19E0C38B}" type="datetime7">
              <a:rPr lang="en-US" smtClean="0"/>
              <a:t>Oct-17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i-FI" smtClean="0"/>
              <a:t>" Melayani Lebih Baik"</a:t>
            </a:r>
            <a:endParaRPr lang="en-US"/>
          </a:p>
        </p:txBody>
      </p:sp>
      <p:sp>
        <p:nvSpPr>
          <p:cNvPr id="8" name="Header Placeholder 7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fi-FI" smtClean="0"/>
              <a:t>Laporan Capaian Kinerja Pelayanan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B64EB224-D5A9-4B03-9760-27AED58BE118}" type="slidenum">
              <a:rPr lang="en-US" smtClean="0"/>
              <a:pPr/>
              <a:t>59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8770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6AB42A45-42E2-4046-B0B2-D50D2068C2A9}" type="datetime7">
              <a:rPr lang="en-US" smtClean="0"/>
              <a:t>Oct-17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i-FI" smtClean="0"/>
              <a:t>" Melayani Lebih Baik"</a:t>
            </a:r>
            <a:endParaRPr lang="en-US"/>
          </a:p>
        </p:txBody>
      </p:sp>
      <p:sp>
        <p:nvSpPr>
          <p:cNvPr id="8" name="Header Placeholder 7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fi-FI" smtClean="0"/>
              <a:t>Laporan Capaian Kinerja Pelayanan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B64EB224-D5A9-4B03-9760-27AED58BE118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46192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0F8CD2B6-93E9-4440-A868-19DEA021DB98}" type="datetime7">
              <a:rPr lang="en-US" smtClean="0"/>
              <a:t>Oct-17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i-FI" smtClean="0"/>
              <a:t>" Melayani Lebih Baik"</a:t>
            </a:r>
            <a:endParaRPr lang="en-US"/>
          </a:p>
        </p:txBody>
      </p:sp>
      <p:sp>
        <p:nvSpPr>
          <p:cNvPr id="8" name="Header Placeholder 7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fi-FI" smtClean="0"/>
              <a:t>Laporan Capaian Kinerja Pelayanan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B64EB224-D5A9-4B03-9760-27AED58BE118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51166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B3A6BCED-783D-4A47-A47F-A456FE416CEF}" type="datetime7">
              <a:rPr lang="en-US" smtClean="0"/>
              <a:t>Oct-17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i-FI" smtClean="0"/>
              <a:t>" Melayani Lebih Baik"</a:t>
            </a:r>
            <a:endParaRPr lang="en-US"/>
          </a:p>
        </p:txBody>
      </p:sp>
      <p:sp>
        <p:nvSpPr>
          <p:cNvPr id="8" name="Header Placeholder 7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fi-FI" smtClean="0"/>
              <a:t>Laporan Capaian Kinerja Pelayanan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B64EB224-D5A9-4B03-9760-27AED58BE118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643357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2C1DDEC5-1C90-42C3-A62B-044A98777A10}" type="datetime7">
              <a:rPr lang="en-US" smtClean="0"/>
              <a:t>Oct-17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i-FI" smtClean="0"/>
              <a:t>" Melayani Lebih Baik"</a:t>
            </a:r>
            <a:endParaRPr lang="en-US"/>
          </a:p>
        </p:txBody>
      </p:sp>
      <p:sp>
        <p:nvSpPr>
          <p:cNvPr id="8" name="Header Placeholder 7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fi-FI" smtClean="0"/>
              <a:t>Laporan Capaian Kinerja Pelayanan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B64EB224-D5A9-4B03-9760-27AED58BE118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050824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d-ID" dirty="0" smtClean="0">
              <a:latin typeface="Arial" panose="020B0604020202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7BB7C910-61E6-44BF-8C07-86978F9FC0A8}" type="datetime7">
              <a:rPr lang="en-US" smtClean="0"/>
              <a:t>Oct-17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" Melayani Lebih Baik"</a:t>
            </a:r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fi-FI" smtClean="0"/>
              <a:t>Laporan Capaian Kinerja Pelayanan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B64EB224-D5A9-4B03-9760-27AED58BE118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25029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647AB-53FC-4FC4-B329-DC0E1CCA457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4173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647AB-53FC-4FC4-B329-DC0E1CCA457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57355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647AB-53FC-4FC4-B329-DC0E1CCA457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147609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647AB-53FC-4FC4-B329-DC0E1CCA457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64332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647AB-53FC-4FC4-B329-DC0E1CCA457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787566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647AB-53FC-4FC4-B329-DC0E1CCA457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8507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647AB-53FC-4FC4-B329-DC0E1CCA457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9015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647AB-53FC-4FC4-B329-DC0E1CCA457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627712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9" y="277823"/>
            <a:ext cx="8229602" cy="113982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18" y="1600213"/>
            <a:ext cx="4038602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16" y="1600206"/>
            <a:ext cx="4038602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16" y="3941769"/>
            <a:ext cx="4038602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A8775D-E73A-47E6-B0A4-18E8271E58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462730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9" y="277823"/>
            <a:ext cx="8229602" cy="113982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9" y="1600213"/>
            <a:ext cx="8229602" cy="4530725"/>
          </a:xfrm>
        </p:spPr>
        <p:txBody>
          <a:bodyPr>
            <a:normAutofit/>
          </a:bodyPr>
          <a:lstStyle/>
          <a:p>
            <a:pPr lvl="0"/>
            <a:endParaRPr lang="en-US" noProof="0" smtClean="0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A97808-3995-45F5-8371-166D4A9BA4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5467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647AB-53FC-4FC4-B329-DC0E1CCA457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92833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647AB-53FC-4FC4-B329-DC0E1CCA457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8638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647AB-53FC-4FC4-B329-DC0E1CCA457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6004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647AB-53FC-4FC4-B329-DC0E1CCA457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8853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647AB-53FC-4FC4-B329-DC0E1CCA457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00226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647AB-53FC-4FC4-B329-DC0E1CCA457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4373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647AB-53FC-4FC4-B329-DC0E1CCA457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30711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647AB-53FC-4FC4-B329-DC0E1CCA457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86210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1D6647AB-53FC-4FC4-B329-DC0E1CCA457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51960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0" r:id="rId1"/>
    <p:sldLayoutId id="2147483791" r:id="rId2"/>
    <p:sldLayoutId id="2147483792" r:id="rId3"/>
    <p:sldLayoutId id="2147483793" r:id="rId4"/>
    <p:sldLayoutId id="2147483794" r:id="rId5"/>
    <p:sldLayoutId id="2147483795" r:id="rId6"/>
    <p:sldLayoutId id="2147483796" r:id="rId7"/>
    <p:sldLayoutId id="2147483797" r:id="rId8"/>
    <p:sldLayoutId id="2147483798" r:id="rId9"/>
    <p:sldLayoutId id="2147483799" r:id="rId10"/>
    <p:sldLayoutId id="2147483800" r:id="rId11"/>
    <p:sldLayoutId id="2147483801" r:id="rId12"/>
    <p:sldLayoutId id="2147483802" r:id="rId13"/>
    <p:sldLayoutId id="2147483803" r:id="rId14"/>
    <p:sldLayoutId id="2147483804" r:id="rId15"/>
    <p:sldLayoutId id="2147483805" r:id="rId16"/>
    <p:sldLayoutId id="2147483806" r:id="rId17"/>
    <p:sldLayoutId id="2147483807" r:id="rId18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1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18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18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18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8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8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18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18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18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18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2"/>
          <p:cNvSpPr txBox="1">
            <a:spLocks noChangeArrowheads="1"/>
          </p:cNvSpPr>
          <p:nvPr/>
        </p:nvSpPr>
        <p:spPr>
          <a:xfrm>
            <a:off x="428602" y="5533080"/>
            <a:ext cx="7772401" cy="431175"/>
          </a:xfrm>
          <a:prstGeom prst="rect">
            <a:avLst/>
          </a:prstGeom>
          <a:effectLst>
            <a:outerShdw dist="35921" dir="2700000" algn="ctr" rotWithShape="0">
              <a:schemeClr val="bg2"/>
            </a:outerShdw>
          </a:effectLst>
        </p:spPr>
        <p:txBody>
          <a:bodyPr lIns="94195" tIns="47097" rIns="94195" bIns="47097" anchor="ctr">
            <a:normAutofit/>
          </a:bodyPr>
          <a:lstStyle/>
          <a:p>
            <a:pPr marL="499167" algn="ctr">
              <a:defRPr/>
            </a:pPr>
            <a:endParaRPr lang="en-US" dirty="0">
              <a:ln w="6350">
                <a:solidFill>
                  <a:schemeClr val="accent1">
                    <a:shade val="43000"/>
                  </a:schemeClr>
                </a:solidFill>
              </a:ln>
              <a:effectLst>
                <a:outerShdw blurRad="26000" dist="26000" dir="14500000" algn="tl" rotWithShape="0">
                  <a:srgbClr val="000000">
                    <a:alpha val="40000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499167" algn="ctr">
              <a:defRPr/>
            </a:pPr>
            <a:endParaRPr lang="en-US" dirty="0">
              <a:ln w="6350">
                <a:solidFill>
                  <a:schemeClr val="accent1">
                    <a:shade val="43000"/>
                  </a:schemeClr>
                </a:solidFill>
              </a:ln>
              <a:effectLst>
                <a:outerShdw blurRad="26000" dist="26000" dir="14500000" algn="tl" rotWithShape="0">
                  <a:srgbClr val="000000">
                    <a:alpha val="40000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5" name="Rectangle 2"/>
          <p:cNvSpPr txBox="1">
            <a:spLocks noChangeArrowheads="1"/>
          </p:cNvSpPr>
          <p:nvPr/>
        </p:nvSpPr>
        <p:spPr>
          <a:xfrm>
            <a:off x="810193" y="5373217"/>
            <a:ext cx="7772401" cy="892178"/>
          </a:xfrm>
          <a:prstGeom prst="rect">
            <a:avLst/>
          </a:prstGeom>
          <a:effectLst>
            <a:outerShdw dist="35921" dir="2700000" algn="ctr" rotWithShape="0">
              <a:schemeClr val="bg2"/>
            </a:outerShdw>
          </a:effectLst>
        </p:spPr>
        <p:txBody>
          <a:bodyPr lIns="94181" tIns="47091" rIns="94181" bIns="47091" anchor="ctr">
            <a:normAutofit/>
          </a:bodyPr>
          <a:lstStyle/>
          <a:p>
            <a:pPr algn="ctr"/>
            <a:endParaRPr lang="en-US" sz="1000" b="1" dirty="0">
              <a:ln w="6350">
                <a:solidFill>
                  <a:schemeClr val="accent1">
                    <a:shade val="43000"/>
                  </a:schemeClr>
                </a:solidFill>
              </a:ln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08916" y="2672916"/>
            <a:ext cx="6042207" cy="2446426"/>
          </a:xfrm>
          <a:prstGeom prst="rect">
            <a:avLst/>
          </a:prstGeom>
          <a:noFill/>
        </p:spPr>
        <p:txBody>
          <a:bodyPr wrap="none" lIns="136767" tIns="68383" rIns="136767" bIns="68383">
            <a:spAutoFit/>
          </a:bodyPr>
          <a:lstStyle/>
          <a:p>
            <a:pPr algn="ctr"/>
            <a:r>
              <a:rPr lang="en-US" sz="4200" b="1" dirty="0">
                <a:ln w="0"/>
                <a:solidFill>
                  <a:srgbClr val="0070C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LAPORAN KINERJA</a:t>
            </a:r>
          </a:p>
          <a:p>
            <a:pPr algn="ctr"/>
            <a:r>
              <a:rPr lang="en-US" sz="4200" b="1" dirty="0" smtClean="0">
                <a:ln w="0"/>
                <a:solidFill>
                  <a:srgbClr val="0070C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s/d SEPTEMBER</a:t>
            </a:r>
            <a:endParaRPr lang="en-US" sz="4200" b="1" dirty="0">
              <a:ln w="0"/>
              <a:solidFill>
                <a:srgbClr val="0070C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en-US" sz="4200" b="1" dirty="0">
                <a:ln w="0"/>
                <a:solidFill>
                  <a:srgbClr val="0070C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201</a:t>
            </a:r>
            <a:r>
              <a:rPr lang="id-ID" sz="4200" b="1" dirty="0">
                <a:ln w="0"/>
                <a:solidFill>
                  <a:srgbClr val="0070C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7</a:t>
            </a:r>
            <a:endParaRPr lang="en-US" sz="4200" b="1" dirty="0">
              <a:ln w="0"/>
              <a:solidFill>
                <a:srgbClr val="0070C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en-US" sz="2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</a:t>
            </a:r>
          </a:p>
        </p:txBody>
      </p:sp>
      <p:sp>
        <p:nvSpPr>
          <p:cNvPr id="6" name="Rectangle 5"/>
          <p:cNvSpPr/>
          <p:nvPr/>
        </p:nvSpPr>
        <p:spPr>
          <a:xfrm>
            <a:off x="2397169" y="1484785"/>
            <a:ext cx="4461646" cy="692099"/>
          </a:xfrm>
          <a:prstGeom prst="rect">
            <a:avLst/>
          </a:prstGeom>
          <a:noFill/>
        </p:spPr>
        <p:txBody>
          <a:bodyPr wrap="none" lIns="136767" tIns="68383" rIns="136767" bIns="68383">
            <a:spAutoFit/>
          </a:bodyPr>
          <a:lstStyle/>
          <a:p>
            <a:pPr algn="ctr"/>
            <a:r>
              <a:rPr lang="en-US" b="1" dirty="0">
                <a:ln w="0"/>
                <a:solidFill>
                  <a:srgbClr val="0070C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RUMAH SAKIT JIWA DAERAH</a:t>
            </a:r>
          </a:p>
          <a:p>
            <a:pPr algn="ctr"/>
            <a:r>
              <a:rPr lang="en-US" b="1" dirty="0">
                <a:ln w="0"/>
                <a:solidFill>
                  <a:srgbClr val="0070C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dr. ARIF ZAINUDIN SURAKARTA</a:t>
            </a:r>
          </a:p>
        </p:txBody>
      </p:sp>
      <p:grpSp>
        <p:nvGrpSpPr>
          <p:cNvPr id="3" name="Group 26"/>
          <p:cNvGrpSpPr/>
          <p:nvPr/>
        </p:nvGrpSpPr>
        <p:grpSpPr>
          <a:xfrm>
            <a:off x="3819638" y="512676"/>
            <a:ext cx="1182282" cy="756084"/>
            <a:chOff x="323850" y="234951"/>
            <a:chExt cx="2228850" cy="1285470"/>
          </a:xfrm>
        </p:grpSpPr>
        <p:sp>
          <p:nvSpPr>
            <p:cNvPr id="28" name="object 15"/>
            <p:cNvSpPr>
              <a:spLocks noChangeArrowheads="1"/>
            </p:cNvSpPr>
            <p:nvPr/>
          </p:nvSpPr>
          <p:spPr bwMode="auto">
            <a:xfrm>
              <a:off x="323850" y="276029"/>
              <a:ext cx="1788239" cy="981017"/>
            </a:xfrm>
            <a:custGeom>
              <a:avLst/>
              <a:gdLst>
                <a:gd name="T0" fmla="*/ 0 w 1320817"/>
                <a:gd name="T1" fmla="*/ 0 h 643808"/>
                <a:gd name="T2" fmla="*/ 1320817 w 1320817"/>
                <a:gd name="T3" fmla="*/ 643808 h 643808"/>
              </a:gdLst>
              <a:ahLst/>
              <a:cxnLst/>
              <a:rect l="T0" t="T1" r="T2" b="T3"/>
              <a:pathLst>
                <a:path w="1320817" h="643808">
                  <a:moveTo>
                    <a:pt x="1049781" y="0"/>
                  </a:moveTo>
                  <a:lnTo>
                    <a:pt x="1002638" y="2032"/>
                  </a:lnTo>
                  <a:lnTo>
                    <a:pt x="953865" y="7622"/>
                  </a:lnTo>
                  <a:lnTo>
                    <a:pt x="907890" y="16276"/>
                  </a:lnTo>
                  <a:lnTo>
                    <a:pt x="864605" y="27670"/>
                  </a:lnTo>
                  <a:lnTo>
                    <a:pt x="823906" y="41480"/>
                  </a:lnTo>
                  <a:lnTo>
                    <a:pt x="785688" y="57385"/>
                  </a:lnTo>
                  <a:lnTo>
                    <a:pt x="749846" y="75061"/>
                  </a:lnTo>
                  <a:lnTo>
                    <a:pt x="716273" y="94185"/>
                  </a:lnTo>
                  <a:lnTo>
                    <a:pt x="669942" y="124879"/>
                  </a:lnTo>
                  <a:lnTo>
                    <a:pt x="617077" y="166401"/>
                  </a:lnTo>
                  <a:lnTo>
                    <a:pt x="570611" y="209518"/>
                  </a:lnTo>
                  <a:lnTo>
                    <a:pt x="526689" y="255315"/>
                  </a:lnTo>
                  <a:lnTo>
                    <a:pt x="442367" y="350299"/>
                  </a:lnTo>
                  <a:lnTo>
                    <a:pt x="421272" y="373903"/>
                  </a:lnTo>
                  <a:lnTo>
                    <a:pt x="378166" y="419924"/>
                  </a:lnTo>
                  <a:lnTo>
                    <a:pt x="332982" y="463392"/>
                  </a:lnTo>
                  <a:lnTo>
                    <a:pt x="284695" y="503144"/>
                  </a:lnTo>
                  <a:lnTo>
                    <a:pt x="232277" y="538018"/>
                  </a:lnTo>
                  <a:lnTo>
                    <a:pt x="174701" y="566852"/>
                  </a:lnTo>
                  <a:lnTo>
                    <a:pt x="129851" y="581548"/>
                  </a:lnTo>
                  <a:lnTo>
                    <a:pt x="80970" y="591713"/>
                  </a:lnTo>
                  <a:lnTo>
                    <a:pt x="41639" y="597292"/>
                  </a:lnTo>
                  <a:lnTo>
                    <a:pt x="0" y="601841"/>
                  </a:lnTo>
                  <a:lnTo>
                    <a:pt x="2374" y="602745"/>
                  </a:lnTo>
                  <a:lnTo>
                    <a:pt x="42248" y="615658"/>
                  </a:lnTo>
                  <a:lnTo>
                    <a:pt x="100164" y="630071"/>
                  </a:lnTo>
                  <a:lnTo>
                    <a:pt x="138806" y="636730"/>
                  </a:lnTo>
                  <a:lnTo>
                    <a:pt x="188980" y="642188"/>
                  </a:lnTo>
                  <a:lnTo>
                    <a:pt x="238436" y="643808"/>
                  </a:lnTo>
                  <a:lnTo>
                    <a:pt x="250793" y="643623"/>
                  </a:lnTo>
                  <a:lnTo>
                    <a:pt x="300615" y="640553"/>
                  </a:lnTo>
                  <a:lnTo>
                    <a:pt x="338787" y="635842"/>
                  </a:lnTo>
                  <a:lnTo>
                    <a:pt x="386268" y="626426"/>
                  </a:lnTo>
                  <a:lnTo>
                    <a:pt x="434012" y="612591"/>
                  </a:lnTo>
                  <a:lnTo>
                    <a:pt x="470289" y="598559"/>
                  </a:lnTo>
                  <a:lnTo>
                    <a:pt x="507198" y="580806"/>
                  </a:lnTo>
                  <a:lnTo>
                    <a:pt x="552534" y="554453"/>
                  </a:lnTo>
                  <a:lnTo>
                    <a:pt x="585432" y="533190"/>
                  </a:lnTo>
                  <a:lnTo>
                    <a:pt x="618330" y="510470"/>
                  </a:lnTo>
                  <a:lnTo>
                    <a:pt x="651191" y="486582"/>
                  </a:lnTo>
                  <a:lnTo>
                    <a:pt x="683975" y="461816"/>
                  </a:lnTo>
                  <a:lnTo>
                    <a:pt x="716645" y="436461"/>
                  </a:lnTo>
                  <a:lnTo>
                    <a:pt x="829523" y="347256"/>
                  </a:lnTo>
                  <a:lnTo>
                    <a:pt x="863311" y="320975"/>
                  </a:lnTo>
                  <a:lnTo>
                    <a:pt x="881083" y="306875"/>
                  </a:lnTo>
                  <a:lnTo>
                    <a:pt x="916235" y="278440"/>
                  </a:lnTo>
                  <a:lnTo>
                    <a:pt x="1002165" y="208059"/>
                  </a:lnTo>
                  <a:lnTo>
                    <a:pt x="1019076" y="194461"/>
                  </a:lnTo>
                  <a:lnTo>
                    <a:pt x="1052680" y="168102"/>
                  </a:lnTo>
                  <a:lnTo>
                    <a:pt x="1086044" y="143157"/>
                  </a:lnTo>
                  <a:lnTo>
                    <a:pt x="1119227" y="119981"/>
                  </a:lnTo>
                  <a:lnTo>
                    <a:pt x="1152287" y="98933"/>
                  </a:lnTo>
                  <a:lnTo>
                    <a:pt x="1197978" y="74490"/>
                  </a:lnTo>
                  <a:lnTo>
                    <a:pt x="1235808" y="60914"/>
                  </a:lnTo>
                  <a:lnTo>
                    <a:pt x="1285135" y="51223"/>
                  </a:lnTo>
                  <a:lnTo>
                    <a:pt x="1320817" y="49255"/>
                  </a:lnTo>
                  <a:lnTo>
                    <a:pt x="1316521" y="47722"/>
                  </a:lnTo>
                  <a:lnTo>
                    <a:pt x="1272849" y="34032"/>
                  </a:lnTo>
                  <a:lnTo>
                    <a:pt x="1228627" y="22544"/>
                  </a:lnTo>
                  <a:lnTo>
                    <a:pt x="1174655" y="11475"/>
                  </a:lnTo>
                  <a:lnTo>
                    <a:pt x="1134778" y="5489"/>
                  </a:lnTo>
                  <a:lnTo>
                    <a:pt x="1092849" y="1432"/>
                  </a:lnTo>
                  <a:lnTo>
                    <a:pt x="1071401" y="344"/>
                  </a:lnTo>
                  <a:lnTo>
                    <a:pt x="1049781" y="0"/>
                  </a:lnTo>
                  <a:close/>
                </a:path>
              </a:pathLst>
            </a:custGeom>
            <a:solidFill>
              <a:srgbClr val="00A65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dirty="0">
                <a:latin typeface="Calibri" panose="020F0502020204030204" pitchFamily="34" charset="0"/>
              </a:endParaRPr>
            </a:p>
          </p:txBody>
        </p:sp>
        <p:sp>
          <p:nvSpPr>
            <p:cNvPr id="29" name="object 16"/>
            <p:cNvSpPr>
              <a:spLocks noChangeArrowheads="1"/>
            </p:cNvSpPr>
            <p:nvPr/>
          </p:nvSpPr>
          <p:spPr bwMode="auto">
            <a:xfrm>
              <a:off x="323850" y="276029"/>
              <a:ext cx="1788239" cy="981017"/>
            </a:xfrm>
            <a:custGeom>
              <a:avLst/>
              <a:gdLst>
                <a:gd name="T0" fmla="*/ 0 w 1320817"/>
                <a:gd name="T1" fmla="*/ 0 h 643808"/>
                <a:gd name="T2" fmla="*/ 1320817 w 1320817"/>
                <a:gd name="T3" fmla="*/ 643808 h 643808"/>
              </a:gdLst>
              <a:ahLst/>
              <a:cxnLst/>
              <a:rect l="T0" t="T1" r="T2" b="T3"/>
              <a:pathLst>
                <a:path w="1320817" h="643808">
                  <a:moveTo>
                    <a:pt x="0" y="601841"/>
                  </a:moveTo>
                  <a:lnTo>
                    <a:pt x="41639" y="597292"/>
                  </a:lnTo>
                  <a:lnTo>
                    <a:pt x="80970" y="591713"/>
                  </a:lnTo>
                  <a:lnTo>
                    <a:pt x="129851" y="581548"/>
                  </a:lnTo>
                  <a:lnTo>
                    <a:pt x="174701" y="566852"/>
                  </a:lnTo>
                  <a:lnTo>
                    <a:pt x="232277" y="538018"/>
                  </a:lnTo>
                  <a:lnTo>
                    <a:pt x="284695" y="503144"/>
                  </a:lnTo>
                  <a:lnTo>
                    <a:pt x="332982" y="463392"/>
                  </a:lnTo>
                  <a:lnTo>
                    <a:pt x="378166" y="419924"/>
                  </a:lnTo>
                  <a:lnTo>
                    <a:pt x="421272" y="373903"/>
                  </a:lnTo>
                  <a:lnTo>
                    <a:pt x="463328" y="326493"/>
                  </a:lnTo>
                  <a:lnTo>
                    <a:pt x="484283" y="302630"/>
                  </a:lnTo>
                  <a:lnTo>
                    <a:pt x="505361" y="278855"/>
                  </a:lnTo>
                  <a:lnTo>
                    <a:pt x="548396" y="232154"/>
                  </a:lnTo>
                  <a:lnTo>
                    <a:pt x="593462" y="187552"/>
                  </a:lnTo>
                  <a:lnTo>
                    <a:pt x="641584" y="146210"/>
                  </a:lnTo>
                  <a:lnTo>
                    <a:pt x="684866" y="114434"/>
                  </a:lnTo>
                  <a:lnTo>
                    <a:pt x="732782" y="84462"/>
                  </a:lnTo>
                  <a:lnTo>
                    <a:pt x="767477" y="66022"/>
                  </a:lnTo>
                  <a:lnTo>
                    <a:pt x="804494" y="49191"/>
                  </a:lnTo>
                  <a:lnTo>
                    <a:pt x="843939" y="34293"/>
                  </a:lnTo>
                  <a:lnTo>
                    <a:pt x="885918" y="21651"/>
                  </a:lnTo>
                  <a:lnTo>
                    <a:pt x="930535" y="11587"/>
                  </a:lnTo>
                  <a:lnTo>
                    <a:pt x="977895" y="4424"/>
                  </a:lnTo>
                  <a:lnTo>
                    <a:pt x="1028105" y="486"/>
                  </a:lnTo>
                  <a:lnTo>
                    <a:pt x="1049781" y="0"/>
                  </a:lnTo>
                  <a:lnTo>
                    <a:pt x="1071401" y="344"/>
                  </a:lnTo>
                  <a:lnTo>
                    <a:pt x="1114013" y="3176"/>
                  </a:lnTo>
                  <a:lnTo>
                    <a:pt x="1155030" y="8284"/>
                  </a:lnTo>
                  <a:lnTo>
                    <a:pt x="1193539" y="14973"/>
                  </a:lnTo>
                  <a:lnTo>
                    <a:pt x="1244603" y="26443"/>
                  </a:lnTo>
                  <a:lnTo>
                    <a:pt x="1284891" y="37548"/>
                  </a:lnTo>
                  <a:lnTo>
                    <a:pt x="1320817" y="49255"/>
                  </a:lnTo>
                  <a:lnTo>
                    <a:pt x="1309076" y="49464"/>
                  </a:lnTo>
                  <a:lnTo>
                    <a:pt x="1297177" y="50111"/>
                  </a:lnTo>
                  <a:lnTo>
                    <a:pt x="1248286" y="57648"/>
                  </a:lnTo>
                  <a:lnTo>
                    <a:pt x="1210640" y="69306"/>
                  </a:lnTo>
                  <a:lnTo>
                    <a:pt x="1168789" y="89319"/>
                  </a:lnTo>
                  <a:lnTo>
                    <a:pt x="1135768" y="109169"/>
                  </a:lnTo>
                  <a:lnTo>
                    <a:pt x="1102654" y="131325"/>
                  </a:lnTo>
                  <a:lnTo>
                    <a:pt x="1069388" y="155431"/>
                  </a:lnTo>
                  <a:lnTo>
                    <a:pt x="1035911" y="181127"/>
                  </a:lnTo>
                  <a:lnTo>
                    <a:pt x="1002165" y="208059"/>
                  </a:lnTo>
                  <a:lnTo>
                    <a:pt x="968090" y="235866"/>
                  </a:lnTo>
                  <a:lnTo>
                    <a:pt x="950912" y="249987"/>
                  </a:lnTo>
                  <a:lnTo>
                    <a:pt x="933629" y="264193"/>
                  </a:lnTo>
                  <a:lnTo>
                    <a:pt x="898722" y="292682"/>
                  </a:lnTo>
                  <a:lnTo>
                    <a:pt x="863311" y="320975"/>
                  </a:lnTo>
                  <a:lnTo>
                    <a:pt x="829523" y="347256"/>
                  </a:lnTo>
                  <a:lnTo>
                    <a:pt x="813576" y="359754"/>
                  </a:lnTo>
                  <a:lnTo>
                    <a:pt x="797561" y="372394"/>
                  </a:lnTo>
                  <a:lnTo>
                    <a:pt x="781484" y="385141"/>
                  </a:lnTo>
                  <a:lnTo>
                    <a:pt x="765349" y="397956"/>
                  </a:lnTo>
                  <a:lnTo>
                    <a:pt x="749161" y="410806"/>
                  </a:lnTo>
                  <a:lnTo>
                    <a:pt x="716645" y="436461"/>
                  </a:lnTo>
                  <a:lnTo>
                    <a:pt x="683975" y="461816"/>
                  </a:lnTo>
                  <a:lnTo>
                    <a:pt x="651191" y="486582"/>
                  </a:lnTo>
                  <a:lnTo>
                    <a:pt x="618330" y="510470"/>
                  </a:lnTo>
                  <a:lnTo>
                    <a:pt x="585432" y="533190"/>
                  </a:lnTo>
                  <a:lnTo>
                    <a:pt x="552534" y="554453"/>
                  </a:lnTo>
                  <a:lnTo>
                    <a:pt x="519677" y="573969"/>
                  </a:lnTo>
                  <a:lnTo>
                    <a:pt x="482511" y="593081"/>
                  </a:lnTo>
                  <a:lnTo>
                    <a:pt x="446047" y="608294"/>
                  </a:lnTo>
                  <a:lnTo>
                    <a:pt x="398160" y="623431"/>
                  </a:lnTo>
                  <a:lnTo>
                    <a:pt x="350660" y="633834"/>
                  </a:lnTo>
                  <a:lnTo>
                    <a:pt x="300615" y="640553"/>
                  </a:lnTo>
                  <a:lnTo>
                    <a:pt x="250793" y="643623"/>
                  </a:lnTo>
                  <a:lnTo>
                    <a:pt x="238436" y="643808"/>
                  </a:lnTo>
                  <a:lnTo>
                    <a:pt x="226090" y="643759"/>
                  </a:lnTo>
                  <a:lnTo>
                    <a:pt x="176539" y="641187"/>
                  </a:lnTo>
                  <a:lnTo>
                    <a:pt x="126045" y="634757"/>
                  </a:lnTo>
                  <a:lnTo>
                    <a:pt x="78488" y="625183"/>
                  </a:lnTo>
                  <a:lnTo>
                    <a:pt x="27981" y="611387"/>
                  </a:lnTo>
                  <a:lnTo>
                    <a:pt x="2374" y="602745"/>
                  </a:lnTo>
                  <a:lnTo>
                    <a:pt x="63" y="601866"/>
                  </a:lnTo>
                  <a:close/>
                </a:path>
              </a:pathLst>
            </a:custGeom>
            <a:noFill/>
            <a:ln w="3175">
              <a:solidFill>
                <a:srgbClr val="33984C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dirty="0">
                <a:latin typeface="Calibri" panose="020F0502020204030204" pitchFamily="34" charset="0"/>
              </a:endParaRPr>
            </a:p>
          </p:txBody>
        </p:sp>
        <p:sp>
          <p:nvSpPr>
            <p:cNvPr id="30" name="object 17"/>
            <p:cNvSpPr>
              <a:spLocks noChangeArrowheads="1"/>
            </p:cNvSpPr>
            <p:nvPr/>
          </p:nvSpPr>
          <p:spPr bwMode="auto">
            <a:xfrm>
              <a:off x="616158" y="382346"/>
              <a:ext cx="1751700" cy="1138075"/>
            </a:xfrm>
            <a:custGeom>
              <a:avLst/>
              <a:gdLst>
                <a:gd name="T0" fmla="*/ 0 w 1294131"/>
                <a:gd name="T1" fmla="*/ 0 h 747045"/>
                <a:gd name="T2" fmla="*/ 1294131 w 1294131"/>
                <a:gd name="T3" fmla="*/ 747045 h 747045"/>
              </a:gdLst>
              <a:ahLst/>
              <a:cxnLst/>
              <a:rect l="T0" t="T1" r="T2" b="T3"/>
              <a:pathLst>
                <a:path w="1294131" h="747045">
                  <a:moveTo>
                    <a:pt x="1261938" y="0"/>
                  </a:moveTo>
                  <a:lnTo>
                    <a:pt x="1222879" y="2468"/>
                  </a:lnTo>
                  <a:lnTo>
                    <a:pt x="1180098" y="9086"/>
                  </a:lnTo>
                  <a:lnTo>
                    <a:pt x="1136739" y="18871"/>
                  </a:lnTo>
                  <a:lnTo>
                    <a:pt x="1095947" y="30841"/>
                  </a:lnTo>
                  <a:lnTo>
                    <a:pt x="1050986" y="48500"/>
                  </a:lnTo>
                  <a:lnTo>
                    <a:pt x="993213" y="81873"/>
                  </a:lnTo>
                  <a:lnTo>
                    <a:pt x="944455" y="114614"/>
                  </a:lnTo>
                  <a:lnTo>
                    <a:pt x="896434" y="150180"/>
                  </a:lnTo>
                  <a:lnTo>
                    <a:pt x="849652" y="187554"/>
                  </a:lnTo>
                  <a:lnTo>
                    <a:pt x="804608" y="225716"/>
                  </a:lnTo>
                  <a:lnTo>
                    <a:pt x="761807" y="263648"/>
                  </a:lnTo>
                  <a:lnTo>
                    <a:pt x="721748" y="300331"/>
                  </a:lnTo>
                  <a:lnTo>
                    <a:pt x="636892" y="379892"/>
                  </a:lnTo>
                  <a:lnTo>
                    <a:pt x="623044" y="392704"/>
                  </a:lnTo>
                  <a:lnTo>
                    <a:pt x="593172" y="419457"/>
                  </a:lnTo>
                  <a:lnTo>
                    <a:pt x="564036" y="444195"/>
                  </a:lnTo>
                  <a:lnTo>
                    <a:pt x="507394" y="487896"/>
                  </a:lnTo>
                  <a:lnTo>
                    <a:pt x="451954" y="524350"/>
                  </a:lnTo>
                  <a:lnTo>
                    <a:pt x="396556" y="554097"/>
                  </a:lnTo>
                  <a:lnTo>
                    <a:pt x="340039" y="577679"/>
                  </a:lnTo>
                  <a:lnTo>
                    <a:pt x="281240" y="595639"/>
                  </a:lnTo>
                  <a:lnTo>
                    <a:pt x="218998" y="608517"/>
                  </a:lnTo>
                  <a:lnTo>
                    <a:pt x="152152" y="616856"/>
                  </a:lnTo>
                  <a:lnTo>
                    <a:pt x="79540" y="621197"/>
                  </a:lnTo>
                  <a:lnTo>
                    <a:pt x="40708" y="622037"/>
                  </a:lnTo>
                  <a:lnTo>
                    <a:pt x="0" y="622081"/>
                  </a:lnTo>
                  <a:lnTo>
                    <a:pt x="12592" y="630215"/>
                  </a:lnTo>
                  <a:lnTo>
                    <a:pt x="52064" y="653861"/>
                  </a:lnTo>
                  <a:lnTo>
                    <a:pt x="93343" y="675887"/>
                  </a:lnTo>
                  <a:lnTo>
                    <a:pt x="135489" y="695663"/>
                  </a:lnTo>
                  <a:lnTo>
                    <a:pt x="177557" y="712558"/>
                  </a:lnTo>
                  <a:lnTo>
                    <a:pt x="218607" y="725943"/>
                  </a:lnTo>
                  <a:lnTo>
                    <a:pt x="257694" y="735186"/>
                  </a:lnTo>
                  <a:lnTo>
                    <a:pt x="344156" y="745208"/>
                  </a:lnTo>
                  <a:lnTo>
                    <a:pt x="412684" y="747045"/>
                  </a:lnTo>
                  <a:lnTo>
                    <a:pt x="476044" y="743131"/>
                  </a:lnTo>
                  <a:lnTo>
                    <a:pt x="534572" y="733847"/>
                  </a:lnTo>
                  <a:lnTo>
                    <a:pt x="588604" y="719573"/>
                  </a:lnTo>
                  <a:lnTo>
                    <a:pt x="638475" y="700690"/>
                  </a:lnTo>
                  <a:lnTo>
                    <a:pt x="684521" y="677581"/>
                  </a:lnTo>
                  <a:lnTo>
                    <a:pt x="727076" y="650625"/>
                  </a:lnTo>
                  <a:lnTo>
                    <a:pt x="766477" y="620204"/>
                  </a:lnTo>
                  <a:lnTo>
                    <a:pt x="803060" y="586699"/>
                  </a:lnTo>
                  <a:lnTo>
                    <a:pt x="837158" y="550491"/>
                  </a:lnTo>
                  <a:lnTo>
                    <a:pt x="869109" y="511961"/>
                  </a:lnTo>
                  <a:lnTo>
                    <a:pt x="899248" y="471489"/>
                  </a:lnTo>
                  <a:lnTo>
                    <a:pt x="927910" y="429458"/>
                  </a:lnTo>
                  <a:lnTo>
                    <a:pt x="955430" y="386247"/>
                  </a:lnTo>
                  <a:lnTo>
                    <a:pt x="982145" y="342239"/>
                  </a:lnTo>
                  <a:lnTo>
                    <a:pt x="1008390" y="297814"/>
                  </a:lnTo>
                  <a:lnTo>
                    <a:pt x="1034499" y="253352"/>
                  </a:lnTo>
                  <a:lnTo>
                    <a:pt x="1060810" y="209236"/>
                  </a:lnTo>
                  <a:lnTo>
                    <a:pt x="1087657" y="165846"/>
                  </a:lnTo>
                  <a:lnTo>
                    <a:pt x="1114683" y="127296"/>
                  </a:lnTo>
                  <a:lnTo>
                    <a:pt x="1143153" y="94270"/>
                  </a:lnTo>
                  <a:lnTo>
                    <a:pt x="1173035" y="66410"/>
                  </a:lnTo>
                  <a:lnTo>
                    <a:pt x="1204294" y="43357"/>
                  </a:lnTo>
                  <a:lnTo>
                    <a:pt x="1248057" y="19479"/>
                  </a:lnTo>
                  <a:lnTo>
                    <a:pt x="1294131" y="2663"/>
                  </a:lnTo>
                  <a:lnTo>
                    <a:pt x="1284254" y="1136"/>
                  </a:lnTo>
                  <a:lnTo>
                    <a:pt x="1273587" y="269"/>
                  </a:lnTo>
                  <a:lnTo>
                    <a:pt x="1261938" y="0"/>
                  </a:lnTo>
                  <a:close/>
                </a:path>
              </a:pathLst>
            </a:custGeom>
            <a:solidFill>
              <a:srgbClr val="30579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dirty="0">
                <a:latin typeface="Calibri" panose="020F0502020204030204" pitchFamily="34" charset="0"/>
              </a:endParaRPr>
            </a:p>
          </p:txBody>
        </p:sp>
        <p:sp>
          <p:nvSpPr>
            <p:cNvPr id="31" name="object 18"/>
            <p:cNvSpPr>
              <a:spLocks noChangeArrowheads="1"/>
            </p:cNvSpPr>
            <p:nvPr/>
          </p:nvSpPr>
          <p:spPr bwMode="auto">
            <a:xfrm>
              <a:off x="616158" y="382346"/>
              <a:ext cx="1751700" cy="1138075"/>
            </a:xfrm>
            <a:custGeom>
              <a:avLst/>
              <a:gdLst>
                <a:gd name="T0" fmla="*/ 0 w 1294131"/>
                <a:gd name="T1" fmla="*/ 0 h 747045"/>
                <a:gd name="T2" fmla="*/ 1294131 w 1294131"/>
                <a:gd name="T3" fmla="*/ 747045 h 747045"/>
              </a:gdLst>
              <a:ahLst/>
              <a:cxnLst/>
              <a:rect l="T0" t="T1" r="T2" b="T3"/>
              <a:pathLst>
                <a:path w="1294131" h="747045">
                  <a:moveTo>
                    <a:pt x="0" y="622081"/>
                  </a:moveTo>
                  <a:lnTo>
                    <a:pt x="40708" y="622037"/>
                  </a:lnTo>
                  <a:lnTo>
                    <a:pt x="79540" y="621197"/>
                  </a:lnTo>
                  <a:lnTo>
                    <a:pt x="152152" y="616856"/>
                  </a:lnTo>
                  <a:lnTo>
                    <a:pt x="218998" y="608517"/>
                  </a:lnTo>
                  <a:lnTo>
                    <a:pt x="281240" y="595639"/>
                  </a:lnTo>
                  <a:lnTo>
                    <a:pt x="340039" y="577679"/>
                  </a:lnTo>
                  <a:lnTo>
                    <a:pt x="396556" y="554097"/>
                  </a:lnTo>
                  <a:lnTo>
                    <a:pt x="451954" y="524350"/>
                  </a:lnTo>
                  <a:lnTo>
                    <a:pt x="507394" y="487896"/>
                  </a:lnTo>
                  <a:lnTo>
                    <a:pt x="564036" y="444195"/>
                  </a:lnTo>
                  <a:lnTo>
                    <a:pt x="593172" y="419457"/>
                  </a:lnTo>
                  <a:lnTo>
                    <a:pt x="623044" y="392704"/>
                  </a:lnTo>
                  <a:lnTo>
                    <a:pt x="651865" y="365878"/>
                  </a:lnTo>
                  <a:lnTo>
                    <a:pt x="684933" y="334747"/>
                  </a:lnTo>
                  <a:lnTo>
                    <a:pt x="702904" y="317886"/>
                  </a:lnTo>
                  <a:lnTo>
                    <a:pt x="741403" y="282209"/>
                  </a:lnTo>
                  <a:lnTo>
                    <a:pt x="782896" y="244774"/>
                  </a:lnTo>
                  <a:lnTo>
                    <a:pt x="826881" y="206600"/>
                  </a:lnTo>
                  <a:lnTo>
                    <a:pt x="872857" y="168705"/>
                  </a:lnTo>
                  <a:lnTo>
                    <a:pt x="920321" y="132107"/>
                  </a:lnTo>
                  <a:lnTo>
                    <a:pt x="968773" y="97826"/>
                  </a:lnTo>
                  <a:lnTo>
                    <a:pt x="1017711" y="66880"/>
                  </a:lnTo>
                  <a:lnTo>
                    <a:pt x="1060867" y="44013"/>
                  </a:lnTo>
                  <a:lnTo>
                    <a:pt x="1109065" y="26669"/>
                  </a:lnTo>
                  <a:lnTo>
                    <a:pt x="1151062" y="15319"/>
                  </a:lnTo>
                  <a:lnTo>
                    <a:pt x="1194578" y="6480"/>
                  </a:lnTo>
                  <a:lnTo>
                    <a:pt x="1236467" y="1136"/>
                  </a:lnTo>
                  <a:lnTo>
                    <a:pt x="1261938" y="0"/>
                  </a:lnTo>
                  <a:lnTo>
                    <a:pt x="1273587" y="269"/>
                  </a:lnTo>
                  <a:lnTo>
                    <a:pt x="1284357" y="1144"/>
                  </a:lnTo>
                  <a:lnTo>
                    <a:pt x="1294131" y="2663"/>
                  </a:lnTo>
                  <a:lnTo>
                    <a:pt x="1282400" y="6251"/>
                  </a:lnTo>
                  <a:lnTo>
                    <a:pt x="1270810" y="10241"/>
                  </a:lnTo>
                  <a:lnTo>
                    <a:pt x="1225882" y="30482"/>
                  </a:lnTo>
                  <a:lnTo>
                    <a:pt x="1183303" y="58209"/>
                  </a:lnTo>
                  <a:lnTo>
                    <a:pt x="1152958" y="84427"/>
                  </a:lnTo>
                  <a:lnTo>
                    <a:pt x="1124014" y="115691"/>
                  </a:lnTo>
                  <a:lnTo>
                    <a:pt x="1096503" y="152360"/>
                  </a:lnTo>
                  <a:lnTo>
                    <a:pt x="1060810" y="209236"/>
                  </a:lnTo>
                  <a:lnTo>
                    <a:pt x="1034499" y="253352"/>
                  </a:lnTo>
                  <a:lnTo>
                    <a:pt x="1008390" y="297814"/>
                  </a:lnTo>
                  <a:lnTo>
                    <a:pt x="982145" y="342239"/>
                  </a:lnTo>
                  <a:lnTo>
                    <a:pt x="955430" y="386247"/>
                  </a:lnTo>
                  <a:lnTo>
                    <a:pt x="927910" y="429458"/>
                  </a:lnTo>
                  <a:lnTo>
                    <a:pt x="899248" y="471489"/>
                  </a:lnTo>
                  <a:lnTo>
                    <a:pt x="869109" y="511961"/>
                  </a:lnTo>
                  <a:lnTo>
                    <a:pt x="837158" y="550491"/>
                  </a:lnTo>
                  <a:lnTo>
                    <a:pt x="803060" y="586699"/>
                  </a:lnTo>
                  <a:lnTo>
                    <a:pt x="766477" y="620204"/>
                  </a:lnTo>
                  <a:lnTo>
                    <a:pt x="727076" y="650625"/>
                  </a:lnTo>
                  <a:lnTo>
                    <a:pt x="684521" y="677581"/>
                  </a:lnTo>
                  <a:lnTo>
                    <a:pt x="638475" y="700690"/>
                  </a:lnTo>
                  <a:lnTo>
                    <a:pt x="588604" y="719573"/>
                  </a:lnTo>
                  <a:lnTo>
                    <a:pt x="534572" y="733847"/>
                  </a:lnTo>
                  <a:lnTo>
                    <a:pt x="476044" y="743131"/>
                  </a:lnTo>
                  <a:lnTo>
                    <a:pt x="412684" y="747045"/>
                  </a:lnTo>
                  <a:lnTo>
                    <a:pt x="344156" y="745208"/>
                  </a:lnTo>
                  <a:lnTo>
                    <a:pt x="270125" y="737238"/>
                  </a:lnTo>
                  <a:lnTo>
                    <a:pt x="231901" y="729515"/>
                  </a:lnTo>
                  <a:lnTo>
                    <a:pt x="191400" y="717441"/>
                  </a:lnTo>
                  <a:lnTo>
                    <a:pt x="149567" y="701646"/>
                  </a:lnTo>
                  <a:lnTo>
                    <a:pt x="107342" y="682761"/>
                  </a:lnTo>
                  <a:lnTo>
                    <a:pt x="65669" y="661414"/>
                  </a:lnTo>
                  <a:lnTo>
                    <a:pt x="25490" y="638238"/>
                  </a:lnTo>
                  <a:lnTo>
                    <a:pt x="12592" y="630215"/>
                  </a:lnTo>
                  <a:lnTo>
                    <a:pt x="0" y="622081"/>
                  </a:lnTo>
                  <a:close/>
                </a:path>
              </a:pathLst>
            </a:custGeom>
            <a:noFill/>
            <a:ln w="3175">
              <a:solidFill>
                <a:srgbClr val="36549C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dirty="0">
                <a:latin typeface="Calibri" panose="020F0502020204030204" pitchFamily="34" charset="0"/>
              </a:endParaRPr>
            </a:p>
          </p:txBody>
        </p:sp>
        <p:sp>
          <p:nvSpPr>
            <p:cNvPr id="32" name="object 19"/>
            <p:cNvSpPr>
              <a:spLocks noChangeArrowheads="1"/>
            </p:cNvSpPr>
            <p:nvPr/>
          </p:nvSpPr>
          <p:spPr bwMode="auto">
            <a:xfrm>
              <a:off x="2363559" y="234951"/>
              <a:ext cx="189141" cy="101484"/>
            </a:xfrm>
            <a:custGeom>
              <a:avLst/>
              <a:gdLst>
                <a:gd name="T0" fmla="*/ 0 w 140303"/>
                <a:gd name="T1" fmla="*/ 0 h 68175"/>
                <a:gd name="T2" fmla="*/ 140303 w 140303"/>
                <a:gd name="T3" fmla="*/ 68175 h 68175"/>
              </a:gdLst>
              <a:ahLst/>
              <a:cxnLst/>
              <a:rect l="T0" t="T1" r="T2" b="T3"/>
              <a:pathLst>
                <a:path w="140303" h="68175">
                  <a:moveTo>
                    <a:pt x="97305" y="0"/>
                  </a:moveTo>
                  <a:lnTo>
                    <a:pt x="61734" y="44612"/>
                  </a:lnTo>
                  <a:lnTo>
                    <a:pt x="14832" y="62418"/>
                  </a:lnTo>
                  <a:lnTo>
                    <a:pt x="0" y="64129"/>
                  </a:lnTo>
                  <a:lnTo>
                    <a:pt x="6167" y="65326"/>
                  </a:lnTo>
                  <a:lnTo>
                    <a:pt x="15741" y="66863"/>
                  </a:lnTo>
                  <a:lnTo>
                    <a:pt x="27010" y="67956"/>
                  </a:lnTo>
                  <a:lnTo>
                    <a:pt x="40036" y="68175"/>
                  </a:lnTo>
                  <a:lnTo>
                    <a:pt x="54881" y="67089"/>
                  </a:lnTo>
                  <a:lnTo>
                    <a:pt x="104719" y="53052"/>
                  </a:lnTo>
                  <a:lnTo>
                    <a:pt x="140303" y="32975"/>
                  </a:lnTo>
                  <a:lnTo>
                    <a:pt x="97305" y="0"/>
                  </a:lnTo>
                  <a:close/>
                </a:path>
              </a:pathLst>
            </a:custGeom>
            <a:solidFill>
              <a:srgbClr val="30579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dirty="0">
                <a:latin typeface="Calibri" panose="020F0502020204030204" pitchFamily="34" charset="0"/>
              </a:endParaRPr>
            </a:p>
          </p:txBody>
        </p:sp>
        <p:sp>
          <p:nvSpPr>
            <p:cNvPr id="33" name="object 20"/>
            <p:cNvSpPr>
              <a:spLocks noChangeArrowheads="1"/>
            </p:cNvSpPr>
            <p:nvPr/>
          </p:nvSpPr>
          <p:spPr bwMode="auto">
            <a:xfrm>
              <a:off x="2363559" y="234951"/>
              <a:ext cx="189141" cy="101484"/>
            </a:xfrm>
            <a:custGeom>
              <a:avLst/>
              <a:gdLst>
                <a:gd name="T0" fmla="*/ 0 w 140303"/>
                <a:gd name="T1" fmla="*/ 0 h 68175"/>
                <a:gd name="T2" fmla="*/ 140303 w 140303"/>
                <a:gd name="T3" fmla="*/ 68175 h 68175"/>
              </a:gdLst>
              <a:ahLst/>
              <a:cxnLst/>
              <a:rect l="T0" t="T1" r="T2" b="T3"/>
              <a:pathLst>
                <a:path w="140303" h="68175">
                  <a:moveTo>
                    <a:pt x="0" y="64129"/>
                  </a:moveTo>
                  <a:lnTo>
                    <a:pt x="40593" y="55552"/>
                  </a:lnTo>
                  <a:lnTo>
                    <a:pt x="77690" y="30540"/>
                  </a:lnTo>
                  <a:lnTo>
                    <a:pt x="97305" y="0"/>
                  </a:lnTo>
                  <a:lnTo>
                    <a:pt x="140303" y="32975"/>
                  </a:lnTo>
                  <a:lnTo>
                    <a:pt x="104719" y="53052"/>
                  </a:lnTo>
                  <a:lnTo>
                    <a:pt x="54881" y="67089"/>
                  </a:lnTo>
                  <a:lnTo>
                    <a:pt x="40036" y="68175"/>
                  </a:lnTo>
                  <a:lnTo>
                    <a:pt x="27010" y="67956"/>
                  </a:lnTo>
                  <a:lnTo>
                    <a:pt x="15741" y="66863"/>
                  </a:lnTo>
                  <a:lnTo>
                    <a:pt x="6167" y="65326"/>
                  </a:lnTo>
                  <a:lnTo>
                    <a:pt x="0" y="64129"/>
                  </a:lnTo>
                  <a:close/>
                </a:path>
              </a:pathLst>
            </a:custGeom>
            <a:noFill/>
            <a:ln w="3175">
              <a:solidFill>
                <a:srgbClr val="36549C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dirty="0">
                <a:latin typeface="Calibri" panose="020F0502020204030204" pitchFamily="34" charset="0"/>
              </a:endParaRPr>
            </a:p>
          </p:txBody>
        </p:sp>
        <p:sp>
          <p:nvSpPr>
            <p:cNvPr id="34" name="object 21"/>
            <p:cNvSpPr>
              <a:spLocks noChangeArrowheads="1"/>
            </p:cNvSpPr>
            <p:nvPr/>
          </p:nvSpPr>
          <p:spPr bwMode="auto">
            <a:xfrm>
              <a:off x="1308241" y="1056492"/>
              <a:ext cx="176245" cy="236797"/>
            </a:xfrm>
            <a:custGeom>
              <a:avLst/>
              <a:gdLst>
                <a:gd name="T0" fmla="*/ 0 w 130870"/>
                <a:gd name="T1" fmla="*/ 0 h 155412"/>
                <a:gd name="T2" fmla="*/ 130870 w 130870"/>
                <a:gd name="T3" fmla="*/ 155412 h 155412"/>
              </a:gdLst>
              <a:ahLst/>
              <a:cxnLst/>
              <a:rect l="T0" t="T1" r="T2" b="T3"/>
              <a:pathLst>
                <a:path w="130870" h="155412">
                  <a:moveTo>
                    <a:pt x="130870" y="0"/>
                  </a:moveTo>
                  <a:lnTo>
                    <a:pt x="0" y="0"/>
                  </a:lnTo>
                  <a:lnTo>
                    <a:pt x="0" y="155412"/>
                  </a:lnTo>
                  <a:lnTo>
                    <a:pt x="130870" y="155412"/>
                  </a:lnTo>
                  <a:lnTo>
                    <a:pt x="13087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dirty="0">
                <a:latin typeface="Calibri" panose="020F0502020204030204" pitchFamily="34" charset="0"/>
              </a:endParaRPr>
            </a:p>
          </p:txBody>
        </p:sp>
        <p:sp>
          <p:nvSpPr>
            <p:cNvPr id="35" name="object 22"/>
            <p:cNvSpPr>
              <a:spLocks noChangeArrowheads="1"/>
            </p:cNvSpPr>
            <p:nvPr/>
          </p:nvSpPr>
          <p:spPr bwMode="auto">
            <a:xfrm>
              <a:off x="1097607" y="858356"/>
              <a:ext cx="597513" cy="198136"/>
            </a:xfrm>
            <a:custGeom>
              <a:avLst/>
              <a:gdLst>
                <a:gd name="T0" fmla="*/ 0 w 441695"/>
                <a:gd name="T1" fmla="*/ 0 h 130870"/>
                <a:gd name="T2" fmla="*/ 441695 w 441695"/>
                <a:gd name="T3" fmla="*/ 130870 h 130870"/>
              </a:gdLst>
              <a:ahLst/>
              <a:cxnLst/>
              <a:rect l="T0" t="T1" r="T2" b="T3"/>
              <a:pathLst>
                <a:path w="441695" h="130870">
                  <a:moveTo>
                    <a:pt x="441695" y="0"/>
                  </a:moveTo>
                  <a:lnTo>
                    <a:pt x="0" y="0"/>
                  </a:lnTo>
                  <a:lnTo>
                    <a:pt x="0" y="130870"/>
                  </a:lnTo>
                  <a:lnTo>
                    <a:pt x="441695" y="130870"/>
                  </a:lnTo>
                  <a:lnTo>
                    <a:pt x="44169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dirty="0">
                <a:latin typeface="Calibri" panose="020F0502020204030204" pitchFamily="34" charset="0"/>
              </a:endParaRPr>
            </a:p>
          </p:txBody>
        </p:sp>
        <p:sp>
          <p:nvSpPr>
            <p:cNvPr id="36" name="object 23"/>
            <p:cNvSpPr>
              <a:spLocks noChangeArrowheads="1"/>
            </p:cNvSpPr>
            <p:nvPr/>
          </p:nvSpPr>
          <p:spPr bwMode="auto">
            <a:xfrm>
              <a:off x="1308241" y="621559"/>
              <a:ext cx="176245" cy="236797"/>
            </a:xfrm>
            <a:custGeom>
              <a:avLst/>
              <a:gdLst>
                <a:gd name="T0" fmla="*/ 0 w 130870"/>
                <a:gd name="T1" fmla="*/ 0 h 155411"/>
                <a:gd name="T2" fmla="*/ 130870 w 130870"/>
                <a:gd name="T3" fmla="*/ 155411 h 155411"/>
              </a:gdLst>
              <a:ahLst/>
              <a:cxnLst/>
              <a:rect l="T0" t="T1" r="T2" b="T3"/>
              <a:pathLst>
                <a:path w="130870" h="155411">
                  <a:moveTo>
                    <a:pt x="130870" y="0"/>
                  </a:moveTo>
                  <a:lnTo>
                    <a:pt x="0" y="0"/>
                  </a:lnTo>
                  <a:lnTo>
                    <a:pt x="0" y="155411"/>
                  </a:lnTo>
                  <a:lnTo>
                    <a:pt x="130870" y="155411"/>
                  </a:lnTo>
                  <a:lnTo>
                    <a:pt x="13087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dirty="0">
                <a:latin typeface="Calibri" panose="020F0502020204030204" pitchFamily="34" charset="0"/>
              </a:endParaRPr>
            </a:p>
          </p:txBody>
        </p:sp>
        <p:sp>
          <p:nvSpPr>
            <p:cNvPr id="37" name="object 24"/>
            <p:cNvSpPr>
              <a:spLocks noChangeArrowheads="1"/>
            </p:cNvSpPr>
            <p:nvPr/>
          </p:nvSpPr>
          <p:spPr bwMode="auto">
            <a:xfrm>
              <a:off x="1097607" y="621559"/>
              <a:ext cx="597513" cy="671731"/>
            </a:xfrm>
            <a:custGeom>
              <a:avLst/>
              <a:gdLst>
                <a:gd name="T0" fmla="*/ 0 w 441695"/>
                <a:gd name="T1" fmla="*/ 0 h 441694"/>
                <a:gd name="T2" fmla="*/ 441695 w 441695"/>
                <a:gd name="T3" fmla="*/ 441694 h 441694"/>
              </a:gdLst>
              <a:ahLst/>
              <a:cxnLst/>
              <a:rect l="T0" t="T1" r="T2" b="T3"/>
              <a:pathLst>
                <a:path w="441695" h="441694">
                  <a:moveTo>
                    <a:pt x="155412" y="0"/>
                  </a:moveTo>
                  <a:lnTo>
                    <a:pt x="286283" y="0"/>
                  </a:lnTo>
                  <a:lnTo>
                    <a:pt x="286283" y="155411"/>
                  </a:lnTo>
                  <a:lnTo>
                    <a:pt x="441695" y="155411"/>
                  </a:lnTo>
                  <a:lnTo>
                    <a:pt x="441695" y="286282"/>
                  </a:lnTo>
                  <a:lnTo>
                    <a:pt x="286283" y="286282"/>
                  </a:lnTo>
                  <a:lnTo>
                    <a:pt x="286283" y="441694"/>
                  </a:lnTo>
                  <a:lnTo>
                    <a:pt x="155412" y="441694"/>
                  </a:lnTo>
                  <a:lnTo>
                    <a:pt x="155412" y="286282"/>
                  </a:lnTo>
                  <a:lnTo>
                    <a:pt x="0" y="286282"/>
                  </a:lnTo>
                  <a:lnTo>
                    <a:pt x="0" y="155411"/>
                  </a:lnTo>
                  <a:lnTo>
                    <a:pt x="155412" y="155411"/>
                  </a:lnTo>
                  <a:lnTo>
                    <a:pt x="155412" y="0"/>
                  </a:lnTo>
                  <a:close/>
                </a:path>
              </a:pathLst>
            </a:custGeom>
            <a:noFill/>
            <a:ln w="3175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dirty="0">
                <a:latin typeface="Calibri" panose="020F0502020204030204" pitchFamily="34" charset="0"/>
              </a:endParaRPr>
            </a:p>
          </p:txBody>
        </p:sp>
        <p:sp>
          <p:nvSpPr>
            <p:cNvPr id="38" name="object 25"/>
            <p:cNvSpPr>
              <a:spLocks noChangeArrowheads="1"/>
            </p:cNvSpPr>
            <p:nvPr/>
          </p:nvSpPr>
          <p:spPr bwMode="auto">
            <a:xfrm>
              <a:off x="1129846" y="681967"/>
              <a:ext cx="556676" cy="437349"/>
            </a:xfrm>
            <a:prstGeom prst="rect">
              <a:avLst/>
            </a:prstGeom>
            <a:blipFill dpi="0" rotWithShape="1">
              <a:blip r:embed="rId3" cstate="print"/>
              <a:srcRect/>
              <a:stretch>
                <a:fillRect/>
              </a:stretch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dirty="0">
                <a:latin typeface="Calibri" panose="020F0502020204030204" pitchFamily="34" charset="0"/>
              </a:endParaRPr>
            </a:p>
          </p:txBody>
        </p:sp>
      </p:grp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647AB-53FC-4FC4-B329-DC0E1CCA4575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878482"/>
      </p:ext>
    </p:ext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 O R ( % )</a:t>
            </a:r>
            <a:endParaRPr lang="en-US" b="1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9" name="Chart 8"/>
          <p:cNvGraphicFramePr/>
          <p:nvPr>
            <p:extLst>
              <p:ext uri="{D42A27DB-BD31-4B8C-83A1-F6EECF244321}">
                <p14:modId xmlns:p14="http://schemas.microsoft.com/office/powerpoint/2010/main" val="662501787"/>
              </p:ext>
            </p:extLst>
          </p:nvPr>
        </p:nvGraphicFramePr>
        <p:xfrm>
          <a:off x="272792" y="1386945"/>
          <a:ext cx="8598415" cy="50663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A8775D-E73A-47E6-B0A4-18E8271E588C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1943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 O S ( </a:t>
            </a:r>
            <a:r>
              <a:rPr lang="en-US" b="1" dirty="0" err="1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Hari</a:t>
            </a:r>
            <a:r>
              <a:rPr lang="en-US" b="1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)</a:t>
            </a:r>
            <a:endParaRPr lang="en-US" b="1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9" name="Chart 8"/>
          <p:cNvGraphicFramePr/>
          <p:nvPr>
            <p:extLst>
              <p:ext uri="{D42A27DB-BD31-4B8C-83A1-F6EECF244321}">
                <p14:modId xmlns:p14="http://schemas.microsoft.com/office/powerpoint/2010/main" val="3387139769"/>
              </p:ext>
            </p:extLst>
          </p:nvPr>
        </p:nvGraphicFramePr>
        <p:xfrm>
          <a:off x="272792" y="1386945"/>
          <a:ext cx="8598415" cy="50663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A8775D-E73A-47E6-B0A4-18E8271E588C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41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 O I ( </a:t>
            </a:r>
            <a:r>
              <a:rPr lang="en-US" b="1" dirty="0" err="1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Hari</a:t>
            </a:r>
            <a:r>
              <a:rPr lang="en-US" b="1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)</a:t>
            </a:r>
            <a:endParaRPr lang="en-US" b="1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9" name="Chart 8"/>
          <p:cNvGraphicFramePr/>
          <p:nvPr>
            <p:extLst>
              <p:ext uri="{D42A27DB-BD31-4B8C-83A1-F6EECF244321}">
                <p14:modId xmlns:p14="http://schemas.microsoft.com/office/powerpoint/2010/main" val="1306876425"/>
              </p:ext>
            </p:extLst>
          </p:nvPr>
        </p:nvGraphicFramePr>
        <p:xfrm>
          <a:off x="272792" y="1386945"/>
          <a:ext cx="8598415" cy="50663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A8775D-E73A-47E6-B0A4-18E8271E588C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9872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RAWAT JALAN</a:t>
            </a:r>
            <a:endParaRPr lang="en-US" b="1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9" name="Chart 8"/>
          <p:cNvGraphicFramePr/>
          <p:nvPr>
            <p:extLst>
              <p:ext uri="{D42A27DB-BD31-4B8C-83A1-F6EECF244321}">
                <p14:modId xmlns:p14="http://schemas.microsoft.com/office/powerpoint/2010/main" val="726979640"/>
              </p:ext>
            </p:extLst>
          </p:nvPr>
        </p:nvGraphicFramePr>
        <p:xfrm>
          <a:off x="380272" y="1376772"/>
          <a:ext cx="8598415" cy="50663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A8775D-E73A-47E6-B0A4-18E8271E588C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9844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RAWAT INAP</a:t>
            </a:r>
            <a:endParaRPr lang="en-US" b="1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9" name="Chart 8"/>
          <p:cNvGraphicFramePr/>
          <p:nvPr>
            <p:extLst>
              <p:ext uri="{D42A27DB-BD31-4B8C-83A1-F6EECF244321}">
                <p14:modId xmlns:p14="http://schemas.microsoft.com/office/powerpoint/2010/main" val="3467322504"/>
              </p:ext>
            </p:extLst>
          </p:nvPr>
        </p:nvGraphicFramePr>
        <p:xfrm>
          <a:off x="272792" y="1386945"/>
          <a:ext cx="8598415" cy="50663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A8775D-E73A-47E6-B0A4-18E8271E588C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400504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 G D </a:t>
            </a:r>
            <a:endParaRPr lang="en-US" b="1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9" name="Chart 8"/>
          <p:cNvGraphicFramePr/>
          <p:nvPr>
            <p:extLst>
              <p:ext uri="{D42A27DB-BD31-4B8C-83A1-F6EECF244321}">
                <p14:modId xmlns:p14="http://schemas.microsoft.com/office/powerpoint/2010/main" val="136957989"/>
              </p:ext>
            </p:extLst>
          </p:nvPr>
        </p:nvGraphicFramePr>
        <p:xfrm>
          <a:off x="272792" y="1386945"/>
          <a:ext cx="8598415" cy="50663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A8775D-E73A-47E6-B0A4-18E8271E588C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658552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272" y="620688"/>
            <a:ext cx="8229602" cy="1139826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en-US" sz="27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PELAYANAN RAWAT INAP </a:t>
            </a:r>
            <a:br>
              <a:rPr lang="en-US" sz="27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27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BERDASARKAN CARA BAYAR </a:t>
            </a:r>
            <a:br>
              <a:rPr lang="en-US" sz="27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endParaRPr lang="en-US" sz="2700" b="1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6" name="Table Placeholder 5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1143361574"/>
              </p:ext>
            </p:extLst>
          </p:nvPr>
        </p:nvGraphicFramePr>
        <p:xfrm>
          <a:off x="165308" y="1916833"/>
          <a:ext cx="8813380" cy="43204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32068"/>
                <a:gridCol w="910164"/>
                <a:gridCol w="910164"/>
                <a:gridCol w="910164"/>
                <a:gridCol w="910164"/>
                <a:gridCol w="910164"/>
                <a:gridCol w="910164"/>
                <a:gridCol w="910164"/>
                <a:gridCol w="910164"/>
              </a:tblGrid>
              <a:tr h="1042686"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CARA BAYAR</a:t>
                      </a:r>
                      <a:endParaRPr lang="en-US" sz="15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86" marR="136586" marT="68558" marB="6855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JAN</a:t>
                      </a:r>
                      <a:endParaRPr lang="en-US" sz="15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86" marR="136586" marT="68558" marB="6855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FEB</a:t>
                      </a:r>
                      <a:endParaRPr lang="en-US" sz="15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86" marR="136586" marT="68558" marB="6855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MAR</a:t>
                      </a:r>
                      <a:endParaRPr lang="en-US" sz="15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86" marR="136586" marT="68558" marB="6855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APR</a:t>
                      </a:r>
                      <a:endParaRPr lang="en-US" sz="15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86" marR="136586" marT="68558" marB="6855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MEI</a:t>
                      </a:r>
                      <a:endParaRPr lang="en-US" sz="15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86" marR="136586" marT="68558" marB="6855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JUNI</a:t>
                      </a:r>
                      <a:endParaRPr lang="en-US" sz="15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86" marR="136586" marT="68558" marB="6855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JULI</a:t>
                      </a:r>
                      <a:endParaRPr lang="en-US" sz="15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86" marR="136586" marT="68558" marB="6855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AGT</a:t>
                      </a:r>
                      <a:endParaRPr lang="en-US" sz="15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86" marR="136586" marT="68558" marB="68558" anchor="ctr"/>
                </a:tc>
              </a:tr>
              <a:tr h="655559">
                <a:tc>
                  <a:txBody>
                    <a:bodyPr/>
                    <a:lstStyle/>
                    <a:p>
                      <a:pPr marL="357188" indent="0" algn="l"/>
                      <a:r>
                        <a:rPr lang="en-US" sz="15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UMUM</a:t>
                      </a:r>
                      <a:endParaRPr lang="en-US" sz="15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86" marR="136586" marT="68558" marB="6855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48</a:t>
                      </a:r>
                      <a:endParaRPr lang="en-US" sz="15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86" marR="136586" marT="68558" marB="68558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Lucida Sans Unicode" panose="020B0602030504020204" pitchFamily="34" charset="0"/>
                        </a:rPr>
                        <a:t>50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50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51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54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60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</a:tr>
              <a:tr h="655559">
                <a:tc>
                  <a:txBody>
                    <a:bodyPr/>
                    <a:lstStyle/>
                    <a:p>
                      <a:pPr marL="357188" indent="0" algn="l"/>
                      <a:r>
                        <a:rPr lang="en-US" sz="15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NPBI</a:t>
                      </a:r>
                      <a:endParaRPr lang="en-US" sz="15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86" marR="136586" marT="68558" marB="6855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57</a:t>
                      </a:r>
                      <a:endParaRPr lang="en-US" sz="15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86" marR="136586" marT="68558" marB="68558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Lucida Sans Unicode" panose="020B0602030504020204" pitchFamily="34" charset="0"/>
                        </a:rPr>
                        <a:t>55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56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57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67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56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</a:tr>
              <a:tr h="655559">
                <a:tc>
                  <a:txBody>
                    <a:bodyPr/>
                    <a:lstStyle/>
                    <a:p>
                      <a:pPr marL="357188" indent="0" algn="l"/>
                      <a:r>
                        <a:rPr lang="en-US" sz="15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PBI</a:t>
                      </a:r>
                      <a:endParaRPr lang="en-US" sz="15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86" marR="136586" marT="68558" marB="6855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98</a:t>
                      </a:r>
                      <a:endParaRPr lang="en-US" sz="15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86" marR="136586" marT="68558" marB="68558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Lucida Sans Unicode" panose="020B0602030504020204" pitchFamily="34" charset="0"/>
                        </a:rPr>
                        <a:t>109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126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134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108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124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114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106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</a:tr>
              <a:tr h="655559">
                <a:tc>
                  <a:txBody>
                    <a:bodyPr/>
                    <a:lstStyle/>
                    <a:p>
                      <a:pPr marL="357188" indent="0" algn="l"/>
                      <a:r>
                        <a:rPr lang="en-US" sz="15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JKD</a:t>
                      </a:r>
                      <a:endParaRPr lang="en-US" sz="15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86" marR="136586" marT="68558" marB="6855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15</a:t>
                      </a:r>
                      <a:endParaRPr lang="en-US" sz="15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86" marR="136586" marT="68558" marB="68558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Lucida Sans Unicode" panose="020B0602030504020204" pitchFamily="34" charset="0"/>
                        </a:rPr>
                        <a:t>24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Lucida Sans Unicode" panose="020B0602030504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22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26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18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19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34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</a:tr>
              <a:tr h="655559">
                <a:tc>
                  <a:txBody>
                    <a:bodyPr/>
                    <a:lstStyle/>
                    <a:p>
                      <a:pPr marL="357188" indent="0" algn="l"/>
                      <a:r>
                        <a:rPr lang="en-US" sz="15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BKMKS</a:t>
                      </a:r>
                      <a:endParaRPr lang="en-US" sz="15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86" marR="136586" marT="68558" marB="6855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  <a:endParaRPr lang="en-US" sz="15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86" marR="136586" marT="68558" marB="68558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Lucida Sans Unicode" panose="020B0602030504020204" pitchFamily="34" charset="0"/>
                        </a:rPr>
                        <a:t>0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Lucida Sans Unicode" panose="020B0602030504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A97808-3995-45F5-8371-166D4A9BA4F5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7076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 M U M</a:t>
            </a:r>
            <a:endParaRPr lang="en-US" dirty="0"/>
          </a:p>
        </p:txBody>
      </p:sp>
      <p:graphicFrame>
        <p:nvGraphicFramePr>
          <p:cNvPr id="5" name="Table Placeholder 4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618124497"/>
              </p:ext>
            </p:extLst>
          </p:nvPr>
        </p:nvGraphicFramePr>
        <p:xfrm>
          <a:off x="703750" y="1376363"/>
          <a:ext cx="8229362" cy="4531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A97808-3995-45F5-8371-166D4A9BA4F5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06719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 P B I</a:t>
            </a:r>
            <a:endParaRPr lang="en-US" dirty="0"/>
          </a:p>
        </p:txBody>
      </p:sp>
      <p:graphicFrame>
        <p:nvGraphicFramePr>
          <p:cNvPr id="5" name="Table Placeholder 4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1673514158"/>
              </p:ext>
            </p:extLst>
          </p:nvPr>
        </p:nvGraphicFramePr>
        <p:xfrm>
          <a:off x="703750" y="1376363"/>
          <a:ext cx="8229362" cy="4531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A97808-3995-45F5-8371-166D4A9BA4F5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24996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 B I</a:t>
            </a:r>
            <a:endParaRPr lang="en-US" dirty="0"/>
          </a:p>
        </p:txBody>
      </p:sp>
      <p:graphicFrame>
        <p:nvGraphicFramePr>
          <p:cNvPr id="5" name="Table Placeholder 4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2403148238"/>
              </p:ext>
            </p:extLst>
          </p:nvPr>
        </p:nvGraphicFramePr>
        <p:xfrm>
          <a:off x="703750" y="1376363"/>
          <a:ext cx="8229362" cy="4531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A97808-3995-45F5-8371-166D4A9BA4F5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63174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17321499"/>
              </p:ext>
            </p:extLst>
          </p:nvPr>
        </p:nvGraphicFramePr>
        <p:xfrm>
          <a:off x="165313" y="550777"/>
          <a:ext cx="8835773" cy="62283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6172"/>
                <a:gridCol w="2052458"/>
                <a:gridCol w="1837817"/>
                <a:gridCol w="1960342"/>
                <a:gridCol w="980171"/>
                <a:gridCol w="1398813"/>
              </a:tblGrid>
              <a:tr h="609467">
                <a:tc rowSpan="2">
                  <a:txBody>
                    <a:bodyPr/>
                    <a:lstStyle/>
                    <a:p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NO</a:t>
                      </a:r>
                      <a:endParaRPr lang="en-US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85" marR="136485" marT="68580" marB="68580"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PROGRAM /</a:t>
                      </a:r>
                    </a:p>
                    <a:p>
                      <a:pPr algn="ctr"/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KEGIATAN</a:t>
                      </a:r>
                      <a:endParaRPr lang="en-US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85" marR="136485" marT="68580" marB="68580"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ANGGARAN</a:t>
                      </a:r>
                      <a:endParaRPr lang="en-US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85" marR="136485" marT="68580" marB="68580"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REALISASI KEUANGAN (SPJ)</a:t>
                      </a:r>
                    </a:p>
                  </a:txBody>
                  <a:tcPr marL="136485" marR="136485" marT="68580" marB="6858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REALISASI FISIK</a:t>
                      </a:r>
                    </a:p>
                    <a:p>
                      <a:pPr algn="ctr"/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(%)</a:t>
                      </a:r>
                      <a:endParaRPr lang="en-US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85" marR="136485" marT="68580" marB="68580" anchor="ctr"/>
                </a:tc>
              </a:tr>
              <a:tr h="321671">
                <a:tc vMerge="1">
                  <a:txBody>
                    <a:bodyPr/>
                    <a:lstStyle/>
                    <a:p>
                      <a:endParaRPr lang="en-US" sz="800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(</a:t>
                      </a:r>
                      <a:r>
                        <a:rPr lang="en-US" sz="1400" b="1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Rp</a:t>
                      </a:r>
                      <a:r>
                        <a:rPr lang="en-US" sz="14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.</a:t>
                      </a:r>
                      <a:r>
                        <a:rPr lang="en-US" sz="1400" b="1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)</a:t>
                      </a:r>
                      <a:endParaRPr lang="en-US" sz="14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85" marR="136485" marT="68580" marB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( % )</a:t>
                      </a:r>
                      <a:endParaRPr lang="en-US" sz="14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85" marR="136485" marT="68580" marB="6858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19788">
                <a:tc gridSpan="6">
                  <a:txBody>
                    <a:bodyPr/>
                    <a:lstStyle/>
                    <a:p>
                      <a:r>
                        <a:rPr lang="en-US" sz="14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Program</a:t>
                      </a:r>
                      <a:r>
                        <a:rPr lang="en-US" sz="1400" b="1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400" b="1" baseline="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Pelayanan</a:t>
                      </a:r>
                      <a:r>
                        <a:rPr lang="en-US" sz="1400" b="1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400" b="1" baseline="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Administrasi</a:t>
                      </a:r>
                      <a:r>
                        <a:rPr lang="en-US" sz="1400" b="1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400" b="1" baseline="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Perkantoran</a:t>
                      </a:r>
                      <a:endParaRPr lang="en-US" sz="14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85" marR="136485" marT="68580" marB="6858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90374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1.</a:t>
                      </a:r>
                      <a:endParaRPr lang="en-US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85" marR="136485" marT="68580" marB="6858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Kegiatan</a:t>
                      </a:r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Penyediaan</a:t>
                      </a:r>
                      <a:r>
                        <a:rPr lang="en-US" sz="1400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Jasa</a:t>
                      </a:r>
                      <a:r>
                        <a:rPr lang="en-US" sz="1400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Pelayanan</a:t>
                      </a:r>
                      <a:r>
                        <a:rPr lang="en-US" sz="1400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Perkantoran</a:t>
                      </a:r>
                      <a:endParaRPr lang="en-US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85" marR="136485" marT="68580" marB="6858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11.016.513.000</a:t>
                      </a:r>
                      <a:endParaRPr lang="en-US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85" marR="136485" marT="68580" marB="6858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6.233.229.452</a:t>
                      </a:r>
                      <a:endParaRPr lang="en-US" sz="14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85" marR="136485" marT="68580" marB="685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56,58</a:t>
                      </a:r>
                      <a:endParaRPr lang="en-US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85" marR="136485" marT="68580" marB="685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79,47</a:t>
                      </a:r>
                      <a:endParaRPr lang="en-US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85" marR="136485" marT="68580" marB="68580" anchor="ctr"/>
                </a:tc>
              </a:tr>
              <a:tr h="319788">
                <a:tc gridSpan="6">
                  <a:txBody>
                    <a:bodyPr/>
                    <a:lstStyle/>
                    <a:p>
                      <a:pPr algn="l"/>
                      <a:r>
                        <a:rPr lang="en-US" sz="14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Program </a:t>
                      </a:r>
                      <a:r>
                        <a:rPr lang="en-US" sz="1400" b="1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Pelayanan</a:t>
                      </a:r>
                      <a:r>
                        <a:rPr lang="en-US" sz="14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400" b="1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Kesehatan</a:t>
                      </a:r>
                      <a:endParaRPr lang="en-US" sz="14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85" marR="136485" marT="68580" marB="6858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>
                        <a:latin typeface="Cambria" panose="020405030504060302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b="0" dirty="0">
                        <a:latin typeface="Cambria" panose="020405030504060302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>
                        <a:latin typeface="Cambria" panose="020405030504060302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>
                        <a:latin typeface="Cambria" panose="02040503050406030204" pitchFamily="18" charset="0"/>
                      </a:endParaRPr>
                    </a:p>
                  </a:txBody>
                  <a:tcPr anchor="ctr"/>
                </a:tc>
              </a:tr>
              <a:tr h="90374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1.</a:t>
                      </a:r>
                      <a:endParaRPr lang="en-US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85" marR="136485" marT="68580" marB="6858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Kegiatan</a:t>
                      </a:r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Pemenuhan</a:t>
                      </a:r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Sarana</a:t>
                      </a:r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Pelayanan</a:t>
                      </a:r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Kesehatan</a:t>
                      </a:r>
                      <a:endParaRPr lang="en-US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85" marR="136485" marT="68580" marB="6858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1.500.000.000</a:t>
                      </a:r>
                      <a:endParaRPr lang="en-US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85" marR="136485" marT="68580" marB="685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1.315.049.000</a:t>
                      </a:r>
                      <a:endParaRPr lang="en-US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85" marR="136485" marT="68580" marB="685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87,67</a:t>
                      </a:r>
                      <a:endParaRPr lang="en-US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85" marR="136485" marT="68580" marB="685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100</a:t>
                      </a:r>
                      <a:endParaRPr lang="en-US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85" marR="136485" marT="68580" marB="68580" anchor="ctr"/>
                </a:tc>
              </a:tr>
              <a:tr h="1098403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2. </a:t>
                      </a:r>
                      <a:endParaRPr lang="en-US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85" marR="136485" marT="68580" marB="68580" anchor="ctr"/>
                </a:tc>
                <a:tc>
                  <a:txBody>
                    <a:bodyPr/>
                    <a:lstStyle/>
                    <a:p>
                      <a:pPr marL="0" marR="0" indent="0" algn="l" defTabSz="30481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Kegiatan</a:t>
                      </a:r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Pemenuhan</a:t>
                      </a:r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Fasilitas</a:t>
                      </a:r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Pelayanan</a:t>
                      </a:r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Kesehatan</a:t>
                      </a:r>
                      <a:endParaRPr lang="en-US" sz="1400" dirty="0" smtClean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85" marR="136485" marT="68580" marB="6858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15.492.322.000</a:t>
                      </a:r>
                      <a:endParaRPr lang="en-US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85" marR="136485" marT="68580" marB="685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4.779.636.400</a:t>
                      </a:r>
                      <a:endParaRPr lang="en-US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85" marR="136485" marT="68580" marB="685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30,85</a:t>
                      </a:r>
                      <a:endParaRPr lang="en-US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85" marR="136485" marT="68580" marB="6858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39,63</a:t>
                      </a:r>
                    </a:p>
                  </a:txBody>
                  <a:tcPr marL="136485" marR="136485" marT="68580" marB="68580" anchor="ctr"/>
                </a:tc>
              </a:tr>
              <a:tr h="148771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3.</a:t>
                      </a:r>
                      <a:endParaRPr lang="en-US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85" marR="136485" marT="68580" marB="6858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Kegiatan</a:t>
                      </a:r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Pemenuhan</a:t>
                      </a:r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Sarana</a:t>
                      </a:r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Dan </a:t>
                      </a:r>
                      <a:r>
                        <a:rPr lang="en-US" sz="14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Prasarana</a:t>
                      </a:r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Pelayanan</a:t>
                      </a:r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Kesehatan</a:t>
                      </a:r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Rujukan</a:t>
                      </a:r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( DAK )</a:t>
                      </a:r>
                      <a:endParaRPr lang="en-US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85" marR="136485" marT="68580" marB="685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1.340.000.000</a:t>
                      </a:r>
                      <a:endParaRPr lang="en-US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85" marR="136485" marT="68580" marB="685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1.166.400.000</a:t>
                      </a:r>
                      <a:endParaRPr lang="en-US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85" marR="136485" marT="68580" marB="685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87,04</a:t>
                      </a:r>
                      <a:endParaRPr lang="en-US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85" marR="136485" marT="68580" marB="685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100</a:t>
                      </a:r>
                      <a:endParaRPr lang="en-US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85" marR="136485" marT="68580" marB="68580" anchor="ctr"/>
                </a:tc>
              </a:tr>
            </a:tbl>
          </a:graphicData>
        </a:graphic>
      </p:graphicFrame>
      <p:sp>
        <p:nvSpPr>
          <p:cNvPr id="2" name="Rectangle 1"/>
          <p:cNvSpPr/>
          <p:nvPr/>
        </p:nvSpPr>
        <p:spPr>
          <a:xfrm>
            <a:off x="-10933" y="29818"/>
            <a:ext cx="8903414" cy="445878"/>
          </a:xfrm>
          <a:prstGeom prst="rect">
            <a:avLst/>
          </a:prstGeom>
          <a:noFill/>
        </p:spPr>
        <p:txBody>
          <a:bodyPr wrap="square" lIns="136767" tIns="68383" rIns="136767" bIns="68383">
            <a:spAutoFit/>
          </a:bodyPr>
          <a:lstStyle/>
          <a:p>
            <a:pPr algn="ctr"/>
            <a:r>
              <a:rPr lang="en-US" sz="2000" b="1" dirty="0">
                <a:ln w="0"/>
                <a:latin typeface="Verdana" pitchFamily="34" charset="0"/>
                <a:ea typeface="Verdana" pitchFamily="34" charset="0"/>
                <a:cs typeface="Verdana" pitchFamily="34" charset="0"/>
              </a:rPr>
              <a:t>REALISASI BELANJA LANGSUNG S/D </a:t>
            </a:r>
            <a:r>
              <a:rPr lang="en-US" sz="2000" b="1" dirty="0" smtClean="0">
                <a:ln w="0"/>
                <a:latin typeface="Verdana" pitchFamily="34" charset="0"/>
                <a:ea typeface="Verdana" pitchFamily="34" charset="0"/>
                <a:cs typeface="Verdana" pitchFamily="34" charset="0"/>
              </a:rPr>
              <a:t>SEPTEMBER 2017</a:t>
            </a:r>
            <a:endParaRPr lang="en-US" sz="2000" b="1" dirty="0">
              <a:ln w="0"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647AB-53FC-4FC4-B329-DC0E1CCA457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5481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BKMKS</a:t>
            </a:r>
            <a:endParaRPr lang="en-US" dirty="0"/>
          </a:p>
        </p:txBody>
      </p:sp>
      <p:graphicFrame>
        <p:nvGraphicFramePr>
          <p:cNvPr id="5" name="Table Placeholder 4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4115421773"/>
              </p:ext>
            </p:extLst>
          </p:nvPr>
        </p:nvGraphicFramePr>
        <p:xfrm>
          <a:off x="703750" y="1376363"/>
          <a:ext cx="8229362" cy="4531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A97808-3995-45F5-8371-166D4A9BA4F5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639934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JAMKESDA</a:t>
            </a:r>
            <a:endParaRPr lang="en-US" dirty="0"/>
          </a:p>
        </p:txBody>
      </p:sp>
      <p:graphicFrame>
        <p:nvGraphicFramePr>
          <p:cNvPr id="5" name="Table Placeholder 4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3588796183"/>
              </p:ext>
            </p:extLst>
          </p:nvPr>
        </p:nvGraphicFramePr>
        <p:xfrm>
          <a:off x="703750" y="1376363"/>
          <a:ext cx="8229362" cy="4531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A97808-3995-45F5-8371-166D4A9BA4F5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129665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2" cy="1004910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en-US" sz="30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PELAYANAN RAWAT JALAN </a:t>
            </a:r>
            <a:br>
              <a:rPr lang="en-US" sz="30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0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BERDASARKAN CARA BAYAR  </a:t>
            </a:r>
            <a:r>
              <a:rPr lang="en-US" sz="3000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3000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endParaRPr lang="en-US" sz="2400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6" name="Table Placeholder 5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520856886"/>
              </p:ext>
            </p:extLst>
          </p:nvPr>
        </p:nvGraphicFramePr>
        <p:xfrm>
          <a:off x="165312" y="1700809"/>
          <a:ext cx="8813372" cy="42725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6408"/>
                <a:gridCol w="1057605"/>
                <a:gridCol w="881337"/>
                <a:gridCol w="881337"/>
                <a:gridCol w="881337"/>
                <a:gridCol w="881337"/>
                <a:gridCol w="881337"/>
                <a:gridCol w="881337"/>
                <a:gridCol w="881337"/>
              </a:tblGrid>
              <a:tr h="1080120"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CARA BAYAR</a:t>
                      </a:r>
                      <a:endParaRPr lang="en-US" sz="15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16" marR="136516" marT="68541" marB="6854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JAN</a:t>
                      </a:r>
                      <a:endParaRPr lang="en-US" sz="15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16" marR="136516" marT="68541" marB="6854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FEB</a:t>
                      </a:r>
                      <a:endParaRPr lang="en-US" sz="15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16" marR="136516" marT="68541" marB="6854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MAR</a:t>
                      </a:r>
                      <a:endParaRPr lang="en-US" sz="15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16" marR="136516" marT="68541" marB="6854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APR</a:t>
                      </a:r>
                      <a:endParaRPr lang="en-US" sz="15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16" marR="136516" marT="68541" marB="6854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MEI</a:t>
                      </a:r>
                      <a:endParaRPr lang="en-US" sz="15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16" marR="136516" marT="68541" marB="6854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JUNI</a:t>
                      </a:r>
                      <a:endParaRPr lang="en-US" sz="15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16" marR="136516" marT="68541" marB="6854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JULI</a:t>
                      </a:r>
                      <a:endParaRPr lang="en-US" sz="15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16" marR="136516" marT="68541" marB="6854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AGT</a:t>
                      </a:r>
                      <a:endParaRPr lang="en-US" sz="15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16" marR="136516" marT="68541" marB="68541" anchor="ctr"/>
                </a:tc>
              </a:tr>
              <a:tr h="640610"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UMUM</a:t>
                      </a:r>
                      <a:endParaRPr lang="en-US" sz="15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16" marR="136516" marT="68541" marB="6854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1.543</a:t>
                      </a:r>
                      <a:endParaRPr lang="en-US" sz="15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16" marR="136516" marT="68541" marB="68541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Lucida Sans Unicode" panose="020B0602030504020204" pitchFamily="34" charset="0"/>
                        </a:rPr>
                        <a:t>1.354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Lucida Sans Unicode" panose="020B0602030504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1.483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1.259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1.666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1.117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1.576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1.357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</a:tr>
              <a:tr h="835692"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NON</a:t>
                      </a:r>
                      <a:r>
                        <a:rPr lang="en-US" sz="1500" b="1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5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PBI</a:t>
                      </a:r>
                      <a:endParaRPr lang="en-US" sz="15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16" marR="136516" marT="68541" marB="6854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928</a:t>
                      </a:r>
                      <a:endParaRPr lang="en-US" sz="15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16" marR="136516" marT="68541" marB="68541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Lucida Sans Unicode" panose="020B0602030504020204" pitchFamily="34" charset="0"/>
                        </a:rPr>
                        <a:t>844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1.016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911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763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788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970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981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</a:tr>
              <a:tr h="581967"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PBI</a:t>
                      </a:r>
                      <a:endParaRPr lang="en-US" sz="15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16" marR="136516" marT="68541" marB="6854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1.276</a:t>
                      </a:r>
                      <a:endParaRPr lang="en-US" sz="15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16" marR="136516" marT="68541" marB="68541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Lucida Sans Unicode" panose="020B0602030504020204" pitchFamily="34" charset="0"/>
                        </a:rPr>
                        <a:t>1.167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Lucida Sans Unicode" panose="020B0602030504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1.325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1.272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1.298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1.135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1.346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1.327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</a:tr>
              <a:tr h="543555"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JKD</a:t>
                      </a:r>
                      <a:endParaRPr lang="en-US" sz="15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16" marR="136516" marT="68541" marB="68541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76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77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86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76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89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74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97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98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</a:tr>
              <a:tr h="590571"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BKMKS</a:t>
                      </a:r>
                      <a:endParaRPr lang="en-US" sz="15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16" marR="136516" marT="68541" marB="68541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17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A97808-3995-45F5-8371-166D4A9BA4F5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005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 M U M</a:t>
            </a:r>
            <a:endParaRPr lang="en-US" dirty="0"/>
          </a:p>
        </p:txBody>
      </p:sp>
      <p:graphicFrame>
        <p:nvGraphicFramePr>
          <p:cNvPr id="5" name="Table Placeholder 4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4278343526"/>
              </p:ext>
            </p:extLst>
          </p:nvPr>
        </p:nvGraphicFramePr>
        <p:xfrm>
          <a:off x="703750" y="1376363"/>
          <a:ext cx="8229362" cy="4531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A97808-3995-45F5-8371-166D4A9BA4F5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542097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 P B I</a:t>
            </a:r>
            <a:endParaRPr lang="en-US" dirty="0"/>
          </a:p>
        </p:txBody>
      </p:sp>
      <p:graphicFrame>
        <p:nvGraphicFramePr>
          <p:cNvPr id="5" name="Table Placeholder 4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1275434698"/>
              </p:ext>
            </p:extLst>
          </p:nvPr>
        </p:nvGraphicFramePr>
        <p:xfrm>
          <a:off x="703750" y="1376363"/>
          <a:ext cx="8229362" cy="4531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A97808-3995-45F5-8371-166D4A9BA4F5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776719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652737574"/>
              </p:ext>
            </p:extLst>
          </p:nvPr>
        </p:nvGraphicFramePr>
        <p:xfrm>
          <a:off x="1475656" y="1349568"/>
          <a:ext cx="6840760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Rectangle 5"/>
          <p:cNvSpPr/>
          <p:nvPr/>
        </p:nvSpPr>
        <p:spPr>
          <a:xfrm>
            <a:off x="3671348" y="533399"/>
            <a:ext cx="248482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 </a:t>
            </a:r>
            <a:r>
              <a:rPr lang="en-US" sz="4400" b="1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B  </a:t>
            </a:r>
            <a:r>
              <a:rPr lang="en-US" sz="44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</a:t>
            </a:r>
            <a:endParaRPr lang="en-US" sz="44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A97808-3995-45F5-8371-166D4A9BA4F5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9437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BKMKS</a:t>
            </a:r>
            <a:endParaRPr lang="en-US" dirty="0"/>
          </a:p>
        </p:txBody>
      </p:sp>
      <p:graphicFrame>
        <p:nvGraphicFramePr>
          <p:cNvPr id="5" name="Table Placeholder 4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1408699397"/>
              </p:ext>
            </p:extLst>
          </p:nvPr>
        </p:nvGraphicFramePr>
        <p:xfrm>
          <a:off x="703750" y="1376363"/>
          <a:ext cx="8229362" cy="4531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A97808-3995-45F5-8371-166D4A9BA4F5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85722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JAMKESDA</a:t>
            </a:r>
            <a:endParaRPr lang="en-US" dirty="0"/>
          </a:p>
        </p:txBody>
      </p:sp>
      <p:graphicFrame>
        <p:nvGraphicFramePr>
          <p:cNvPr id="5" name="Table Placeholder 4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588303502"/>
              </p:ext>
            </p:extLst>
          </p:nvPr>
        </p:nvGraphicFramePr>
        <p:xfrm>
          <a:off x="703750" y="1376363"/>
          <a:ext cx="8229362" cy="4531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A97808-3995-45F5-8371-166D4A9BA4F5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029962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62000" y="2514600"/>
            <a:ext cx="7772401" cy="1829762"/>
          </a:xfrm>
        </p:spPr>
        <p:txBody>
          <a:bodyPr>
            <a:noAutofit/>
          </a:bodyPr>
          <a:lstStyle/>
          <a:p>
            <a:pPr algn="l">
              <a:defRPr/>
            </a:pPr>
            <a:r>
              <a:rPr lang="en-US" sz="4200" b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4200" b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4200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4200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4200" b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4200" b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4200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4200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4200" b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4200" b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4200" b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JUMLAH </a:t>
            </a:r>
            <a:r>
              <a:rPr lang="en-US" sz="4200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KUNJUNGAN PASIEN RAWAT JALAN</a:t>
            </a:r>
            <a:br>
              <a:rPr lang="en-US" sz="4200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4200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BERDASARKAN WILAYAH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647AB-53FC-4FC4-B329-DC0E1CCA4575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5230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29787054"/>
              </p:ext>
            </p:extLst>
          </p:nvPr>
        </p:nvGraphicFramePr>
        <p:xfrm>
          <a:off x="272792" y="116632"/>
          <a:ext cx="8598415" cy="66777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2973"/>
                <a:gridCol w="1790538"/>
                <a:gridCol w="770613"/>
                <a:gridCol w="770613"/>
                <a:gridCol w="770613"/>
                <a:gridCol w="770613"/>
                <a:gridCol w="770613"/>
                <a:gridCol w="770613"/>
                <a:gridCol w="770613"/>
                <a:gridCol w="770613"/>
              </a:tblGrid>
              <a:tr h="342831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NO</a:t>
                      </a:r>
                      <a:endParaRPr lang="en-US" sz="14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77" marR="136477" marT="68546" marB="6854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KOTA ASAL</a:t>
                      </a:r>
                      <a:endParaRPr lang="en-US" sz="14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77" marR="136477" marT="68546" marB="6854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JAN</a:t>
                      </a:r>
                    </a:p>
                  </a:txBody>
                  <a:tcPr marL="136477" marR="136477" marT="68546" marB="6854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FEB</a:t>
                      </a:r>
                    </a:p>
                  </a:txBody>
                  <a:tcPr marL="136477" marR="136477" marT="68546" marB="6854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MAR</a:t>
                      </a:r>
                    </a:p>
                  </a:txBody>
                  <a:tcPr marL="136477" marR="136477" marT="68546" marB="6854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APR</a:t>
                      </a:r>
                    </a:p>
                  </a:txBody>
                  <a:tcPr marL="136477" marR="136477" marT="68546" marB="6854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MEI</a:t>
                      </a:r>
                    </a:p>
                  </a:txBody>
                  <a:tcPr marL="136477" marR="136477" marT="68546" marB="6854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JUNI</a:t>
                      </a:r>
                    </a:p>
                  </a:txBody>
                  <a:tcPr marL="136477" marR="136477" marT="68546" marB="6854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JULI</a:t>
                      </a:r>
                    </a:p>
                  </a:txBody>
                  <a:tcPr marL="136477" marR="136477" marT="68546" marB="6854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AGT</a:t>
                      </a:r>
                    </a:p>
                  </a:txBody>
                  <a:tcPr marL="136477" marR="136477" marT="68546" marB="68546" anchor="ctr"/>
                </a:tc>
              </a:tr>
              <a:tr h="369628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1.</a:t>
                      </a:r>
                      <a:endParaRPr lang="en-US" sz="14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77" marR="136477" marT="68546" marB="68546" anchor="ctr"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SURAKARTA</a:t>
                      </a:r>
                      <a:endParaRPr lang="en-US" sz="14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77" marR="136477" marT="68546" marB="68546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689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647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756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688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733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592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694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709</a:t>
                      </a:r>
                    </a:p>
                  </a:txBody>
                  <a:tcPr marL="0" marR="0" marT="0" marB="0" anchor="ctr"/>
                </a:tc>
              </a:tr>
              <a:tr h="342831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2.</a:t>
                      </a:r>
                      <a:endParaRPr lang="en-US" sz="14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77" marR="136477" marT="68546" marB="68546" anchor="ctr"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WONOGIRI</a:t>
                      </a:r>
                      <a:endParaRPr lang="en-US" sz="14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77" marR="136477" marT="68546" marB="68546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185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211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209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227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195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231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231</a:t>
                      </a:r>
                    </a:p>
                  </a:txBody>
                  <a:tcPr marL="0" marR="0" marT="0" marB="0" anchor="ctr"/>
                </a:tc>
              </a:tr>
              <a:tr h="342831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3.</a:t>
                      </a:r>
                      <a:endParaRPr lang="en-US" sz="14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77" marR="136477" marT="68546" marB="68546" anchor="ctr"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SUKOHARJO</a:t>
                      </a:r>
                      <a:endParaRPr lang="en-US" sz="14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77" marR="136477" marT="68546" marB="68546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625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545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716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596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611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517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653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579</a:t>
                      </a:r>
                    </a:p>
                  </a:txBody>
                  <a:tcPr marL="0" marR="0" marT="0" marB="0" anchor="ctr"/>
                </a:tc>
              </a:tr>
              <a:tr h="342831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4.</a:t>
                      </a:r>
                      <a:endParaRPr lang="en-US" sz="14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77" marR="136477" marT="68546" marB="68546" anchor="ctr"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KR. ANYAR</a:t>
                      </a:r>
                      <a:endParaRPr lang="en-US" sz="14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77" marR="136477" marT="68546" marB="68546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621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565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630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568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632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504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652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635</a:t>
                      </a:r>
                    </a:p>
                  </a:txBody>
                  <a:tcPr marL="0" marR="0" marT="0" marB="0" anchor="ctr"/>
                </a:tc>
              </a:tr>
              <a:tr h="342831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5.</a:t>
                      </a:r>
                      <a:endParaRPr lang="en-US" sz="14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77" marR="136477" marT="68546" marB="68546" anchor="ctr"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SRAGEN</a:t>
                      </a:r>
                      <a:endParaRPr lang="en-US" sz="14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77" marR="136477" marT="68546" marB="68546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607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543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613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586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641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525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668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657</a:t>
                      </a:r>
                    </a:p>
                  </a:txBody>
                  <a:tcPr marL="0" marR="0" marT="0" marB="0" anchor="ctr"/>
                </a:tc>
              </a:tr>
              <a:tr h="342831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6.</a:t>
                      </a:r>
                      <a:endParaRPr lang="en-US" sz="14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77" marR="136477" marT="68546" marB="68546" anchor="ctr"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BOYOLALI</a:t>
                      </a:r>
                      <a:endParaRPr lang="en-US" sz="14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77" marR="136477" marT="68546" marB="68546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336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315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372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328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336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275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376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359</a:t>
                      </a:r>
                    </a:p>
                  </a:txBody>
                  <a:tcPr marL="0" marR="0" marT="0" marB="0" anchor="ctr"/>
                </a:tc>
              </a:tr>
              <a:tr h="342831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7.</a:t>
                      </a:r>
                      <a:endParaRPr lang="en-US" sz="14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77" marR="136477" marT="68546" marB="68546" anchor="ctr"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KLATEN</a:t>
                      </a:r>
                      <a:endParaRPr lang="en-US" sz="14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77" marR="136477" marT="68546" marB="68546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71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65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73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62</a:t>
                      </a:r>
                    </a:p>
                  </a:txBody>
                  <a:tcPr marL="0" marR="0" marT="0" marB="0" anchor="ctr"/>
                </a:tc>
              </a:tr>
              <a:tr h="342831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8.</a:t>
                      </a:r>
                      <a:endParaRPr lang="en-US" sz="14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77" marR="136477" marT="68546" marB="68546" anchor="ctr"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BLORA</a:t>
                      </a:r>
                      <a:endParaRPr lang="en-US" sz="14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77" marR="136477" marT="68546" marB="68546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23</a:t>
                      </a:r>
                    </a:p>
                  </a:txBody>
                  <a:tcPr marL="0" marR="0" marT="0" marB="0" anchor="ctr"/>
                </a:tc>
              </a:tr>
              <a:tr h="342831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9.</a:t>
                      </a:r>
                      <a:endParaRPr lang="en-US" sz="14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77" marR="136477" marT="68546" marB="68546" anchor="ctr"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GROBONGAN</a:t>
                      </a:r>
                      <a:endParaRPr lang="en-US" sz="14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77" marR="136477" marT="68546" marB="68546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29</a:t>
                      </a:r>
                    </a:p>
                  </a:txBody>
                  <a:tcPr marL="0" marR="0" marT="0" marB="0" anchor="ctr"/>
                </a:tc>
              </a:tr>
              <a:tr h="342831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10.</a:t>
                      </a:r>
                      <a:endParaRPr lang="en-US" sz="14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77" marR="136477" marT="68546" marB="68546" anchor="ctr"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LL</a:t>
                      </a:r>
                      <a:r>
                        <a:rPr lang="en-US" sz="1400" b="0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JATENG</a:t>
                      </a:r>
                      <a:endParaRPr lang="en-US" sz="14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77" marR="136477" marT="68546" marB="68546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137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218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148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109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113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89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130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106</a:t>
                      </a:r>
                    </a:p>
                  </a:txBody>
                  <a:tcPr marL="0" marR="0" marT="0" marB="0" anchor="ctr"/>
                </a:tc>
              </a:tr>
              <a:tr h="342831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11.</a:t>
                      </a:r>
                      <a:endParaRPr lang="en-US" sz="14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77" marR="136477" marT="68546" marB="68546" anchor="ctr"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NGAWI</a:t>
                      </a:r>
                      <a:endParaRPr lang="en-US" sz="14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77" marR="136477" marT="68546" marB="68546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70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94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70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106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97</a:t>
                      </a:r>
                    </a:p>
                  </a:txBody>
                  <a:tcPr marL="0" marR="0" marT="0" marB="0" anchor="ctr"/>
                </a:tc>
              </a:tr>
              <a:tr h="342831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12.</a:t>
                      </a:r>
                      <a:endParaRPr lang="en-US" sz="14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77" marR="136477" marT="68546" marB="68546" anchor="ctr"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MAGETAN</a:t>
                      </a:r>
                      <a:endParaRPr lang="en-US" sz="14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77" marR="136477" marT="68546" marB="68546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58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82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73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87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90</a:t>
                      </a:r>
                    </a:p>
                  </a:txBody>
                  <a:tcPr marL="0" marR="0" marT="0" marB="0" anchor="ctr"/>
                </a:tc>
              </a:tr>
              <a:tr h="342831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13.</a:t>
                      </a:r>
                      <a:endParaRPr lang="en-US" sz="14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77" marR="136477" marT="68546" marB="68546" anchor="ctr"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MADIUN</a:t>
                      </a:r>
                      <a:endParaRPr lang="en-US" sz="14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77" marR="136477" marT="68546" marB="68546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32</a:t>
                      </a:r>
                    </a:p>
                  </a:txBody>
                  <a:tcPr marL="0" marR="0" marT="0" marB="0" anchor="ctr"/>
                </a:tc>
              </a:tr>
              <a:tr h="342831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14.</a:t>
                      </a:r>
                      <a:endParaRPr lang="en-US" sz="14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77" marR="136477" marT="68546" marB="68546" anchor="ctr"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PONOROGO</a:t>
                      </a:r>
                      <a:endParaRPr lang="en-US" sz="14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77" marR="136477" marT="68546" marB="68546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61</a:t>
                      </a:r>
                    </a:p>
                  </a:txBody>
                  <a:tcPr marL="0" marR="0" marT="0" marB="0" anchor="ctr"/>
                </a:tc>
              </a:tr>
              <a:tr h="342831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15.</a:t>
                      </a:r>
                      <a:endParaRPr lang="en-US" sz="14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77" marR="136477" marT="68546" marB="68546" anchor="ctr"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PACITAN</a:t>
                      </a:r>
                      <a:endParaRPr lang="en-US" sz="14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77" marR="136477" marT="68546" marB="68546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18</a:t>
                      </a:r>
                    </a:p>
                  </a:txBody>
                  <a:tcPr marL="0" marR="0" marT="0" marB="0" anchor="ctr"/>
                </a:tc>
              </a:tr>
              <a:tr h="342831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16.</a:t>
                      </a:r>
                      <a:endParaRPr lang="en-US" sz="14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77" marR="136477" marT="68546" marB="68546" anchor="ctr"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BOJONEGORO</a:t>
                      </a:r>
                      <a:endParaRPr lang="en-US" sz="14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77" marR="136477" marT="68546" marB="68546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11</a:t>
                      </a:r>
                    </a:p>
                  </a:txBody>
                  <a:tcPr marL="0" marR="0" marT="0" marB="0" anchor="ctr"/>
                </a:tc>
              </a:tr>
              <a:tr h="342831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17.</a:t>
                      </a:r>
                      <a:endParaRPr lang="en-US" sz="14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77" marR="136477" marT="68546" marB="68546" anchor="ctr"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LL JATIM</a:t>
                      </a:r>
                      <a:endParaRPr lang="en-US" sz="14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77" marR="136477" marT="68546" marB="68546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168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79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108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76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171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81</a:t>
                      </a:r>
                    </a:p>
                  </a:txBody>
                  <a:tcPr marL="0" marR="0" marT="0" marB="0" anchor="ctr"/>
                </a:tc>
              </a:tr>
              <a:tr h="342831"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JUMLAH</a:t>
                      </a:r>
                      <a:endParaRPr lang="en-US" sz="14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77" marR="136477" marT="68546" marB="68546" anchor="ctr"/>
                </a:tc>
                <a:tc hMerge="1">
                  <a:txBody>
                    <a:bodyPr/>
                    <a:lstStyle/>
                    <a:p>
                      <a:endParaRPr lang="en-US" sz="700" b="1" dirty="0"/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3.823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3.542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3.913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3.529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3.828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3.124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4.012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3780</a:t>
                      </a: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647AB-53FC-4FC4-B329-DC0E1CCA4575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5957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049451"/>
              </p:ext>
            </p:extLst>
          </p:nvPr>
        </p:nvGraphicFramePr>
        <p:xfrm>
          <a:off x="171450" y="228600"/>
          <a:ext cx="8839201" cy="624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6180"/>
                <a:gridCol w="2013203"/>
                <a:gridCol w="1850006"/>
                <a:gridCol w="1740276"/>
                <a:gridCol w="1030337"/>
                <a:gridCol w="1539199"/>
              </a:tblGrid>
              <a:tr h="867157">
                <a:tc rowSpan="2">
                  <a:txBody>
                    <a:bodyPr/>
                    <a:lstStyle/>
                    <a:p>
                      <a:r>
                        <a:rPr lang="en-US" sz="15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NO</a:t>
                      </a:r>
                      <a:endParaRPr lang="en-US" sz="15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85" marR="136485" marT="68580" marB="68580"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PROGRAM /</a:t>
                      </a:r>
                    </a:p>
                    <a:p>
                      <a:pPr algn="ctr"/>
                      <a:r>
                        <a:rPr lang="en-US" sz="15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KEGIATAN</a:t>
                      </a:r>
                      <a:endParaRPr lang="en-US" sz="15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85" marR="136485" marT="68580" marB="68580"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ANGGARAN</a:t>
                      </a:r>
                      <a:endParaRPr lang="en-US" sz="15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85" marR="136485" marT="68580" marB="68580"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REALISASI KEUANGAN (SPJ)</a:t>
                      </a:r>
                    </a:p>
                  </a:txBody>
                  <a:tcPr marL="136485" marR="136485" marT="68580" marB="6858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REALISASI FISIK</a:t>
                      </a:r>
                      <a:endParaRPr lang="en-US" sz="15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85" marR="136485" marT="68580" marB="68580" anchor="ctr"/>
                </a:tc>
              </a:tr>
              <a:tr h="397643">
                <a:tc vMerge="1">
                  <a:txBody>
                    <a:bodyPr/>
                    <a:lstStyle/>
                    <a:p>
                      <a:endParaRPr lang="en-US" sz="800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800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(</a:t>
                      </a:r>
                      <a:r>
                        <a:rPr lang="en-US" sz="1400" b="1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Rp</a:t>
                      </a:r>
                      <a:r>
                        <a:rPr lang="en-US" sz="14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.</a:t>
                      </a:r>
                      <a:r>
                        <a:rPr lang="en-US" sz="1400" b="1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)</a:t>
                      </a:r>
                      <a:endParaRPr lang="en-US" sz="14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85" marR="136485" marT="68580" marB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( % )</a:t>
                      </a:r>
                      <a:endParaRPr lang="en-US" sz="14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85" marR="136485" marT="68580" marB="6858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97643">
                <a:tc gridSpan="6">
                  <a:txBody>
                    <a:bodyPr/>
                    <a:lstStyle/>
                    <a:p>
                      <a:r>
                        <a:rPr lang="en-US" sz="14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Program</a:t>
                      </a:r>
                      <a:r>
                        <a:rPr lang="en-US" sz="1400" b="1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400" b="1" baseline="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Promosi</a:t>
                      </a:r>
                      <a:r>
                        <a:rPr lang="en-US" sz="1400" b="1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Dan </a:t>
                      </a:r>
                      <a:r>
                        <a:rPr lang="en-US" sz="1400" b="1" baseline="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Pemberdayaan</a:t>
                      </a:r>
                      <a:endParaRPr lang="en-US" sz="14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85" marR="136485" marT="68580" marB="68580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>
                        <a:latin typeface="Cambria" panose="020405030504060302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59057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1.</a:t>
                      </a:r>
                      <a:endParaRPr lang="en-US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85" marR="136485" marT="68580" marB="6858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Kegiatan</a:t>
                      </a:r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Penyelenggaraan</a:t>
                      </a:r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Pemberdayaan</a:t>
                      </a:r>
                      <a:r>
                        <a:rPr lang="en-US" sz="1400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Masyarakat</a:t>
                      </a:r>
                      <a:r>
                        <a:rPr lang="en-US" sz="1400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Dan </a:t>
                      </a:r>
                      <a:r>
                        <a:rPr lang="en-US" sz="1400" baseline="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Kemitraan</a:t>
                      </a:r>
                      <a:r>
                        <a:rPr lang="en-US" sz="1400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tk</a:t>
                      </a:r>
                      <a:r>
                        <a:rPr lang="en-US" sz="1400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Provinsi</a:t>
                      </a:r>
                      <a:endParaRPr lang="en-US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85" marR="136485" marT="68580" marB="6858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294.227.000</a:t>
                      </a:r>
                      <a:endParaRPr lang="en-US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85" marR="136485" marT="68580" marB="6858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83.866.000</a:t>
                      </a:r>
                      <a:endParaRPr lang="en-US" sz="14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85" marR="136485" marT="68580" marB="685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28,50</a:t>
                      </a:r>
                      <a:endParaRPr lang="en-US" sz="1400" b="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36485" marR="136485" marT="68580" marB="685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42,64</a:t>
                      </a:r>
                      <a:endParaRPr lang="en-US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85" marR="136485" marT="68580" marB="68580" anchor="ctr"/>
                </a:tc>
              </a:tr>
              <a:tr h="397643">
                <a:tc gridSpan="6">
                  <a:txBody>
                    <a:bodyPr/>
                    <a:lstStyle/>
                    <a:p>
                      <a:pPr algn="l"/>
                      <a:r>
                        <a:rPr lang="en-US" sz="14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Program </a:t>
                      </a:r>
                      <a:r>
                        <a:rPr lang="en-US" sz="1400" b="1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Peningkatan</a:t>
                      </a:r>
                      <a:r>
                        <a:rPr lang="en-US" sz="14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400" b="1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Mutu</a:t>
                      </a:r>
                      <a:r>
                        <a:rPr lang="en-US" sz="14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400" b="1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Pelayanan</a:t>
                      </a:r>
                      <a:r>
                        <a:rPr lang="en-US" sz="14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400" b="1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Kesehatan</a:t>
                      </a:r>
                      <a:r>
                        <a:rPr lang="en-US" sz="14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BLUD</a:t>
                      </a:r>
                      <a:endParaRPr lang="en-US" sz="14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85" marR="136485" marT="68580" marB="68580" anchor="ctr"/>
                </a:tc>
                <a:tc hMerge="1">
                  <a:txBody>
                    <a:bodyPr/>
                    <a:lstStyle/>
                    <a:p>
                      <a:pPr algn="l"/>
                      <a:endParaRPr lang="en-US" sz="1000" dirty="0">
                        <a:latin typeface="Cambria" panose="020405030504060302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>
                        <a:latin typeface="Cambria" panose="02040503050406030204" pitchFamily="18" charset="0"/>
                      </a:endParaRPr>
                    </a:p>
                  </a:txBody>
                  <a:tcPr anchor="ctr"/>
                </a:tc>
              </a:tr>
              <a:tr h="1086698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1.</a:t>
                      </a:r>
                      <a:endParaRPr lang="en-US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85" marR="136485" marT="68580" marB="6858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Kegiatan</a:t>
                      </a:r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Pelayanan</a:t>
                      </a:r>
                      <a:r>
                        <a:rPr lang="en-US" sz="1400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Dan </a:t>
                      </a:r>
                      <a:r>
                        <a:rPr lang="en-US" sz="1400" baseline="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Pendukung</a:t>
                      </a:r>
                      <a:r>
                        <a:rPr lang="en-US" sz="1400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Pelayanan</a:t>
                      </a:r>
                      <a:endParaRPr lang="en-US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85" marR="136485" marT="68580" marB="6858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36.000.000.000</a:t>
                      </a:r>
                      <a:endParaRPr lang="en-US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85" marR="136485" marT="68580" marB="6858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17.845.859.164</a:t>
                      </a:r>
                      <a:endParaRPr lang="en-US" sz="14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85" marR="136485" marT="68580" marB="685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49,57</a:t>
                      </a:r>
                      <a:endParaRPr lang="en-US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85" marR="136485" marT="68580" marB="685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67,88</a:t>
                      </a:r>
                      <a:endParaRPr lang="en-US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85" marR="136485" marT="68580" marB="68580" anchor="ctr"/>
                </a:tc>
              </a:tr>
              <a:tr h="397643">
                <a:tc gridSpan="6">
                  <a:txBody>
                    <a:bodyPr/>
                    <a:lstStyle/>
                    <a:p>
                      <a:pPr algn="l"/>
                      <a:r>
                        <a:rPr lang="en-US" sz="14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Program </a:t>
                      </a:r>
                      <a:r>
                        <a:rPr lang="en-US" sz="1400" b="1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Sumber</a:t>
                      </a:r>
                      <a:r>
                        <a:rPr lang="en-US" sz="14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400" b="1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Daya</a:t>
                      </a:r>
                      <a:r>
                        <a:rPr lang="en-US" sz="14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400" b="1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Manusia</a:t>
                      </a:r>
                      <a:r>
                        <a:rPr lang="en-US" sz="14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400" b="1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Kesehatan</a:t>
                      </a:r>
                      <a:endParaRPr lang="en-US" sz="14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85" marR="136485" marT="68580" marB="68580" anchor="ctr"/>
                </a:tc>
                <a:tc hMerge="1">
                  <a:txBody>
                    <a:bodyPr/>
                    <a:lstStyle/>
                    <a:p>
                      <a:pPr algn="l"/>
                      <a:endParaRPr lang="en-US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r"/>
                      <a:endParaRPr lang="en-US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r"/>
                      <a:endParaRPr lang="en-US" sz="9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</a:tr>
              <a:tr h="1113401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1.</a:t>
                      </a:r>
                      <a:endParaRPr lang="en-US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85" marR="136485" marT="68580" marB="6858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Kegiatan</a:t>
                      </a:r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Penyelenggaraan</a:t>
                      </a:r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Pendidikan</a:t>
                      </a:r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Tenaga</a:t>
                      </a:r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Kesehatan</a:t>
                      </a:r>
                      <a:endParaRPr lang="en-US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85" marR="136485" marT="68580" marB="6858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342.804.000</a:t>
                      </a:r>
                      <a:endParaRPr lang="en-US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85" marR="136485" marT="68580" marB="6858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198.202.180</a:t>
                      </a:r>
                      <a:endParaRPr lang="en-US" sz="14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85" marR="136485" marT="68580" marB="685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57,82</a:t>
                      </a:r>
                      <a:endParaRPr lang="en-US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85" marR="136485" marT="68580" marB="685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90,34</a:t>
                      </a:r>
                      <a:endParaRPr lang="en-US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85" marR="136485" marT="68580" marB="68580" anchor="ctr"/>
                </a:tc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647AB-53FC-4FC4-B329-DC0E1CCA457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1667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190841"/>
            <a:ext cx="8229362" cy="1143000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en-US" sz="2700" b="1" dirty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DATA WILAYAH CAKUPAN </a:t>
            </a:r>
            <a:r>
              <a:rPr lang="en-US" sz="2700" b="1" dirty="0" smtClean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2700" b="1" dirty="0" smtClean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2700" b="1" dirty="0" smtClean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SURAKARTA </a:t>
            </a:r>
            <a:r>
              <a:rPr lang="en-US" sz="2700" b="1" dirty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&amp; JAWA TENGAH</a:t>
            </a:r>
          </a:p>
        </p:txBody>
      </p:sp>
      <p:pic>
        <p:nvPicPr>
          <p:cNvPr id="51204" name="Content Placeholder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792" y="2040732"/>
            <a:ext cx="8705895" cy="4550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ular Callout 6"/>
          <p:cNvSpPr/>
          <p:nvPr/>
        </p:nvSpPr>
        <p:spPr>
          <a:xfrm>
            <a:off x="234584" y="1373983"/>
            <a:ext cx="826964" cy="478631"/>
          </a:xfrm>
          <a:prstGeom prst="wedgeRectCallout">
            <a:avLst>
              <a:gd name="adj1" fmla="val 387686"/>
              <a:gd name="adj2" fmla="val 732490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6767" tIns="68383" rIns="136767" bIns="68383" anchor="ctr"/>
          <a:lstStyle/>
          <a:p>
            <a:pPr algn="ctr">
              <a:defRPr/>
            </a:pPr>
            <a:r>
              <a:rPr lang="en-US" sz="1000" dirty="0" err="1">
                <a:ln w="0"/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Jateng</a:t>
            </a:r>
            <a:r>
              <a:rPr lang="en-US" sz="1000" dirty="0">
                <a:ln w="0"/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000" dirty="0" err="1" smtClean="0">
                <a:ln w="0"/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Lainnya</a:t>
            </a:r>
            <a:endParaRPr lang="en-US" sz="1000" dirty="0" smtClean="0">
              <a:ln w="0"/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defRPr/>
            </a:pPr>
            <a:r>
              <a:rPr lang="en-US" sz="1000" dirty="0" smtClean="0">
                <a:ln w="0"/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1.050</a:t>
            </a:r>
          </a:p>
        </p:txBody>
      </p:sp>
      <p:sp>
        <p:nvSpPr>
          <p:cNvPr id="8" name="Rectangular Callout 7"/>
          <p:cNvSpPr/>
          <p:nvPr/>
        </p:nvSpPr>
        <p:spPr>
          <a:xfrm>
            <a:off x="1151605" y="1368355"/>
            <a:ext cx="826964" cy="488156"/>
          </a:xfrm>
          <a:prstGeom prst="wedgeRectCallout">
            <a:avLst>
              <a:gd name="adj1" fmla="val 507940"/>
              <a:gd name="adj2" fmla="val 719685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6767" tIns="68383" rIns="136767" bIns="68383" anchor="ctr"/>
          <a:lstStyle/>
          <a:p>
            <a:pPr algn="ctr">
              <a:defRPr/>
            </a:pPr>
            <a:r>
              <a:rPr lang="en-US" sz="1000" dirty="0" err="1" smtClean="0">
                <a:ln w="0"/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Klaten</a:t>
            </a:r>
            <a:endParaRPr lang="en-US" sz="1000" dirty="0" smtClean="0">
              <a:ln w="0"/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defRPr/>
            </a:pPr>
            <a:r>
              <a:rPr lang="en-US" sz="1000" dirty="0" smtClean="0">
                <a:ln w="0"/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535</a:t>
            </a:r>
          </a:p>
        </p:txBody>
      </p:sp>
      <p:sp>
        <p:nvSpPr>
          <p:cNvPr id="9" name="Rectangular Callout 8"/>
          <p:cNvSpPr/>
          <p:nvPr/>
        </p:nvSpPr>
        <p:spPr>
          <a:xfrm>
            <a:off x="8011367" y="3969545"/>
            <a:ext cx="947810" cy="511968"/>
          </a:xfrm>
          <a:prstGeom prst="wedgeRectCallout">
            <a:avLst>
              <a:gd name="adj1" fmla="val -179635"/>
              <a:gd name="adj2" fmla="val 260679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6767" tIns="68383" rIns="136767" bIns="68383" anchor="ctr"/>
          <a:lstStyle/>
          <a:p>
            <a:pPr algn="ctr">
              <a:defRPr/>
            </a:pPr>
            <a:r>
              <a:rPr lang="en-US" sz="1000" dirty="0" err="1" smtClean="0">
                <a:ln w="0"/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Wonogiri</a:t>
            </a:r>
            <a:endParaRPr lang="en-US" sz="1000" dirty="0" smtClean="0">
              <a:ln w="0"/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defRPr/>
            </a:pPr>
            <a:r>
              <a:rPr lang="en-US" sz="1000" dirty="0" smtClean="0">
                <a:ln w="0"/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1.694</a:t>
            </a:r>
            <a:endParaRPr lang="en-US" sz="1000" dirty="0">
              <a:ln w="0"/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0" name="Rectangular Callout 9"/>
          <p:cNvSpPr/>
          <p:nvPr/>
        </p:nvSpPr>
        <p:spPr>
          <a:xfrm>
            <a:off x="2080482" y="1376365"/>
            <a:ext cx="824595" cy="488156"/>
          </a:xfrm>
          <a:prstGeom prst="wedgeRectCallout">
            <a:avLst>
              <a:gd name="adj1" fmla="val 428272"/>
              <a:gd name="adj2" fmla="val 647794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6767" tIns="68383" rIns="136767" bIns="68383" anchor="ctr"/>
          <a:lstStyle/>
          <a:p>
            <a:pPr algn="ctr">
              <a:defRPr/>
            </a:pPr>
            <a:r>
              <a:rPr lang="en-US" sz="1000" dirty="0" err="1" smtClean="0">
                <a:ln w="0"/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Boyolali</a:t>
            </a:r>
            <a:endParaRPr lang="en-US" sz="1000" dirty="0" smtClean="0">
              <a:ln w="0"/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defRPr/>
            </a:pPr>
            <a:r>
              <a:rPr lang="en-US" sz="1000" dirty="0" smtClean="0">
                <a:ln w="0"/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2.697</a:t>
            </a:r>
          </a:p>
        </p:txBody>
      </p:sp>
      <p:sp>
        <p:nvSpPr>
          <p:cNvPr id="11" name="Rectangular Callout 10"/>
          <p:cNvSpPr/>
          <p:nvPr/>
        </p:nvSpPr>
        <p:spPr>
          <a:xfrm>
            <a:off x="3969171" y="1366838"/>
            <a:ext cx="956288" cy="492920"/>
          </a:xfrm>
          <a:prstGeom prst="wedgeRectCallout">
            <a:avLst>
              <a:gd name="adj1" fmla="val 216741"/>
              <a:gd name="adj2" fmla="val 666654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6767" tIns="68383" rIns="136767" bIns="68383" anchor="ctr"/>
          <a:lstStyle/>
          <a:p>
            <a:pPr algn="ctr">
              <a:defRPr/>
            </a:pPr>
            <a:endParaRPr lang="en-US" sz="1000" dirty="0" smtClean="0">
              <a:ln w="0"/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defRPr/>
            </a:pPr>
            <a:r>
              <a:rPr lang="en-US" sz="1000" dirty="0" smtClean="0">
                <a:ln w="0"/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Surakarta</a:t>
            </a:r>
          </a:p>
          <a:p>
            <a:pPr algn="ctr">
              <a:defRPr/>
            </a:pPr>
            <a:r>
              <a:rPr lang="en-US" sz="1000" dirty="0" smtClean="0">
                <a:ln w="0"/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5.508</a:t>
            </a:r>
          </a:p>
          <a:p>
            <a:pPr algn="ctr">
              <a:defRPr/>
            </a:pPr>
            <a:endParaRPr lang="en-US" sz="1000" dirty="0" smtClean="0">
              <a:ln w="0"/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2" name="Rectangular Callout 11"/>
          <p:cNvSpPr/>
          <p:nvPr/>
        </p:nvSpPr>
        <p:spPr>
          <a:xfrm>
            <a:off x="2959796" y="1369220"/>
            <a:ext cx="967322" cy="488156"/>
          </a:xfrm>
          <a:prstGeom prst="wedgeRectCallout">
            <a:avLst>
              <a:gd name="adj1" fmla="val 326212"/>
              <a:gd name="adj2" fmla="val 720567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6767" tIns="68383" rIns="136767" bIns="68383" anchor="ctr"/>
          <a:lstStyle/>
          <a:p>
            <a:pPr algn="ctr">
              <a:defRPr/>
            </a:pPr>
            <a:r>
              <a:rPr lang="en-US" sz="1000" dirty="0" err="1" smtClean="0">
                <a:ln w="0"/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Sukoharjo</a:t>
            </a:r>
            <a:endParaRPr lang="en-US" sz="1000" dirty="0" smtClean="0">
              <a:ln w="0"/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defRPr/>
            </a:pPr>
            <a:r>
              <a:rPr lang="en-US" sz="1000" dirty="0" smtClean="0">
                <a:ln w="0"/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4.842</a:t>
            </a:r>
          </a:p>
        </p:txBody>
      </p:sp>
      <p:sp>
        <p:nvSpPr>
          <p:cNvPr id="13" name="Rectangular Callout 12"/>
          <p:cNvSpPr/>
          <p:nvPr/>
        </p:nvSpPr>
        <p:spPr>
          <a:xfrm>
            <a:off x="4966267" y="1354932"/>
            <a:ext cx="1217936" cy="502443"/>
          </a:xfrm>
          <a:prstGeom prst="wedgeRectCallout">
            <a:avLst>
              <a:gd name="adj1" fmla="val 103033"/>
              <a:gd name="adj2" fmla="val 641139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6767" tIns="68383" rIns="136767" bIns="68383" anchor="ctr"/>
          <a:lstStyle/>
          <a:p>
            <a:pPr algn="ctr">
              <a:defRPr/>
            </a:pPr>
            <a:r>
              <a:rPr lang="en-US" sz="1000" dirty="0" err="1" smtClean="0">
                <a:ln w="0"/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Karanganyar</a:t>
            </a:r>
            <a:endParaRPr lang="en-US" sz="1000" dirty="0" smtClean="0">
              <a:ln w="0"/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defRPr/>
            </a:pPr>
            <a:r>
              <a:rPr lang="en-US" sz="1000" dirty="0" smtClean="0">
                <a:ln w="0"/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4.807</a:t>
            </a:r>
          </a:p>
        </p:txBody>
      </p:sp>
      <p:sp>
        <p:nvSpPr>
          <p:cNvPr id="14" name="Rectangular Callout 13"/>
          <p:cNvSpPr/>
          <p:nvPr/>
        </p:nvSpPr>
        <p:spPr>
          <a:xfrm>
            <a:off x="7348536" y="1371600"/>
            <a:ext cx="824595" cy="504825"/>
          </a:xfrm>
          <a:prstGeom prst="wedgeRectCallout">
            <a:avLst>
              <a:gd name="adj1" fmla="val -87681"/>
              <a:gd name="adj2" fmla="val 561584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6767" tIns="68383" rIns="136767" bIns="68383" anchor="ctr"/>
          <a:lstStyle/>
          <a:p>
            <a:pPr algn="ctr">
              <a:defRPr/>
            </a:pPr>
            <a:r>
              <a:rPr lang="en-US" sz="1000" dirty="0" err="1" smtClean="0">
                <a:ln w="0"/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Sragen</a:t>
            </a:r>
            <a:endParaRPr lang="en-US" sz="1000" dirty="0" smtClean="0">
              <a:ln w="0"/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defRPr/>
            </a:pPr>
            <a:r>
              <a:rPr lang="en-US" sz="1000" dirty="0" smtClean="0">
                <a:ln w="0"/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4.840</a:t>
            </a:r>
          </a:p>
          <a:p>
            <a:pPr algn="ctr">
              <a:defRPr/>
            </a:pPr>
            <a:endParaRPr lang="en-US" sz="1000" dirty="0">
              <a:ln w="0"/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5" name="Rectangular Callout 14"/>
          <p:cNvSpPr/>
          <p:nvPr/>
        </p:nvSpPr>
        <p:spPr>
          <a:xfrm>
            <a:off x="8226326" y="1340645"/>
            <a:ext cx="824595" cy="504825"/>
          </a:xfrm>
          <a:prstGeom prst="wedgeRectCallout">
            <a:avLst>
              <a:gd name="adj1" fmla="val -62264"/>
              <a:gd name="adj2" fmla="val 376005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6767" tIns="68383" rIns="136767" bIns="68383" anchor="ctr"/>
          <a:lstStyle/>
          <a:p>
            <a:pPr algn="ctr">
              <a:defRPr/>
            </a:pPr>
            <a:r>
              <a:rPr lang="en-US" sz="1000" dirty="0" err="1" smtClean="0">
                <a:ln w="0"/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Blora</a:t>
            </a:r>
            <a:endParaRPr lang="en-US" sz="1000" dirty="0" smtClean="0">
              <a:ln w="0"/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defRPr/>
            </a:pPr>
            <a:r>
              <a:rPr lang="en-US" sz="1000" dirty="0" smtClean="0">
                <a:ln w="0"/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204</a:t>
            </a:r>
          </a:p>
          <a:p>
            <a:pPr algn="ctr">
              <a:defRPr/>
            </a:pPr>
            <a:endParaRPr lang="en-US" sz="1000" dirty="0">
              <a:ln w="0"/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6" name="Rectangular Callout 15"/>
          <p:cNvSpPr/>
          <p:nvPr/>
        </p:nvSpPr>
        <p:spPr>
          <a:xfrm>
            <a:off x="6253582" y="1352551"/>
            <a:ext cx="1074802" cy="511970"/>
          </a:xfrm>
          <a:prstGeom prst="wedgeRectCallout">
            <a:avLst>
              <a:gd name="adj1" fmla="val -11860"/>
              <a:gd name="adj2" fmla="val 416158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6767" tIns="68383" rIns="136767" bIns="68383" anchor="ctr"/>
          <a:lstStyle/>
          <a:p>
            <a:pPr algn="ctr">
              <a:defRPr/>
            </a:pPr>
            <a:r>
              <a:rPr lang="en-US" sz="1000" dirty="0" err="1" smtClean="0">
                <a:ln w="0"/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Grobongan</a:t>
            </a:r>
            <a:endParaRPr lang="en-US" sz="1000" dirty="0" smtClean="0">
              <a:ln w="0"/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defRPr/>
            </a:pPr>
            <a:r>
              <a:rPr lang="en-US" sz="1000" dirty="0" smtClean="0">
                <a:ln w="0"/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244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647AB-53FC-4FC4-B329-DC0E1CCA4575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3670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753" y="296652"/>
            <a:ext cx="8229362" cy="1143000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en-US" sz="27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DATA WILAYAH CAKUPAN JAWA TIMUR </a:t>
            </a:r>
            <a:r>
              <a:rPr lang="en-US" sz="2400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2400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2400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2400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endParaRPr lang="en-US" sz="2400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53251" name="Content Placeholder 3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392" y="1844824"/>
            <a:ext cx="8442088" cy="4832694"/>
          </a:xfrm>
        </p:spPr>
      </p:pic>
      <p:sp>
        <p:nvSpPr>
          <p:cNvPr id="5" name="Rectangular Callout 4"/>
          <p:cNvSpPr/>
          <p:nvPr/>
        </p:nvSpPr>
        <p:spPr>
          <a:xfrm>
            <a:off x="1687770" y="1274498"/>
            <a:ext cx="1144482" cy="350043"/>
          </a:xfrm>
          <a:prstGeom prst="wedgeRectCallout">
            <a:avLst>
              <a:gd name="adj1" fmla="val -63446"/>
              <a:gd name="adj2" fmla="val 775404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6767" tIns="68383" rIns="136767" bIns="68383" anchor="ctr"/>
          <a:lstStyle/>
          <a:p>
            <a:pPr algn="ctr">
              <a:defRPr/>
            </a:pPr>
            <a:endParaRPr lang="en-US" sz="1000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defRPr/>
            </a:pPr>
            <a:r>
              <a:rPr lang="en-US" sz="100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Magetan</a:t>
            </a:r>
            <a:endParaRPr lang="en-US" sz="1000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defRPr/>
            </a:pPr>
            <a:r>
              <a:rPr lang="en-US" sz="1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630</a:t>
            </a:r>
            <a:endParaRPr lang="en-US" sz="10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defRPr/>
            </a:pPr>
            <a:endParaRPr lang="en-US" sz="10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" name="Rectangular Callout 5"/>
          <p:cNvSpPr/>
          <p:nvPr/>
        </p:nvSpPr>
        <p:spPr>
          <a:xfrm>
            <a:off x="2880291" y="1252703"/>
            <a:ext cx="1144480" cy="350043"/>
          </a:xfrm>
          <a:prstGeom prst="wedgeRectCallout">
            <a:avLst>
              <a:gd name="adj1" fmla="val -143249"/>
              <a:gd name="adj2" fmla="val 658409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6767" tIns="68383" rIns="136767" bIns="68383" anchor="ctr"/>
          <a:lstStyle/>
          <a:p>
            <a:pPr algn="ctr">
              <a:defRPr/>
            </a:pPr>
            <a:endParaRPr lang="en-US" sz="1000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defRPr/>
            </a:pPr>
            <a:r>
              <a:rPr lang="en-US" sz="100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Ngawi</a:t>
            </a:r>
            <a:endParaRPr lang="en-US" sz="1000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defRPr/>
            </a:pPr>
            <a:r>
              <a:rPr lang="en-US" sz="1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715</a:t>
            </a:r>
          </a:p>
          <a:p>
            <a:pPr algn="ctr">
              <a:defRPr/>
            </a:pPr>
            <a:endParaRPr lang="en-US" sz="10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" name="Rectangular Callout 6"/>
          <p:cNvSpPr/>
          <p:nvPr/>
        </p:nvSpPr>
        <p:spPr>
          <a:xfrm>
            <a:off x="4088965" y="1274498"/>
            <a:ext cx="1142081" cy="350043"/>
          </a:xfrm>
          <a:prstGeom prst="wedgeRectCallout">
            <a:avLst>
              <a:gd name="adj1" fmla="val -178427"/>
              <a:gd name="adj2" fmla="val 470101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6767" tIns="68383" rIns="136767" bIns="68383" anchor="ctr"/>
          <a:lstStyle/>
          <a:p>
            <a:pPr algn="ctr">
              <a:defRPr/>
            </a:pPr>
            <a:endParaRPr lang="en-US" sz="1000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defRPr/>
            </a:pPr>
            <a:r>
              <a:rPr lang="en-US" sz="100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Bojonegoro</a:t>
            </a:r>
            <a:endParaRPr lang="en-US" sz="1000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defRPr/>
            </a:pPr>
            <a:r>
              <a:rPr lang="en-US" sz="1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105</a:t>
            </a:r>
          </a:p>
          <a:p>
            <a:pPr algn="ctr">
              <a:defRPr/>
            </a:pPr>
            <a:endParaRPr lang="en-US" sz="10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8" name="Rectangular Callout 7"/>
          <p:cNvSpPr/>
          <p:nvPr/>
        </p:nvSpPr>
        <p:spPr>
          <a:xfrm>
            <a:off x="5269736" y="1269677"/>
            <a:ext cx="1144482" cy="350043"/>
          </a:xfrm>
          <a:prstGeom prst="wedgeRectCallout">
            <a:avLst>
              <a:gd name="adj1" fmla="val -334338"/>
              <a:gd name="adj2" fmla="val 773305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6767" tIns="68383" rIns="136767" bIns="68383" anchor="ctr"/>
          <a:lstStyle/>
          <a:p>
            <a:pPr algn="ctr">
              <a:defRPr/>
            </a:pPr>
            <a:endParaRPr lang="en-US" sz="1000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defRPr/>
            </a:pPr>
            <a:r>
              <a:rPr lang="en-US" sz="100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Madiun</a:t>
            </a:r>
            <a:endParaRPr lang="en-US" sz="1000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defRPr/>
            </a:pPr>
            <a:r>
              <a:rPr lang="en-US" sz="1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319</a:t>
            </a:r>
          </a:p>
          <a:p>
            <a:pPr algn="ctr">
              <a:defRPr/>
            </a:pPr>
            <a:endParaRPr lang="en-US" sz="10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Rectangular Callout 8"/>
          <p:cNvSpPr/>
          <p:nvPr/>
        </p:nvSpPr>
        <p:spPr>
          <a:xfrm>
            <a:off x="762000" y="1252704"/>
            <a:ext cx="869617" cy="350043"/>
          </a:xfrm>
          <a:prstGeom prst="wedgeRectCallout">
            <a:avLst>
              <a:gd name="adj1" fmla="val -25777"/>
              <a:gd name="adj2" fmla="val 1089636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6767" tIns="68383" rIns="136767" bIns="68383" anchor="ctr"/>
          <a:lstStyle/>
          <a:p>
            <a:pPr algn="ctr">
              <a:defRPr/>
            </a:pPr>
            <a:endParaRPr lang="en-US" sz="1000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defRPr/>
            </a:pPr>
            <a:r>
              <a:rPr lang="en-US" sz="100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Pacitan</a:t>
            </a:r>
            <a:endParaRPr lang="en-US" sz="1000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defRPr/>
            </a:pPr>
            <a:r>
              <a:rPr lang="en-US" sz="1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102</a:t>
            </a:r>
          </a:p>
          <a:p>
            <a:pPr algn="ctr">
              <a:defRPr/>
            </a:pPr>
            <a:endParaRPr lang="en-US" sz="10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1" name="Rectangular Callout 10"/>
          <p:cNvSpPr/>
          <p:nvPr/>
        </p:nvSpPr>
        <p:spPr>
          <a:xfrm>
            <a:off x="6536751" y="1274498"/>
            <a:ext cx="1007049" cy="350043"/>
          </a:xfrm>
          <a:prstGeom prst="wedgeRectCallout">
            <a:avLst>
              <a:gd name="adj1" fmla="val -518448"/>
              <a:gd name="adj2" fmla="val 962029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6767" tIns="68383" rIns="136767" bIns="68383" anchor="ctr"/>
          <a:lstStyle/>
          <a:p>
            <a:pPr algn="ctr">
              <a:defRPr/>
            </a:pPr>
            <a:endParaRPr lang="en-US" sz="1000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defRPr/>
            </a:pPr>
            <a:r>
              <a:rPr lang="en-US" sz="100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Ponorogo</a:t>
            </a:r>
            <a:endParaRPr lang="en-US" sz="1000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defRPr/>
            </a:pPr>
            <a:r>
              <a:rPr lang="en-US" sz="1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389</a:t>
            </a:r>
          </a:p>
          <a:p>
            <a:pPr algn="ctr">
              <a:defRPr/>
            </a:pPr>
            <a:endParaRPr lang="en-US" sz="10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2" name="Rectangular Callout 11"/>
          <p:cNvSpPr/>
          <p:nvPr/>
        </p:nvSpPr>
        <p:spPr>
          <a:xfrm>
            <a:off x="7631936" y="1273350"/>
            <a:ext cx="1381434" cy="350043"/>
          </a:xfrm>
          <a:prstGeom prst="wedgeRectCallout">
            <a:avLst>
              <a:gd name="adj1" fmla="val -275276"/>
              <a:gd name="adj2" fmla="val 857062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6767" tIns="68383" rIns="136767" bIns="68383" anchor="ctr"/>
          <a:lstStyle/>
          <a:p>
            <a:pPr algn="ctr">
              <a:defRPr/>
            </a:pPr>
            <a:endParaRPr lang="en-US" sz="1000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defRPr/>
            </a:pPr>
            <a:r>
              <a:rPr lang="en-US" sz="100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Jatim</a:t>
            </a:r>
            <a:r>
              <a:rPr lang="en-US" sz="1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00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Lainnya</a:t>
            </a:r>
            <a:endParaRPr lang="en-US" sz="1000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defRPr/>
            </a:pPr>
            <a:r>
              <a:rPr lang="en-US" sz="1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780</a:t>
            </a:r>
          </a:p>
          <a:p>
            <a:pPr algn="ctr">
              <a:defRPr/>
            </a:pPr>
            <a:endParaRPr lang="en-US" sz="10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647AB-53FC-4FC4-B329-DC0E1CCA4575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212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838200" y="2895600"/>
            <a:ext cx="7418172" cy="1646303"/>
          </a:xfrm>
        </p:spPr>
        <p:txBody>
          <a:bodyPr>
            <a:noAutofit/>
          </a:bodyPr>
          <a:lstStyle/>
          <a:p>
            <a:pPr algn="l">
              <a:defRPr/>
            </a:pPr>
            <a:r>
              <a:rPr lang="en-US" sz="42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JUMLAH KUNJUNGAN PASIEN RAWAT INAP</a:t>
            </a:r>
            <a:br>
              <a:rPr lang="en-US" sz="42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42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BERDASARKAN WILAYAH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647AB-53FC-4FC4-B329-DC0E1CCA4575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057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56413097"/>
              </p:ext>
            </p:extLst>
          </p:nvPr>
        </p:nvGraphicFramePr>
        <p:xfrm>
          <a:off x="244216" y="103324"/>
          <a:ext cx="8720273" cy="67211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0913"/>
                <a:gridCol w="1662655"/>
                <a:gridCol w="950653"/>
                <a:gridCol w="769436"/>
                <a:gridCol w="769436"/>
                <a:gridCol w="769436"/>
                <a:gridCol w="769436"/>
                <a:gridCol w="769436"/>
                <a:gridCol w="769436"/>
                <a:gridCol w="769436"/>
              </a:tblGrid>
              <a:tr h="331182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NO</a:t>
                      </a:r>
                      <a:endParaRPr lang="en-US" sz="14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34" marR="136534" marT="68592" marB="6859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KOTA ASAL</a:t>
                      </a:r>
                      <a:endParaRPr lang="en-US" sz="14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34" marR="136534" marT="68592" marB="6859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JAN</a:t>
                      </a:r>
                    </a:p>
                  </a:txBody>
                  <a:tcPr marL="136534" marR="136534" marT="68592" marB="6859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FEB</a:t>
                      </a:r>
                    </a:p>
                  </a:txBody>
                  <a:tcPr marL="136534" marR="136534" marT="68592" marB="6859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MAR</a:t>
                      </a:r>
                    </a:p>
                  </a:txBody>
                  <a:tcPr marL="136534" marR="136534" marT="68592" marB="6859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APR</a:t>
                      </a:r>
                    </a:p>
                  </a:txBody>
                  <a:tcPr marL="136534" marR="136534" marT="68592" marB="6859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MEI</a:t>
                      </a:r>
                    </a:p>
                  </a:txBody>
                  <a:tcPr marL="136534" marR="136534" marT="68592" marB="6859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JUN</a:t>
                      </a:r>
                    </a:p>
                  </a:txBody>
                  <a:tcPr marL="136534" marR="136534" marT="68592" marB="6859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JULI</a:t>
                      </a:r>
                    </a:p>
                  </a:txBody>
                  <a:tcPr marL="136534" marR="136534" marT="68592" marB="6859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AGT</a:t>
                      </a:r>
                    </a:p>
                  </a:txBody>
                  <a:tcPr marL="136534" marR="136534" marT="68592" marB="68592" anchor="ctr"/>
                </a:tc>
              </a:tr>
              <a:tr h="33118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1.</a:t>
                      </a:r>
                      <a:endParaRPr lang="en-US" sz="14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34" marR="136534" marT="68592" marB="68592" anchor="ctr"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SURAKARTA</a:t>
                      </a:r>
                      <a:endParaRPr lang="en-US" sz="14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34" marR="136534" marT="68592" marB="68592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19</a:t>
                      </a:r>
                    </a:p>
                  </a:txBody>
                  <a:tcPr marL="0" marR="0" marT="0" marB="0" anchor="ctr"/>
                </a:tc>
              </a:tr>
              <a:tr h="33118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2.</a:t>
                      </a:r>
                      <a:endParaRPr lang="en-US" sz="14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34" marR="136534" marT="68592" marB="68592" anchor="ctr"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WONOGIRI</a:t>
                      </a:r>
                      <a:endParaRPr lang="en-US" sz="14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34" marR="136534" marT="68592" marB="68592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19</a:t>
                      </a:r>
                    </a:p>
                  </a:txBody>
                  <a:tcPr marL="0" marR="0" marT="0" marB="0" anchor="ctr"/>
                </a:tc>
              </a:tr>
              <a:tr h="33118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3.</a:t>
                      </a:r>
                      <a:endParaRPr lang="en-US" sz="14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34" marR="136534" marT="68592" marB="68592" anchor="ctr"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SUKOHARJO</a:t>
                      </a:r>
                      <a:endParaRPr lang="en-US" sz="14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34" marR="136534" marT="68592" marB="68592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39</a:t>
                      </a:r>
                    </a:p>
                  </a:txBody>
                  <a:tcPr marL="0" marR="0" marT="0" marB="0" anchor="ctr"/>
                </a:tc>
              </a:tr>
              <a:tr h="4113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4.</a:t>
                      </a:r>
                      <a:endParaRPr lang="en-US" sz="14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34" marR="136534" marT="68592" marB="68592" anchor="ctr"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KARANGANYAR</a:t>
                      </a:r>
                      <a:endParaRPr lang="en-US" sz="14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34" marR="136534" marT="68592" marB="68592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33</a:t>
                      </a:r>
                    </a:p>
                  </a:txBody>
                  <a:tcPr marL="0" marR="0" marT="0" marB="0" anchor="ctr"/>
                </a:tc>
              </a:tr>
              <a:tr h="33118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5.</a:t>
                      </a:r>
                      <a:endParaRPr lang="en-US" sz="14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34" marR="136534" marT="68592" marB="68592" anchor="ctr"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SRAGEN</a:t>
                      </a:r>
                      <a:endParaRPr lang="en-US" sz="14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34" marR="136534" marT="68592" marB="68592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54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43</a:t>
                      </a:r>
                    </a:p>
                  </a:txBody>
                  <a:tcPr marL="0" marR="0" marT="0" marB="0" anchor="ctr"/>
                </a:tc>
              </a:tr>
              <a:tr h="33118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6.</a:t>
                      </a:r>
                      <a:endParaRPr lang="en-US" sz="14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34" marR="136534" marT="68592" marB="68592" anchor="ctr"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BOYOLALI</a:t>
                      </a:r>
                      <a:endParaRPr lang="en-US" sz="14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34" marR="136534" marT="68592" marB="68592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17</a:t>
                      </a:r>
                    </a:p>
                  </a:txBody>
                  <a:tcPr marL="0" marR="0" marT="0" marB="0" anchor="ctr"/>
                </a:tc>
              </a:tr>
              <a:tr h="33118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7.</a:t>
                      </a:r>
                      <a:endParaRPr lang="en-US" sz="14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34" marR="136534" marT="68592" marB="68592" anchor="ctr"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KLATEN</a:t>
                      </a:r>
                      <a:endParaRPr lang="en-US" sz="14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34" marR="136534" marT="68592" marB="68592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</a:t>
                      </a:r>
                    </a:p>
                  </a:txBody>
                  <a:tcPr marL="0" marR="0" marT="0" marB="0" anchor="ctr"/>
                </a:tc>
              </a:tr>
              <a:tr h="33118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8.</a:t>
                      </a:r>
                      <a:endParaRPr lang="en-US" sz="14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34" marR="136534" marT="68592" marB="68592" anchor="ctr"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BLORA</a:t>
                      </a:r>
                      <a:endParaRPr lang="en-US" sz="14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34" marR="136534" marT="68592" marB="68592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8</a:t>
                      </a:r>
                    </a:p>
                  </a:txBody>
                  <a:tcPr marL="0" marR="0" marT="0" marB="0" anchor="ctr"/>
                </a:tc>
              </a:tr>
              <a:tr h="33118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9.</a:t>
                      </a:r>
                      <a:endParaRPr lang="en-US" sz="14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34" marR="136534" marT="68592" marB="68592" anchor="ctr"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GROBONGAN</a:t>
                      </a:r>
                      <a:endParaRPr lang="en-US" sz="14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34" marR="136534" marT="68592" marB="68592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</a:t>
                      </a:r>
                    </a:p>
                  </a:txBody>
                  <a:tcPr marL="0" marR="0" marT="0" marB="0" anchor="ctr"/>
                </a:tc>
              </a:tr>
              <a:tr h="33118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10.</a:t>
                      </a:r>
                      <a:endParaRPr lang="en-US" sz="14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34" marR="136534" marT="68592" marB="68592" anchor="ctr"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LL</a:t>
                      </a:r>
                      <a:r>
                        <a:rPr lang="en-US" sz="1400" b="0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JATENG</a:t>
                      </a:r>
                      <a:endParaRPr lang="en-US" sz="14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34" marR="136534" marT="68592" marB="68592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36</a:t>
                      </a:r>
                    </a:p>
                  </a:txBody>
                  <a:tcPr marL="0" marR="0" marT="0" marB="0" anchor="ctr"/>
                </a:tc>
              </a:tr>
              <a:tr h="33118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11.</a:t>
                      </a:r>
                      <a:endParaRPr lang="en-US" sz="14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34" marR="136534" marT="68592" marB="68592" anchor="ctr"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NGAWI</a:t>
                      </a:r>
                      <a:endParaRPr lang="en-US" sz="14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34" marR="136534" marT="68592" marB="68592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0" marR="0" marT="0" marB="0" anchor="ctr"/>
                </a:tc>
              </a:tr>
              <a:tr h="33118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12.</a:t>
                      </a:r>
                      <a:endParaRPr lang="en-US" sz="14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34" marR="136534" marT="68592" marB="68592" anchor="ctr"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MAGETAN</a:t>
                      </a:r>
                      <a:endParaRPr lang="en-US" sz="14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34" marR="136534" marT="68592" marB="68592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</a:t>
                      </a:r>
                    </a:p>
                  </a:txBody>
                  <a:tcPr marL="0" marR="0" marT="0" marB="0" anchor="ctr"/>
                </a:tc>
              </a:tr>
              <a:tr h="33118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13.</a:t>
                      </a:r>
                      <a:endParaRPr lang="en-US" sz="14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34" marR="136534" marT="68592" marB="68592" anchor="ctr"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MADIUN</a:t>
                      </a:r>
                      <a:endParaRPr lang="en-US" sz="14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34" marR="136534" marT="68592" marB="68592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</a:t>
                      </a:r>
                    </a:p>
                  </a:txBody>
                  <a:tcPr marL="0" marR="0" marT="0" marB="0" anchor="ctr"/>
                </a:tc>
              </a:tr>
              <a:tr h="33118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14.</a:t>
                      </a:r>
                      <a:endParaRPr lang="en-US" sz="14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34" marR="136534" marT="68592" marB="68592" anchor="ctr"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PONOROGO</a:t>
                      </a:r>
                      <a:endParaRPr lang="en-US" sz="14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34" marR="136534" marT="68592" marB="68592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6</a:t>
                      </a:r>
                    </a:p>
                  </a:txBody>
                  <a:tcPr marL="0" marR="0" marT="0" marB="0" anchor="ctr"/>
                </a:tc>
              </a:tr>
              <a:tr h="33118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15.</a:t>
                      </a:r>
                      <a:endParaRPr lang="en-US" sz="14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34" marR="136534" marT="68592" marB="68592" anchor="ctr"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PACITAN</a:t>
                      </a:r>
                      <a:endParaRPr lang="en-US" sz="14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34" marR="136534" marT="68592" marB="68592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5</a:t>
                      </a:r>
                    </a:p>
                  </a:txBody>
                  <a:tcPr marL="0" marR="0" marT="0" marB="0" anchor="ctr"/>
                </a:tc>
              </a:tr>
              <a:tr h="33118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16.</a:t>
                      </a:r>
                      <a:endParaRPr lang="en-US" sz="14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34" marR="136534" marT="68592" marB="68592" anchor="ctr"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BOJONEGORO</a:t>
                      </a:r>
                      <a:endParaRPr lang="en-US" sz="14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34" marR="136534" marT="68592" marB="68592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</a:t>
                      </a:r>
                    </a:p>
                  </a:txBody>
                  <a:tcPr marL="0" marR="0" marT="0" marB="0" anchor="ctr"/>
                </a:tc>
              </a:tr>
              <a:tr h="33118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17</a:t>
                      </a:r>
                      <a:endParaRPr lang="en-US" sz="14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34" marR="136534" marT="68592" marB="68592" anchor="ctr"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LL JATIM</a:t>
                      </a:r>
                      <a:endParaRPr lang="en-US" sz="14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34" marR="136534" marT="68592" marB="68592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</a:t>
                      </a:r>
                    </a:p>
                  </a:txBody>
                  <a:tcPr marL="0" marR="0" marT="0" marB="0" anchor="ctr"/>
                </a:tc>
              </a:tr>
              <a:tr h="331182"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JUMLAH</a:t>
                      </a:r>
                      <a:endParaRPr lang="en-US" sz="14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34" marR="136534" marT="68592" marB="68592"/>
                </a:tc>
                <a:tc hMerge="1">
                  <a:txBody>
                    <a:bodyPr/>
                    <a:lstStyle/>
                    <a:p>
                      <a:endParaRPr lang="en-US" sz="700" b="1" dirty="0"/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218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238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249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268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236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251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242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238</a:t>
                      </a: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647AB-53FC-4FC4-B329-DC0E1CCA4575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2269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-163934" y="141022"/>
            <a:ext cx="8628848" cy="1143000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en-US" sz="27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DATA WILAYAH CAKUPAN </a:t>
            </a:r>
            <a:r>
              <a:rPr lang="en-US" sz="2700" b="1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2700" b="1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2700" b="1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SURAKARTA &amp;</a:t>
            </a:r>
            <a:r>
              <a:rPr lang="en-US" sz="27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2700" b="1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JAWA </a:t>
            </a:r>
            <a:r>
              <a:rPr lang="en-US" sz="27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TENGAH</a:t>
            </a:r>
          </a:p>
        </p:txBody>
      </p:sp>
      <p:pic>
        <p:nvPicPr>
          <p:cNvPr id="57348" name="Content Placeholder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792" y="2040732"/>
            <a:ext cx="8598415" cy="4550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ular Callout 6"/>
          <p:cNvSpPr/>
          <p:nvPr/>
        </p:nvSpPr>
        <p:spPr>
          <a:xfrm>
            <a:off x="165312" y="1334226"/>
            <a:ext cx="826964" cy="542850"/>
          </a:xfrm>
          <a:prstGeom prst="wedgeRectCallout">
            <a:avLst>
              <a:gd name="adj1" fmla="val 400631"/>
              <a:gd name="adj2" fmla="val 660653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6767" tIns="68383" rIns="136767" bIns="68383" anchor="ctr"/>
          <a:lstStyle/>
          <a:p>
            <a:pPr algn="ctr">
              <a:defRPr/>
            </a:pPr>
            <a:r>
              <a:rPr lang="en-US" sz="1000" dirty="0" err="1">
                <a:ln w="0"/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Jateng</a:t>
            </a:r>
            <a:r>
              <a:rPr lang="en-US" sz="1000" dirty="0">
                <a:ln w="0"/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000" dirty="0" err="1" smtClean="0">
                <a:ln w="0"/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Lainnya</a:t>
            </a:r>
            <a:endParaRPr lang="en-US" sz="1000" dirty="0" smtClean="0">
              <a:ln w="0"/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defRPr/>
            </a:pPr>
            <a:r>
              <a:rPr lang="en-US" sz="1000" dirty="0" smtClean="0">
                <a:ln w="0"/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198</a:t>
            </a:r>
            <a:endParaRPr lang="en-US" sz="1000" dirty="0">
              <a:ln w="0"/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8" name="Rectangular Callout 7"/>
          <p:cNvSpPr/>
          <p:nvPr/>
        </p:nvSpPr>
        <p:spPr>
          <a:xfrm>
            <a:off x="1025154" y="1335156"/>
            <a:ext cx="826964" cy="548724"/>
          </a:xfrm>
          <a:prstGeom prst="wedgeRectCallout">
            <a:avLst>
              <a:gd name="adj1" fmla="val 528570"/>
              <a:gd name="adj2" fmla="val 719685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6767" tIns="68383" rIns="136767" bIns="68383" anchor="ctr"/>
          <a:lstStyle/>
          <a:p>
            <a:pPr algn="ctr">
              <a:defRPr/>
            </a:pPr>
            <a:r>
              <a:rPr lang="en-US" sz="1000" dirty="0" err="1" smtClean="0">
                <a:ln w="0"/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Klaten</a:t>
            </a:r>
            <a:endParaRPr lang="en-US" sz="1000" dirty="0" smtClean="0">
              <a:ln w="0"/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defRPr/>
            </a:pPr>
            <a:r>
              <a:rPr lang="en-US" sz="1000" dirty="0" smtClean="0">
                <a:ln w="0"/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17</a:t>
            </a:r>
            <a:endParaRPr lang="en-US" sz="1000" dirty="0">
              <a:ln w="0"/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Rectangular Callout 8"/>
          <p:cNvSpPr/>
          <p:nvPr/>
        </p:nvSpPr>
        <p:spPr>
          <a:xfrm>
            <a:off x="8011367" y="3969545"/>
            <a:ext cx="947810" cy="511968"/>
          </a:xfrm>
          <a:prstGeom prst="wedgeRectCallout">
            <a:avLst>
              <a:gd name="adj1" fmla="val -202544"/>
              <a:gd name="adj2" fmla="val 275901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6767" tIns="68383" rIns="136767" bIns="68383" anchor="ctr"/>
          <a:lstStyle/>
          <a:p>
            <a:pPr algn="ctr">
              <a:defRPr/>
            </a:pPr>
            <a:r>
              <a:rPr lang="en-US" sz="1000" dirty="0" err="1" smtClean="0">
                <a:ln w="0"/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Wonogiri</a:t>
            </a:r>
            <a:endParaRPr lang="en-US" sz="1000" dirty="0" smtClean="0">
              <a:ln w="0"/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defRPr/>
            </a:pPr>
            <a:r>
              <a:rPr lang="en-US" sz="1000" dirty="0" smtClean="0">
                <a:ln w="0"/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177</a:t>
            </a:r>
            <a:endParaRPr lang="en-US" sz="1000" dirty="0">
              <a:ln w="0"/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0" name="Rectangular Callout 9"/>
          <p:cNvSpPr/>
          <p:nvPr/>
        </p:nvSpPr>
        <p:spPr>
          <a:xfrm>
            <a:off x="1898247" y="1342716"/>
            <a:ext cx="824595" cy="535780"/>
          </a:xfrm>
          <a:prstGeom prst="wedgeRectCallout">
            <a:avLst>
              <a:gd name="adj1" fmla="val 441438"/>
              <a:gd name="adj2" fmla="val 654180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6767" tIns="68383" rIns="136767" bIns="68383" anchor="ctr"/>
          <a:lstStyle/>
          <a:p>
            <a:pPr algn="ctr">
              <a:defRPr/>
            </a:pPr>
            <a:endParaRPr lang="en-US" sz="1000" dirty="0" smtClean="0">
              <a:ln w="0"/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defRPr/>
            </a:pPr>
            <a:r>
              <a:rPr lang="en-US" sz="1000" dirty="0" err="1" smtClean="0">
                <a:ln w="0"/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Boyolali</a:t>
            </a:r>
            <a:endParaRPr lang="en-US" sz="1000" dirty="0" smtClean="0">
              <a:ln w="0"/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defRPr/>
            </a:pPr>
            <a:r>
              <a:rPr lang="en-US" sz="1000" dirty="0" smtClean="0">
                <a:ln w="0"/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158</a:t>
            </a:r>
          </a:p>
          <a:p>
            <a:pPr algn="ctr">
              <a:defRPr/>
            </a:pPr>
            <a:endParaRPr lang="en-US" sz="1000" dirty="0">
              <a:ln w="0"/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1" name="Rectangular Callout 10"/>
          <p:cNvSpPr/>
          <p:nvPr/>
        </p:nvSpPr>
        <p:spPr>
          <a:xfrm>
            <a:off x="3910674" y="1353586"/>
            <a:ext cx="1010270" cy="492920"/>
          </a:xfrm>
          <a:prstGeom prst="wedgeRectCallout">
            <a:avLst>
              <a:gd name="adj1" fmla="val 203679"/>
              <a:gd name="adj2" fmla="val 672978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6767" tIns="68383" rIns="136767" bIns="68383" anchor="ctr"/>
          <a:lstStyle/>
          <a:p>
            <a:pPr algn="ctr">
              <a:defRPr/>
            </a:pPr>
            <a:r>
              <a:rPr lang="en-US" sz="1000" dirty="0" smtClean="0">
                <a:ln w="0"/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Surakarta</a:t>
            </a:r>
          </a:p>
          <a:p>
            <a:pPr algn="ctr">
              <a:defRPr/>
            </a:pPr>
            <a:r>
              <a:rPr lang="en-US" sz="1000" dirty="0" smtClean="0">
                <a:ln w="0"/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205</a:t>
            </a:r>
            <a:endParaRPr lang="en-US" sz="1000" dirty="0">
              <a:ln w="0"/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2" name="Rectangular Callout 11"/>
          <p:cNvSpPr/>
          <p:nvPr/>
        </p:nvSpPr>
        <p:spPr>
          <a:xfrm>
            <a:off x="2771340" y="1369220"/>
            <a:ext cx="1051365" cy="488156"/>
          </a:xfrm>
          <a:prstGeom prst="wedgeRectCallout">
            <a:avLst>
              <a:gd name="adj1" fmla="val 304084"/>
              <a:gd name="adj2" fmla="val 714181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6767" tIns="68383" rIns="136767" bIns="68383" anchor="ctr"/>
          <a:lstStyle/>
          <a:p>
            <a:pPr algn="ctr">
              <a:defRPr/>
            </a:pPr>
            <a:endParaRPr lang="en-US" sz="1000" dirty="0" smtClean="0">
              <a:ln w="0"/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defRPr/>
            </a:pPr>
            <a:r>
              <a:rPr lang="en-US" sz="1000" dirty="0" err="1" smtClean="0">
                <a:ln w="0"/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Sukoharjo</a:t>
            </a:r>
            <a:endParaRPr lang="en-US" sz="1000" dirty="0" smtClean="0">
              <a:ln w="0"/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defRPr/>
            </a:pPr>
            <a:r>
              <a:rPr lang="en-US" sz="1000" dirty="0" smtClean="0">
                <a:ln w="0"/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247</a:t>
            </a:r>
          </a:p>
          <a:p>
            <a:pPr algn="ctr">
              <a:defRPr/>
            </a:pPr>
            <a:endParaRPr lang="en-US" sz="1000" dirty="0">
              <a:ln w="0"/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3" name="Rectangular Callout 12"/>
          <p:cNvSpPr/>
          <p:nvPr/>
        </p:nvSpPr>
        <p:spPr>
          <a:xfrm>
            <a:off x="4979519" y="1384852"/>
            <a:ext cx="1217936" cy="485775"/>
          </a:xfrm>
          <a:prstGeom prst="wedgeRectCallout">
            <a:avLst>
              <a:gd name="adj1" fmla="val 101760"/>
              <a:gd name="adj2" fmla="val 659752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6767" tIns="68383" rIns="136767" bIns="68383" anchor="ctr"/>
          <a:lstStyle/>
          <a:p>
            <a:pPr algn="ctr">
              <a:defRPr/>
            </a:pPr>
            <a:endParaRPr lang="en-US" sz="1000" dirty="0" smtClean="0">
              <a:ln w="0"/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defRPr/>
            </a:pPr>
            <a:r>
              <a:rPr lang="en-US" sz="1000" dirty="0" err="1" smtClean="0">
                <a:ln w="0"/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Karanganyar</a:t>
            </a:r>
            <a:endParaRPr lang="en-US" sz="1000" dirty="0" smtClean="0">
              <a:ln w="0"/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defRPr/>
            </a:pPr>
            <a:r>
              <a:rPr lang="en-US" sz="1000" dirty="0" smtClean="0">
                <a:ln w="0"/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228</a:t>
            </a:r>
          </a:p>
          <a:p>
            <a:pPr algn="ctr">
              <a:defRPr/>
            </a:pPr>
            <a:endParaRPr lang="en-US" sz="1000" dirty="0">
              <a:ln w="0"/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4" name="Rectangular Callout 13"/>
          <p:cNvSpPr/>
          <p:nvPr/>
        </p:nvSpPr>
        <p:spPr>
          <a:xfrm>
            <a:off x="7308967" y="1371600"/>
            <a:ext cx="907381" cy="506895"/>
          </a:xfrm>
          <a:prstGeom prst="wedgeRectCallout">
            <a:avLst>
              <a:gd name="adj1" fmla="val -94585"/>
              <a:gd name="adj2" fmla="val 530564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6767" tIns="68383" rIns="136767" bIns="68383" anchor="ctr"/>
          <a:lstStyle/>
          <a:p>
            <a:pPr algn="ctr">
              <a:defRPr/>
            </a:pPr>
            <a:endParaRPr lang="en-US" sz="1000" dirty="0" smtClean="0">
              <a:ln w="0"/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defRPr/>
            </a:pPr>
            <a:r>
              <a:rPr lang="en-US" sz="1000" dirty="0" err="1" smtClean="0">
                <a:ln w="0"/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Sragen</a:t>
            </a:r>
            <a:endParaRPr lang="en-US" sz="1000" dirty="0" smtClean="0">
              <a:ln w="0"/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defRPr/>
            </a:pPr>
            <a:r>
              <a:rPr lang="en-US" sz="1000" dirty="0" smtClean="0">
                <a:ln w="0"/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319</a:t>
            </a:r>
          </a:p>
          <a:p>
            <a:pPr algn="ctr">
              <a:defRPr/>
            </a:pPr>
            <a:endParaRPr lang="en-US" sz="1000" dirty="0">
              <a:ln w="0"/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5" name="Rectangular Callout 14"/>
          <p:cNvSpPr/>
          <p:nvPr/>
        </p:nvSpPr>
        <p:spPr>
          <a:xfrm>
            <a:off x="8274824" y="1367149"/>
            <a:ext cx="824595" cy="504825"/>
          </a:xfrm>
          <a:prstGeom prst="wedgeRectCallout">
            <a:avLst>
              <a:gd name="adj1" fmla="val -90477"/>
              <a:gd name="adj2" fmla="val 379092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6767" tIns="68383" rIns="136767" bIns="68383" anchor="ctr"/>
          <a:lstStyle/>
          <a:p>
            <a:pPr algn="ctr">
              <a:defRPr/>
            </a:pPr>
            <a:endParaRPr lang="en-US" sz="1000" dirty="0" smtClean="0">
              <a:ln w="0"/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defRPr/>
            </a:pPr>
            <a:r>
              <a:rPr lang="en-US" sz="1000" dirty="0" err="1" smtClean="0">
                <a:ln w="0"/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Blora</a:t>
            </a:r>
            <a:endParaRPr lang="en-US" sz="1000" dirty="0" smtClean="0">
              <a:ln w="0"/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defRPr/>
            </a:pPr>
            <a:r>
              <a:rPr lang="en-US" sz="1000" dirty="0" smtClean="0">
                <a:ln w="0"/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63</a:t>
            </a:r>
          </a:p>
          <a:p>
            <a:pPr algn="ctr">
              <a:defRPr/>
            </a:pPr>
            <a:endParaRPr lang="en-US" sz="1000" dirty="0">
              <a:ln w="0"/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6" name="Rectangular Callout 15"/>
          <p:cNvSpPr/>
          <p:nvPr/>
        </p:nvSpPr>
        <p:spPr>
          <a:xfrm>
            <a:off x="6291682" y="1371599"/>
            <a:ext cx="967322" cy="492921"/>
          </a:xfrm>
          <a:prstGeom prst="wedgeRectCallout">
            <a:avLst>
              <a:gd name="adj1" fmla="val -13464"/>
              <a:gd name="adj2" fmla="val 422247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6767" tIns="68383" rIns="136767" bIns="68383" anchor="ctr"/>
          <a:lstStyle/>
          <a:p>
            <a:pPr algn="ctr">
              <a:defRPr/>
            </a:pPr>
            <a:endParaRPr lang="en-US" sz="1000" dirty="0" smtClean="0">
              <a:ln w="0"/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defRPr/>
            </a:pPr>
            <a:r>
              <a:rPr lang="en-US" sz="1000" dirty="0" err="1" smtClean="0">
                <a:ln w="0"/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Grobogan</a:t>
            </a:r>
            <a:endParaRPr lang="en-US" sz="1000" dirty="0" smtClean="0">
              <a:ln w="0"/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defRPr/>
            </a:pPr>
            <a:r>
              <a:rPr lang="en-US" sz="1000" dirty="0" smtClean="0">
                <a:ln w="0"/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15</a:t>
            </a:r>
          </a:p>
          <a:p>
            <a:pPr algn="ctr">
              <a:defRPr/>
            </a:pPr>
            <a:endParaRPr lang="en-US" sz="1000" dirty="0">
              <a:ln w="0"/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647AB-53FC-4FC4-B329-DC0E1CCA4575}" type="slidenum">
              <a:rPr lang="en-US" smtClean="0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079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685800"/>
            <a:ext cx="8229362" cy="533400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en-US" sz="27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DATA WILAYAH CAKUPAN JAWA TIMUR </a:t>
            </a:r>
            <a:r>
              <a:rPr lang="en-US" sz="2700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2700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2700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2700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endParaRPr lang="en-US" sz="2700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59395" name="Content Placeholder 3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429" y="1609295"/>
            <a:ext cx="8537051" cy="5274531"/>
          </a:xfrm>
        </p:spPr>
      </p:pic>
      <p:sp>
        <p:nvSpPr>
          <p:cNvPr id="5" name="Rectangular Callout 4"/>
          <p:cNvSpPr/>
          <p:nvPr/>
        </p:nvSpPr>
        <p:spPr>
          <a:xfrm>
            <a:off x="1303240" y="1244964"/>
            <a:ext cx="1144482" cy="350043"/>
          </a:xfrm>
          <a:prstGeom prst="wedgeRectCallout">
            <a:avLst>
              <a:gd name="adj1" fmla="val -40424"/>
              <a:gd name="adj2" fmla="val 759343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6767" tIns="68383" rIns="136767" bIns="68383" anchor="ctr"/>
          <a:lstStyle/>
          <a:p>
            <a:pPr algn="ctr">
              <a:defRPr/>
            </a:pPr>
            <a:endParaRPr lang="en-US" sz="1000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defRPr/>
            </a:pPr>
            <a:r>
              <a:rPr lang="en-US" sz="100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Magetan</a:t>
            </a:r>
            <a:endParaRPr lang="en-US" sz="1000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defRPr/>
            </a:pPr>
            <a:r>
              <a:rPr lang="en-US" sz="1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46</a:t>
            </a:r>
          </a:p>
          <a:p>
            <a:pPr algn="ctr">
              <a:defRPr/>
            </a:pPr>
            <a:endParaRPr lang="en-US" sz="10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" name="Rectangular Callout 5"/>
          <p:cNvSpPr/>
          <p:nvPr/>
        </p:nvSpPr>
        <p:spPr>
          <a:xfrm>
            <a:off x="2528285" y="1249727"/>
            <a:ext cx="1144480" cy="350043"/>
          </a:xfrm>
          <a:prstGeom prst="wedgeRectCallout">
            <a:avLst>
              <a:gd name="adj1" fmla="val -127491"/>
              <a:gd name="adj2" fmla="val 627687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6767" tIns="68383" rIns="136767" bIns="68383" anchor="ctr"/>
          <a:lstStyle/>
          <a:p>
            <a:pPr algn="ctr">
              <a:defRPr/>
            </a:pPr>
            <a:endParaRPr lang="en-US" sz="1000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defRPr/>
            </a:pPr>
            <a:r>
              <a:rPr lang="en-US" sz="100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Ngawi</a:t>
            </a:r>
            <a:r>
              <a:rPr lang="en-US" sz="1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  <a:p>
            <a:pPr algn="ctr">
              <a:defRPr/>
            </a:pPr>
            <a:r>
              <a:rPr lang="en-US" sz="1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54</a:t>
            </a:r>
          </a:p>
          <a:p>
            <a:pPr algn="ctr">
              <a:defRPr/>
            </a:pPr>
            <a:endParaRPr lang="en-US" sz="10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" name="Rectangular Callout 6"/>
          <p:cNvSpPr/>
          <p:nvPr/>
        </p:nvSpPr>
        <p:spPr>
          <a:xfrm>
            <a:off x="3739112" y="1249727"/>
            <a:ext cx="1144482" cy="350043"/>
          </a:xfrm>
          <a:prstGeom prst="wedgeRectCallout">
            <a:avLst>
              <a:gd name="adj1" fmla="val -157455"/>
              <a:gd name="adj2" fmla="val 474641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6767" tIns="68383" rIns="136767" bIns="68383" anchor="ctr"/>
          <a:lstStyle/>
          <a:p>
            <a:pPr algn="ctr">
              <a:defRPr/>
            </a:pPr>
            <a:endParaRPr lang="en-US" sz="1000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defRPr/>
            </a:pPr>
            <a:r>
              <a:rPr lang="en-US" sz="100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Bojonegoro</a:t>
            </a:r>
            <a:endParaRPr lang="en-US" sz="1000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defRPr/>
            </a:pPr>
            <a:r>
              <a:rPr lang="en-US" sz="1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14</a:t>
            </a:r>
          </a:p>
          <a:p>
            <a:pPr algn="ctr">
              <a:defRPr/>
            </a:pPr>
            <a:endParaRPr lang="en-US" sz="10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8" name="Rectangular Callout 7"/>
          <p:cNvSpPr/>
          <p:nvPr/>
        </p:nvSpPr>
        <p:spPr>
          <a:xfrm>
            <a:off x="4933353" y="1254489"/>
            <a:ext cx="1144482" cy="350043"/>
          </a:xfrm>
          <a:prstGeom prst="wedgeRectCallout">
            <a:avLst>
              <a:gd name="adj1" fmla="val -308689"/>
              <a:gd name="adj2" fmla="val 742782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6767" tIns="68383" rIns="136767" bIns="68383" anchor="ctr"/>
          <a:lstStyle/>
          <a:p>
            <a:pPr algn="ctr">
              <a:defRPr/>
            </a:pPr>
            <a:endParaRPr lang="en-US" sz="1000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defRPr/>
            </a:pPr>
            <a:r>
              <a:rPr lang="en-US" sz="100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Madiun</a:t>
            </a:r>
            <a:endParaRPr lang="en-US" sz="1000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defRPr/>
            </a:pPr>
            <a:r>
              <a:rPr lang="en-US" sz="1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32</a:t>
            </a:r>
          </a:p>
          <a:p>
            <a:pPr algn="ctr">
              <a:defRPr/>
            </a:pPr>
            <a:endParaRPr lang="en-US" sz="10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Rectangular Callout 8"/>
          <p:cNvSpPr/>
          <p:nvPr/>
        </p:nvSpPr>
        <p:spPr>
          <a:xfrm>
            <a:off x="355429" y="1240202"/>
            <a:ext cx="869617" cy="350043"/>
          </a:xfrm>
          <a:prstGeom prst="wedgeRectCallout">
            <a:avLst>
              <a:gd name="adj1" fmla="val 15950"/>
              <a:gd name="adj2" fmla="val 1066996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6767" tIns="68383" rIns="136767" bIns="68383" anchor="ctr"/>
          <a:lstStyle/>
          <a:p>
            <a:pPr algn="ctr">
              <a:defRPr/>
            </a:pPr>
            <a:endParaRPr lang="en-US" sz="1000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defRPr/>
            </a:pPr>
            <a:r>
              <a:rPr lang="en-US" sz="100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Pacitan</a:t>
            </a:r>
            <a:endParaRPr lang="en-US" sz="1000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defRPr/>
            </a:pPr>
            <a:r>
              <a:rPr lang="en-US" sz="1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42</a:t>
            </a:r>
          </a:p>
          <a:p>
            <a:pPr algn="ctr">
              <a:defRPr/>
            </a:pPr>
            <a:endParaRPr lang="en-US" sz="10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1" name="Rectangular Callout 10"/>
          <p:cNvSpPr/>
          <p:nvPr/>
        </p:nvSpPr>
        <p:spPr>
          <a:xfrm>
            <a:off x="6170245" y="1259252"/>
            <a:ext cx="1007049" cy="350043"/>
          </a:xfrm>
          <a:prstGeom prst="wedgeRectCallout">
            <a:avLst>
              <a:gd name="adj1" fmla="val -487607"/>
              <a:gd name="adj2" fmla="val 909366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6767" tIns="68383" rIns="136767" bIns="68383" anchor="ctr"/>
          <a:lstStyle/>
          <a:p>
            <a:pPr algn="ctr">
              <a:defRPr/>
            </a:pPr>
            <a:endParaRPr lang="en-US" sz="1000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defRPr/>
            </a:pPr>
            <a:endParaRPr lang="en-US" sz="1000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defRPr/>
            </a:pPr>
            <a:r>
              <a:rPr lang="en-US" sz="100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Ponorogo</a:t>
            </a:r>
            <a:endParaRPr lang="en-US" sz="1000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defRPr/>
            </a:pPr>
            <a:r>
              <a:rPr lang="en-US" sz="1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71</a:t>
            </a:r>
          </a:p>
          <a:p>
            <a:pPr algn="ctr">
              <a:defRPr/>
            </a:pPr>
            <a:endParaRPr lang="en-US" sz="10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defRPr/>
            </a:pPr>
            <a:endParaRPr lang="en-US" sz="10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2" name="Rectangular Callout 11"/>
          <p:cNvSpPr/>
          <p:nvPr/>
        </p:nvSpPr>
        <p:spPr>
          <a:xfrm>
            <a:off x="7269705" y="1244964"/>
            <a:ext cx="1381434" cy="350043"/>
          </a:xfrm>
          <a:prstGeom prst="wedgeRectCallout">
            <a:avLst>
              <a:gd name="adj1" fmla="val -273310"/>
              <a:gd name="adj2" fmla="val 850147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6767" tIns="68383" rIns="136767" bIns="68383" anchor="ctr"/>
          <a:lstStyle/>
          <a:p>
            <a:pPr algn="ctr">
              <a:defRPr/>
            </a:pPr>
            <a:endParaRPr lang="en-US" sz="1000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defRPr/>
            </a:pPr>
            <a:r>
              <a:rPr lang="en-US" sz="100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Jatim</a:t>
            </a:r>
            <a:r>
              <a:rPr lang="en-US" sz="1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00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Lainnya</a:t>
            </a:r>
            <a:endParaRPr lang="en-US" sz="1000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defRPr/>
            </a:pPr>
            <a:r>
              <a:rPr lang="en-US" sz="1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54</a:t>
            </a:r>
          </a:p>
          <a:p>
            <a:pPr algn="ctr">
              <a:defRPr/>
            </a:pPr>
            <a:endParaRPr lang="en-US" sz="10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647AB-53FC-4FC4-B329-DC0E1CCA4575}" type="slidenum">
              <a:rPr lang="en-US" smtClean="0"/>
              <a:pPr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687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695" y="2996952"/>
            <a:ext cx="7772401" cy="1829762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30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LAPORAN KEGIATAN INSTALASI</a:t>
            </a:r>
            <a:br>
              <a:rPr lang="en-US" sz="30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0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S/D BULAN </a:t>
            </a:r>
            <a:r>
              <a:rPr lang="en-US" sz="3000" b="1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AGUSTUS </a:t>
            </a:r>
            <a:r>
              <a:rPr lang="id-ID" sz="3000" b="1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2017</a:t>
            </a:r>
            <a:r>
              <a:rPr lang="en-US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endParaRPr lang="en-US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647AB-53FC-4FC4-B329-DC0E1CCA4575}" type="slidenum">
              <a:rPr lang="en-US" smtClean="0"/>
              <a:pPr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4443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362" cy="1143000"/>
          </a:xfrm>
        </p:spPr>
        <p:txBody>
          <a:bodyPr/>
          <a:lstStyle/>
          <a:p>
            <a:pPr algn="ctr">
              <a:defRPr/>
            </a:pPr>
            <a:r>
              <a:rPr lang="fi-FI" sz="30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INSTALASI FARMASI </a:t>
            </a:r>
            <a:endParaRPr lang="en-US" sz="3000" b="1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85939251"/>
              </p:ext>
            </p:extLst>
          </p:nvPr>
        </p:nvGraphicFramePr>
        <p:xfrm>
          <a:off x="76200" y="1905000"/>
          <a:ext cx="8991602" cy="25146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8821"/>
                <a:gridCol w="2322803"/>
                <a:gridCol w="792088"/>
                <a:gridCol w="720080"/>
                <a:gridCol w="792088"/>
                <a:gridCol w="720080"/>
                <a:gridCol w="765133"/>
                <a:gridCol w="760935"/>
                <a:gridCol w="764787"/>
                <a:gridCol w="764787"/>
              </a:tblGrid>
              <a:tr h="654538"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NO</a:t>
                      </a:r>
                      <a:endParaRPr lang="en-US" sz="15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29" marR="136529" marT="68598" marB="6859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JENIS KEGIATAN</a:t>
                      </a:r>
                      <a:endParaRPr lang="en-US" sz="15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29" marR="136529" marT="68598" marB="6859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JAN</a:t>
                      </a:r>
                      <a:endParaRPr lang="en-US" sz="15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29" marR="136529" marT="68598" marB="6859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FEB</a:t>
                      </a:r>
                      <a:endParaRPr lang="en-US" sz="15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29" marR="136529" marT="68598" marB="6859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MAR</a:t>
                      </a:r>
                      <a:endParaRPr lang="en-US" sz="15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29" marR="136529" marT="68598" marB="6859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APR</a:t>
                      </a:r>
                      <a:endParaRPr lang="en-US" sz="15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29" marR="136529" marT="68598" marB="6859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MEI</a:t>
                      </a:r>
                      <a:endParaRPr lang="en-US" sz="15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29" marR="136529" marT="68598" marB="6859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JUN</a:t>
                      </a:r>
                      <a:endParaRPr lang="en-US" sz="15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29" marR="136529" marT="68598" marB="6859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JUL</a:t>
                      </a:r>
                      <a:endParaRPr lang="en-US" sz="15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29" marR="136529" marT="68598" marB="6859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AGT</a:t>
                      </a:r>
                      <a:endParaRPr lang="en-US" sz="15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29" marR="136529" marT="68598" marB="68598" anchor="ctr"/>
                </a:tc>
              </a:tr>
              <a:tr h="620021"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136529" marR="136529" marT="68598" marB="68598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Pelayanan</a:t>
                      </a: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5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Obat</a:t>
                      </a: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5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Rawat</a:t>
                      </a: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5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Jalan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0" marR="14220" marT="14291" marB="0" anchor="ctr"/>
                </a:tc>
                <a:tc>
                  <a:txBody>
                    <a:bodyPr/>
                    <a:lstStyle/>
                    <a:p>
                      <a:pPr marL="0" indent="0" algn="ctr" fontAlgn="ctr">
                        <a:buFont typeface="+mj-lt"/>
                        <a:buNone/>
                      </a:pP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</a:t>
                      </a:r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3.065 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marL="0" indent="0" algn="ctr" fontAlgn="ctr">
                        <a:buFont typeface="+mj-lt"/>
                        <a:buNone/>
                      </a:pP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</a:t>
                      </a:r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2.882 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marL="0" indent="0" algn="ctr" fontAlgn="b">
                        <a:buFont typeface="+mj-lt"/>
                        <a:buNone/>
                      </a:pP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 </a:t>
                      </a:r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3.232 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marL="0" indent="0" algn="ctr" fontAlgn="b">
                        <a:buFont typeface="+mj-lt"/>
                        <a:buNone/>
                      </a:pPr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3.123 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3.321 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2.781 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3.451 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3.425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620021"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  <a:endParaRPr lang="en-US" sz="15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29" marR="136529" marT="68598" marB="68598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Pelayanan</a:t>
                      </a: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5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Obat</a:t>
                      </a: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5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Rawat</a:t>
                      </a: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5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Inap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0" marR="14220" marT="14291" marB="0" anchor="ctr"/>
                </a:tc>
                <a:tc>
                  <a:txBody>
                    <a:bodyPr/>
                    <a:lstStyle/>
                    <a:p>
                      <a:pPr marL="0" indent="0" algn="ctr" fontAlgn="ctr">
                        <a:buFont typeface="+mj-lt"/>
                        <a:buNone/>
                      </a:pP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</a:t>
                      </a:r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1.501 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marL="0" indent="0" algn="ctr" fontAlgn="ctr">
                        <a:buFont typeface="+mj-lt"/>
                        <a:buNone/>
                      </a:pP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</a:t>
                      </a:r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1.504 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marL="0" indent="0" algn="ctr" fontAlgn="b">
                        <a:buFont typeface="+mj-lt"/>
                        <a:buNone/>
                      </a:pP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 </a:t>
                      </a:r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1.644 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marL="0" indent="0" algn="ctr" fontAlgn="b">
                        <a:buFont typeface="+mj-lt"/>
                        <a:buNone/>
                      </a:pPr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1.690 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1.536 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1.365 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1.526 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1.596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620021"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  <a:endParaRPr lang="en-US" sz="15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29" marR="136529" marT="68598" marB="68598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Pelayanan</a:t>
                      </a: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5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Obat</a:t>
                      </a: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IGD</a:t>
                      </a:r>
                    </a:p>
                  </a:txBody>
                  <a:tcPr marL="14220" marR="14220" marT="14291" marB="0" anchor="ctr"/>
                </a:tc>
                <a:tc>
                  <a:txBody>
                    <a:bodyPr/>
                    <a:lstStyle/>
                    <a:p>
                      <a:pPr marL="0" indent="0" algn="ctr" fontAlgn="ctr">
                        <a:buFont typeface="+mj-lt"/>
                        <a:buNone/>
                      </a:pP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</a:t>
                      </a:r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362 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marL="0" indent="0" algn="ctr" fontAlgn="ctr">
                        <a:buFont typeface="+mj-lt"/>
                        <a:buNone/>
                      </a:pP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</a:t>
                      </a:r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382 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marL="0" indent="0" algn="ctr" fontAlgn="b">
                        <a:buFont typeface="+mj-lt"/>
                        <a:buNone/>
                      </a:pPr>
                      <a:r>
                        <a:rPr lang="en-US" sz="15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</a:t>
                      </a:r>
                      <a:r>
                        <a:rPr lang="en-US" sz="15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  </a:t>
                      </a:r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458 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marL="0" indent="0" algn="ctr" fontAlgn="b">
                        <a:buFont typeface="+mj-lt"/>
                        <a:buNone/>
                      </a:pPr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426 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348 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440 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436 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399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647AB-53FC-4FC4-B329-DC0E1CCA4575}" type="slidenum">
              <a:rPr lang="en-US" smtClean="0"/>
              <a:pPr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035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72792" y="188640"/>
            <a:ext cx="8317093" cy="750099"/>
          </a:xfrm>
        </p:spPr>
        <p:txBody>
          <a:bodyPr/>
          <a:lstStyle/>
          <a:p>
            <a:pPr algn="ctr">
              <a:defRPr/>
            </a:pPr>
            <a:r>
              <a:rPr lang="fi-FI" sz="30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INSTALASI FISIOTERAPI</a:t>
            </a:r>
            <a:endParaRPr lang="en-US" sz="3000" b="1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09236393"/>
              </p:ext>
            </p:extLst>
          </p:nvPr>
        </p:nvGraphicFramePr>
        <p:xfrm>
          <a:off x="165312" y="879577"/>
          <a:ext cx="8811836" cy="55593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8079"/>
                <a:gridCol w="2004059"/>
                <a:gridCol w="703639"/>
                <a:gridCol w="789437"/>
                <a:gridCol w="789437"/>
                <a:gridCol w="789437"/>
                <a:gridCol w="789437"/>
                <a:gridCol w="789437"/>
                <a:gridCol w="789437"/>
                <a:gridCol w="789437"/>
              </a:tblGrid>
              <a:tr h="533199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NO</a:t>
                      </a:r>
                      <a:endParaRPr lang="en-US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07" marR="136507" marT="68432" marB="6843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JENIS KEGIATAN</a:t>
                      </a:r>
                      <a:endParaRPr lang="en-US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07" marR="136507" marT="68432" marB="6843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strike="noStrike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JAN</a:t>
                      </a:r>
                      <a:endParaRPr lang="en-US" sz="1400" strike="noStrik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07" marR="136507" marT="68432" marB="6843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strike="noStrike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FEB</a:t>
                      </a:r>
                      <a:endParaRPr lang="en-US" sz="1400" strike="noStrik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07" marR="136507" marT="68432" marB="6843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strike="noStrike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MAR</a:t>
                      </a:r>
                      <a:endParaRPr lang="en-US" sz="1400" strike="noStrik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07" marR="136507" marT="68432" marB="6843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strike="noStrike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APR</a:t>
                      </a:r>
                      <a:endParaRPr lang="en-US" sz="1400" strike="noStrik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07" marR="136507" marT="68432" marB="6843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strike="noStrike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MEI</a:t>
                      </a:r>
                      <a:endParaRPr lang="en-US" sz="1400" strike="noStrik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07" marR="136507" marT="68432" marB="6843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strike="noStrike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JUNI</a:t>
                      </a:r>
                      <a:endParaRPr lang="en-US" sz="1400" strike="noStrik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07" marR="136507" marT="68432" marB="6843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strike="noStrike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JULI</a:t>
                      </a:r>
                      <a:endParaRPr lang="en-US" sz="1400" strike="noStrik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07" marR="136507" marT="68432" marB="6843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strike="noStrik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AGT</a:t>
                      </a:r>
                      <a:endParaRPr lang="en-US" sz="1400" strike="noStrik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07" marR="136507" marT="68432" marB="68432" anchor="ctr"/>
                </a:tc>
              </a:tr>
              <a:tr h="221564"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FISIOTERAPI SEDERHANA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9" marR="14219" marT="14258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9" marR="14219" marT="14258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9" marR="14219" marT="14258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9" marR="14219" marT="14258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9" marR="14219" marT="14258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9" marR="14219" marT="14258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9" marR="14219" marT="14258" marB="0" anchor="ctr"/>
                </a:tc>
              </a:tr>
              <a:tr h="31849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9" marR="14219" marT="1425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Exercise Therapy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9" marR="14219" marT="1425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106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87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68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57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61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55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67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83</a:t>
                      </a:r>
                    </a:p>
                  </a:txBody>
                  <a:tcPr marL="9525" marR="9525" marT="9525" marB="0" anchor="ctr"/>
                </a:tc>
              </a:tr>
              <a:tr h="2215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9" marR="14219" marT="1425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err="1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Swd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9" marR="14219" marT="1425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6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</a:tr>
              <a:tr h="2215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3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9" marR="14219" marT="1425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Infra Red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9" marR="14219" marT="1425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56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62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68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44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47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33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32</a:t>
                      </a:r>
                    </a:p>
                  </a:txBody>
                  <a:tcPr marL="9525" marR="9525" marT="9525" marB="0" anchor="ctr"/>
                </a:tc>
              </a:tr>
              <a:tr h="2215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4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9" marR="14219" marT="1425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err="1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Traksi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9" marR="14219" marT="1425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16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4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2215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9" marR="14219" marT="1425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Tens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9" marR="14219" marT="1425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67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40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87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90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56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61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39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32</a:t>
                      </a:r>
                    </a:p>
                  </a:txBody>
                  <a:tcPr marL="9525" marR="9525" marT="9525" marB="0" anchor="ctr"/>
                </a:tc>
              </a:tr>
              <a:tr h="2215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6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9" marR="14219" marT="1425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Ass Ft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9" marR="14219" marT="1425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24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23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17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9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8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10</a:t>
                      </a:r>
                    </a:p>
                  </a:txBody>
                  <a:tcPr marL="9525" marR="9525" marT="9525" marB="0" anchor="ctr"/>
                </a:tc>
              </a:tr>
              <a:tr h="2215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7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9" marR="14219" marT="1425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err="1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Mwd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9" marR="14219" marT="1425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69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67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89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94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63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59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49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46</a:t>
                      </a:r>
                    </a:p>
                  </a:txBody>
                  <a:tcPr marL="9525" marR="9525" marT="9525" marB="0" anchor="ctr"/>
                </a:tc>
              </a:tr>
              <a:tr h="2215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8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9" marR="14219" marT="1425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err="1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Cryo</a:t>
                      </a:r>
                      <a:r>
                        <a:rPr lang="en-US" sz="1400" u="none" strike="noStrike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Therapy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9" marR="14219" marT="1425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9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4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2215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9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9" marR="14219" marT="1425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Static </a:t>
                      </a:r>
                      <a:r>
                        <a:rPr lang="en-US" sz="1400" u="none" strike="noStrike" dirty="0" err="1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Bycicle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9" marR="14219" marT="1425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6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</a:tr>
              <a:tr h="22002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9" marR="14219" marT="1425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Class Exercise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9" marR="14219" marT="1425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2215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9" marR="14219" marT="1425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err="1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Pijat</a:t>
                      </a:r>
                      <a:r>
                        <a:rPr lang="en-US" sz="1400" u="none" strike="noStrike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</a:t>
                      </a:r>
                      <a:r>
                        <a:rPr lang="en-US" sz="1400" u="none" strike="noStrike" dirty="0" err="1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Bayi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9" marR="14219" marT="1425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2215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9" marR="14219" marT="1425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Treadmill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9" marR="14219" marT="1425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4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</a:tr>
              <a:tr h="221580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FISIOTERAPI SEDANG</a:t>
                      </a:r>
                      <a:r>
                        <a:rPr lang="en-US" sz="1400" u="none" strike="noStrike" dirty="0" smtClean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9" marR="14219" marT="14258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9525" marR="9525" marT="9525" marB="0" anchor="ctr"/>
                </a:tc>
              </a:tr>
              <a:tr h="2215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9" marR="14219" marT="1425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err="1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Faradisasi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9" marR="14219" marT="1425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13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9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8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</a:tr>
              <a:tr h="2215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9" marR="14219" marT="1425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Galvanic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9" marR="14219" marT="1425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29154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3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9" marR="14219" marT="1425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Ultrasound Therapy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9" marR="14219" marT="1425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16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26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18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3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3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</a:tr>
              <a:tr h="221580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FISIOTERAPI CANGGIH </a:t>
                      </a:r>
                      <a:endParaRPr lang="en-US" sz="1400" b="0" i="0" u="none" strike="noStrike" dirty="0" smtClean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9" marR="14219" marT="14258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9525" marR="9525" marT="9525" marB="0" anchor="ctr"/>
                </a:tc>
              </a:tr>
              <a:tr h="3184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9" marR="14219" marT="1425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Treadmill Monitor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9" marR="14219" marT="1425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2215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9" marR="14219" marT="1425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Nebulizer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9" marR="14219" marT="1425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2215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3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9" marR="14219" marT="1425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err="1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Densitometri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9" marR="14219" marT="1425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647AB-53FC-4FC4-B329-DC0E1CCA4575}" type="slidenum">
              <a:rPr lang="en-US" smtClean="0"/>
              <a:pPr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7622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72792" y="404664"/>
            <a:ext cx="8317093" cy="750099"/>
          </a:xfrm>
        </p:spPr>
        <p:txBody>
          <a:bodyPr/>
          <a:lstStyle/>
          <a:p>
            <a:pPr algn="ctr">
              <a:defRPr/>
            </a:pPr>
            <a:r>
              <a:rPr lang="fi-FI" sz="30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INSTALASI GIGI &amp; MULUT</a:t>
            </a:r>
            <a:endParaRPr lang="en-US" sz="3000" b="1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45177080"/>
              </p:ext>
            </p:extLst>
          </p:nvPr>
        </p:nvGraphicFramePr>
        <p:xfrm>
          <a:off x="265332" y="1376772"/>
          <a:ext cx="8771163" cy="43141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4835"/>
                <a:gridCol w="2101608"/>
                <a:gridCol w="675149"/>
                <a:gridCol w="734578"/>
                <a:gridCol w="776562"/>
                <a:gridCol w="864096"/>
                <a:gridCol w="720080"/>
                <a:gridCol w="792088"/>
                <a:gridCol w="672114"/>
                <a:gridCol w="840053"/>
              </a:tblGrid>
              <a:tr h="528228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NO</a:t>
                      </a:r>
                      <a:endParaRPr lang="en-US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85" marR="136485" marT="68612" marB="6861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JENIS KEGIATAN</a:t>
                      </a:r>
                      <a:endParaRPr lang="en-US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85" marR="136485" marT="68612" marB="6861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JAN</a:t>
                      </a:r>
                      <a:endParaRPr lang="en-US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85" marR="136485" marT="68612" marB="6861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FEB</a:t>
                      </a:r>
                      <a:endParaRPr lang="en-US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85" marR="136485" marT="68612" marB="6861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MAR</a:t>
                      </a:r>
                      <a:endParaRPr lang="en-US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85" marR="136485" marT="68612" marB="6861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APR</a:t>
                      </a:r>
                      <a:endParaRPr lang="en-US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85" marR="136485" marT="68612" marB="6861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MEI</a:t>
                      </a:r>
                      <a:endParaRPr lang="en-US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85" marR="136485" marT="68612" marB="6861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JUN</a:t>
                      </a:r>
                      <a:endParaRPr lang="en-US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85" marR="136485" marT="68612" marB="6861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JUL</a:t>
                      </a:r>
                      <a:endParaRPr lang="en-US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85" marR="136485" marT="68612" marB="6861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AGT</a:t>
                      </a:r>
                      <a:endParaRPr lang="en-US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85" marR="136485" marT="68612" marB="68612" anchor="ctr"/>
                </a:tc>
              </a:tr>
              <a:tr h="35974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14217" marR="14217" marT="1429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Tumpatan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Gigi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Tetap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7" marR="14217" marT="1429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</a:t>
                      </a:r>
                    </a:p>
                  </a:txBody>
                  <a:tcPr marL="0" marR="0" marT="0" marB="0" anchor="ctr"/>
                </a:tc>
              </a:tr>
              <a:tr h="35702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14217" marR="14217" marT="1429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Tumpatan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Gigi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Sulung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7" marR="14217" marT="1429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</a:t>
                      </a:r>
                    </a:p>
                  </a:txBody>
                  <a:tcPr marL="0" marR="0" marT="0" marB="0" anchor="ctr"/>
                </a:tc>
              </a:tr>
              <a:tr h="44687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14217" marR="14217" marT="1429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Tumpatan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Gigi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Sementara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7" marR="14217" marT="1429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7</a:t>
                      </a:r>
                    </a:p>
                  </a:txBody>
                  <a:tcPr marL="0" marR="0" marT="0" marB="0" anchor="ctr"/>
                </a:tc>
              </a:tr>
              <a:tr h="32834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14217" marR="14217" marT="1429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Pengobatan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Pulpa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7" marR="14217" marT="1429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0" marR="0" marT="0" marB="0" anchor="ctr"/>
                </a:tc>
              </a:tr>
              <a:tr h="32834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</a:p>
                  </a:txBody>
                  <a:tcPr marL="14217" marR="14217" marT="1429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Pencabutan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Gigi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Tetap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7" marR="14217" marT="1429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6</a:t>
                      </a:r>
                    </a:p>
                  </a:txBody>
                  <a:tcPr marL="0" marR="0" marT="0" marB="0" anchor="ctr"/>
                </a:tc>
              </a:tr>
              <a:tr h="32834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</a:t>
                      </a:r>
                    </a:p>
                  </a:txBody>
                  <a:tcPr marL="14217" marR="14217" marT="1429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Pencabutan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Gigi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Sulung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7" marR="14217" marT="1429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0" marR="0" marT="0" marB="0" anchor="ctr"/>
                </a:tc>
              </a:tr>
              <a:tr h="32834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</a:t>
                      </a:r>
                    </a:p>
                  </a:txBody>
                  <a:tcPr marL="14217" marR="14217" marT="1429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Pengobatan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Periodontal</a:t>
                      </a:r>
                    </a:p>
                  </a:txBody>
                  <a:tcPr marL="14217" marR="14217" marT="1429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</a:t>
                      </a:r>
                    </a:p>
                  </a:txBody>
                  <a:tcPr marL="0" marR="0" marT="0" marB="0" anchor="ctr"/>
                </a:tc>
              </a:tr>
              <a:tr h="32834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</a:t>
                      </a:r>
                    </a:p>
                  </a:txBody>
                  <a:tcPr marL="14217" marR="14217" marT="1429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Pengobatan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Abses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7" marR="14217" marT="1429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</a:t>
                      </a:r>
                    </a:p>
                  </a:txBody>
                  <a:tcPr marL="0" marR="0" marT="0" marB="0" anchor="ctr"/>
                </a:tc>
              </a:tr>
              <a:tr h="44687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</a:t>
                      </a:r>
                    </a:p>
                  </a:txBody>
                  <a:tcPr marL="14217" marR="14217" marT="1429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Pembersihan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Karang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Gigi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7" marR="14217" marT="1429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</a:t>
                      </a:r>
                    </a:p>
                  </a:txBody>
                  <a:tcPr marL="0" marR="0" marT="0" marB="0" anchor="ctr"/>
                </a:tc>
              </a:tr>
              <a:tr h="30831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</a:t>
                      </a:r>
                    </a:p>
                  </a:txBody>
                  <a:tcPr marL="14217" marR="14217" marT="1429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Lain-lain </a:t>
                      </a:r>
                    </a:p>
                  </a:txBody>
                  <a:tcPr marL="14217" marR="14217" marT="1429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115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77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80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56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92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79</a:t>
                      </a:r>
                    </a:p>
                  </a:txBody>
                  <a:tcPr marL="0" marR="0" marT="0" marB="0" anchor="b"/>
                </a:tc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647AB-53FC-4FC4-B329-DC0E1CCA4575}" type="slidenum">
              <a:rPr lang="en-US" smtClean="0"/>
              <a:pPr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4927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95233" y="609600"/>
            <a:ext cx="8229362" cy="722040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en-US" dirty="0" smtClean="0">
                <a:solidFill>
                  <a:schemeClr val="tx1"/>
                </a:solidFill>
                <a:effectLst/>
              </a:rPr>
              <a:t> </a:t>
            </a:r>
            <a:br>
              <a:rPr lang="en-US" dirty="0" smtClean="0">
                <a:solidFill>
                  <a:schemeClr val="tx1"/>
                </a:solidFill>
                <a:effectLst/>
              </a:rPr>
            </a:br>
            <a:r>
              <a:rPr lang="en-US" dirty="0" smtClean="0">
                <a:solidFill>
                  <a:schemeClr val="tx1"/>
                </a:solidFill>
                <a:effectLst/>
              </a:rPr>
              <a:t> </a:t>
            </a:r>
            <a:r>
              <a:rPr lang="en-US" dirty="0">
                <a:solidFill>
                  <a:schemeClr val="tx1"/>
                </a:solidFill>
                <a:effectLst/>
              </a:rPr>
              <a:t/>
            </a:r>
            <a:br>
              <a:rPr lang="en-US" dirty="0">
                <a:solidFill>
                  <a:schemeClr val="tx1"/>
                </a:solidFill>
                <a:effectLst/>
              </a:rPr>
            </a:br>
            <a:r>
              <a:rPr lang="en-US" dirty="0">
                <a:solidFill>
                  <a:schemeClr val="tx1"/>
                </a:solidFill>
                <a:effectLst/>
              </a:rPr>
              <a:t/>
            </a:r>
            <a:br>
              <a:rPr lang="en-US" dirty="0">
                <a:solidFill>
                  <a:schemeClr val="tx1"/>
                </a:solidFill>
                <a:effectLst/>
              </a:rPr>
            </a:br>
            <a:r>
              <a:rPr lang="en-US" dirty="0" smtClean="0">
                <a:solidFill>
                  <a:schemeClr val="tx1"/>
                </a:solidFill>
                <a:effectLst/>
              </a:rPr>
              <a:t/>
            </a:r>
            <a:br>
              <a:rPr lang="en-US" dirty="0" smtClean="0">
                <a:solidFill>
                  <a:schemeClr val="tx1"/>
                </a:solidFill>
                <a:effectLst/>
              </a:rPr>
            </a:br>
            <a:endParaRPr lang="en-US" dirty="0">
              <a:solidFill>
                <a:schemeClr val="tx1"/>
              </a:solidFill>
              <a:effectLst/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46059317"/>
              </p:ext>
            </p:extLst>
          </p:nvPr>
        </p:nvGraphicFramePr>
        <p:xfrm>
          <a:off x="251519" y="2132856"/>
          <a:ext cx="8725475" cy="24384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30697"/>
                <a:gridCol w="3724288"/>
                <a:gridCol w="1170490"/>
              </a:tblGrid>
              <a:tr h="735455">
                <a:tc gridSpan="3"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00206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S/D SEPTEMBER</a:t>
                      </a:r>
                      <a:endParaRPr lang="en-US" sz="1800" b="1" dirty="0">
                        <a:solidFill>
                          <a:srgbClr val="00206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83" marR="136483" marT="68615" marB="68615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T="45755" marB="45755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T="45755" marB="45755" anchor="ctr"/>
                </a:tc>
              </a:tr>
              <a:tr h="553206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TARGET</a:t>
                      </a:r>
                      <a:endParaRPr lang="en-US" sz="18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83" marR="136483" marT="68615" marB="68615"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REALISASI</a:t>
                      </a:r>
                      <a:endParaRPr lang="en-US" sz="18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83" marR="136483" marT="68615" marB="68615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9" marR="91439" marT="45743" marB="45743" anchor="ctr"/>
                </a:tc>
              </a:tr>
              <a:tr h="55320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Rp</a:t>
                      </a:r>
                      <a:r>
                        <a:rPr lang="en-US" sz="18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.</a:t>
                      </a:r>
                      <a:endParaRPr lang="en-US" sz="18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83" marR="136483" marT="68615" marB="6861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Rp</a:t>
                      </a:r>
                      <a:r>
                        <a:rPr lang="en-US" sz="18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.</a:t>
                      </a:r>
                      <a:endParaRPr lang="en-US" sz="18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83" marR="136483" marT="68615" marB="6861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(%)</a:t>
                      </a:r>
                      <a:endParaRPr lang="en-US" sz="18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83" marR="136483" marT="68615" marB="68615" anchor="ctr"/>
                </a:tc>
              </a:tr>
              <a:tr h="596535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36.000.000.000</a:t>
                      </a:r>
                      <a:endParaRPr lang="en-US" sz="18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83" marR="136483" marT="68615" marB="68615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4" name="Title 2"/>
          <p:cNvSpPr txBox="1">
            <a:spLocks/>
          </p:cNvSpPr>
          <p:nvPr/>
        </p:nvSpPr>
        <p:spPr>
          <a:xfrm>
            <a:off x="747633" y="762000"/>
            <a:ext cx="8229362" cy="722040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25000" lnSpcReduction="2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defRPr/>
            </a:pPr>
            <a:r>
              <a:rPr lang="en-US" dirty="0" smtClean="0">
                <a:solidFill>
                  <a:schemeClr val="tx1"/>
                </a:solidFill>
              </a:rPr>
              <a:t> 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 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sz="14400" b="1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KINERJA PENDAPATAN</a:t>
            </a:r>
            <a:r>
              <a:rPr lang="en-US" sz="14400" b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en-US" sz="14400" b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US" dirty="0" smtClean="0">
                <a:solidFill>
                  <a:schemeClr val="tx1"/>
                </a:solidFill>
              </a:rPr>
              <a:t/>
            </a:r>
            <a:br>
              <a:rPr lang="en-US" dirty="0" smtClean="0">
                <a:solidFill>
                  <a:schemeClr val="tx1"/>
                </a:solidFill>
              </a:rPr>
            </a:b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647AB-53FC-4FC4-B329-DC0E1CCA457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7874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86000" y="66260"/>
            <a:ext cx="4343400" cy="457200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fi-FI" sz="24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INSTALASI KESWAMAS</a:t>
            </a:r>
            <a:endParaRPr lang="en-US" sz="2400" b="1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17544996"/>
              </p:ext>
            </p:extLst>
          </p:nvPr>
        </p:nvGraphicFramePr>
        <p:xfrm>
          <a:off x="304800" y="630307"/>
          <a:ext cx="8659686" cy="61013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3776"/>
                <a:gridCol w="2048798"/>
                <a:gridCol w="744552"/>
                <a:gridCol w="757736"/>
                <a:gridCol w="792934"/>
                <a:gridCol w="792934"/>
                <a:gridCol w="865020"/>
                <a:gridCol w="792934"/>
                <a:gridCol w="635501"/>
                <a:gridCol w="635501"/>
              </a:tblGrid>
              <a:tr h="473047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NO</a:t>
                      </a:r>
                      <a:endParaRPr lang="en-US" sz="12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41" marR="136541" marT="68588" marB="6858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JENIS KEGIATAN</a:t>
                      </a:r>
                      <a:endParaRPr lang="en-US" sz="12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41" marR="136541" marT="68588" marB="6858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JAN</a:t>
                      </a:r>
                      <a:endParaRPr lang="en-US" sz="12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41" marR="136541" marT="68588" marB="6858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FEB</a:t>
                      </a:r>
                      <a:endParaRPr lang="en-US" sz="12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41" marR="136541" marT="68588" marB="6858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MAR</a:t>
                      </a:r>
                      <a:endParaRPr lang="en-US" sz="12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41" marR="136541" marT="68588" marB="6858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APR</a:t>
                      </a:r>
                      <a:endParaRPr lang="en-US" sz="12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41" marR="136541" marT="68588" marB="6858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MEI</a:t>
                      </a:r>
                      <a:endParaRPr lang="en-US" sz="12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41" marR="136541" marT="68588" marB="6858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JUN</a:t>
                      </a:r>
                      <a:endParaRPr lang="en-US" sz="12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41" marR="136541" marT="68588" marB="6858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JUL</a:t>
                      </a:r>
                      <a:endParaRPr lang="en-US" sz="12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41" marR="136541" marT="68588" marB="6858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AGT</a:t>
                      </a:r>
                      <a:endParaRPr lang="en-US" sz="12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41" marR="136541" marT="68588" marB="68588" anchor="ctr"/>
                </a:tc>
              </a:tr>
              <a:tr h="286686">
                <a:tc gridSpan="5"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PROMOSI 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KESEHATAN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3" marR="14223" marT="14291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3" marR="14223" marT="14291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3" marR="14223" marT="14291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3" marR="14223" marT="14291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3" marR="14223" marT="14291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3" marR="14223" marT="14291" marB="0" anchor="ctr"/>
                </a:tc>
              </a:tr>
              <a:tr h="29321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14223" marR="14223" marT="1429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itchFamily="34" charset="0"/>
                          <a:cs typeface="Verdana" pitchFamily="34" charset="0"/>
                        </a:rPr>
                        <a:t>Penyuluhan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itchFamily="34" charset="0"/>
                          <a:cs typeface="Verdana" pitchFamily="34" charset="0"/>
                        </a:rPr>
                        <a:t> media radio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itchFamily="34" charset="0"/>
                          <a:cs typeface="Verdana" pitchFamily="34" charset="0"/>
                        </a:rPr>
                        <a:t>1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itchFamily="34" charset="0"/>
                          <a:cs typeface="Verdana" pitchFamily="34" charset="0"/>
                        </a:rPr>
                        <a:t>1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</a:tr>
              <a:tr h="39168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3" marR="14223" marT="1429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itchFamily="34" charset="0"/>
                          <a:cs typeface="Verdana" pitchFamily="34" charset="0"/>
                        </a:rPr>
                        <a:t>Penyuluhan Kesehatan Jiwa ke masyarakat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itchFamily="34" charset="0"/>
                          <a:cs typeface="Verdana" pitchFamily="34" charset="0"/>
                        </a:rPr>
                        <a:t>10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</a:tr>
              <a:tr h="31546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3" marR="14223" marT="1429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itchFamily="34" charset="0"/>
                          <a:cs typeface="Verdana" pitchFamily="34" charset="0"/>
                        </a:rPr>
                        <a:t>Support Group 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itchFamily="34" charset="0"/>
                          <a:cs typeface="Verdana" pitchFamily="34" charset="0"/>
                        </a:rPr>
                        <a:t>2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3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itchFamily="34" charset="0"/>
                          <a:cs typeface="Verdana" pitchFamily="34" charset="0"/>
                        </a:rPr>
                        <a:t>6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</a:tr>
              <a:tr h="35746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3" marR="14223" marT="1429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itchFamily="34" charset="0"/>
                          <a:cs typeface="Verdana" pitchFamily="34" charset="0"/>
                        </a:rPr>
                        <a:t>Konsultasi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itchFamily="34" charset="0"/>
                          <a:cs typeface="Verdana" pitchFamily="34" charset="0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itchFamily="34" charset="0"/>
                          <a:cs typeface="Verdana" pitchFamily="34" charset="0"/>
                        </a:rPr>
                        <a:t>keluarga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itchFamily="34" charset="0"/>
                          <a:cs typeface="Verdana" pitchFamily="34" charset="0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itchFamily="34" charset="0"/>
                          <a:cs typeface="Verdana" pitchFamily="34" charset="0"/>
                        </a:rPr>
                        <a:t>pasien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itchFamily="34" charset="0"/>
                          <a:cs typeface="Verdana" pitchFamily="34" charset="0"/>
                        </a:rPr>
                        <a:t>3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7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itchFamily="34" charset="0"/>
                          <a:cs typeface="Verdana" pitchFamily="34" charset="0"/>
                        </a:rPr>
                        <a:t>7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</a:tr>
              <a:tr h="38417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3" marR="14223" marT="1429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itchFamily="34" charset="0"/>
                          <a:cs typeface="Verdana" pitchFamily="34" charset="0"/>
                        </a:rPr>
                        <a:t>Kunjungan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itchFamily="34" charset="0"/>
                          <a:cs typeface="Verdana" pitchFamily="34" charset="0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itchFamily="34" charset="0"/>
                          <a:cs typeface="Verdana" pitchFamily="34" charset="0"/>
                        </a:rPr>
                        <a:t>ke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itchFamily="34" charset="0"/>
                          <a:cs typeface="Verdana" pitchFamily="34" charset="0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itchFamily="34" charset="0"/>
                          <a:cs typeface="Verdana" pitchFamily="34" charset="0"/>
                        </a:rPr>
                        <a:t>rumah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itchFamily="34" charset="0"/>
                          <a:cs typeface="Verdana" pitchFamily="34" charset="0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itchFamily="34" charset="0"/>
                          <a:cs typeface="Verdana" pitchFamily="34" charset="0"/>
                        </a:rPr>
                        <a:t>pasien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itchFamily="34" charset="0"/>
                          <a:cs typeface="Verdana" pitchFamily="34" charset="0"/>
                        </a:rPr>
                        <a:t>1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</a:tr>
              <a:tr h="391683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INTEGRASI 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PELAYANAN KESEHATAN 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JIWA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3" marR="14223" marT="14291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itchFamily="34" charset="0"/>
                          <a:cs typeface="Verdana" pitchFamily="34" charset="0"/>
                        </a:rPr>
                        <a:t>4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 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itchFamily="34" charset="0"/>
                          <a:cs typeface="Verdana" pitchFamily="34" charset="0"/>
                        </a:rPr>
                        <a:t>4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</a:tr>
              <a:tr h="271459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KERJASAMA LINTAS SEKTOR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3" marR="14223" marT="14291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4223" marR="14223" marT="1429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itchFamily="34" charset="0"/>
                          <a:cs typeface="Verdana" pitchFamily="34" charset="0"/>
                        </a:rPr>
                        <a:t> 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 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itchFamily="34" charset="0"/>
                          <a:cs typeface="Verdana" pitchFamily="34" charset="0"/>
                        </a:rPr>
                        <a:t> 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  <a:tr h="27259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14223" marR="14223" marT="1429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Penjaringan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PGOT</a:t>
                      </a:r>
                    </a:p>
                  </a:txBody>
                  <a:tcPr marL="14223" marR="14223" marT="142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itchFamily="34" charset="0"/>
                          <a:cs typeface="Verdana" pitchFamily="34" charset="0"/>
                        </a:rPr>
                        <a:t>12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4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itchFamily="34" charset="0"/>
                          <a:cs typeface="Verdana" pitchFamily="34" charset="0"/>
                        </a:rPr>
                        <a:t>13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</a:tr>
              <a:tr h="39168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14223" marR="14223" marT="1429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Penerimaan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PGOT Non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Penjaringan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3" marR="14223" marT="142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15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29321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14223" marR="14223" marT="1429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Penerimaan pasien panti</a:t>
                      </a:r>
                    </a:p>
                  </a:txBody>
                  <a:tcPr marL="14223" marR="14223" marT="142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12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itchFamily="34" charset="0"/>
                          <a:cs typeface="Verdana" pitchFamily="34" charset="0"/>
                        </a:rPr>
                        <a:t>7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6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itchFamily="34" charset="0"/>
                          <a:cs typeface="Verdana" pitchFamily="34" charset="0"/>
                        </a:rPr>
                        <a:t>6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</a:tr>
              <a:tr h="38417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14223" marR="14223" marT="1429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Penjemputan pasien pasung</a:t>
                      </a:r>
                    </a:p>
                  </a:txBody>
                  <a:tcPr marL="14223" marR="14223" marT="142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39168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</a:p>
                  </a:txBody>
                  <a:tcPr marL="14223" marR="14223" marT="1429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Pendampingan korban kekerasan</a:t>
                      </a:r>
                    </a:p>
                  </a:txBody>
                  <a:tcPr marL="14223" marR="14223" marT="142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itchFamily="34" charset="0"/>
                          <a:cs typeface="Verdana" pitchFamily="34" charset="0"/>
                        </a:rPr>
                        <a:t>1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4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itchFamily="34" charset="0"/>
                          <a:cs typeface="Verdana" pitchFamily="34" charset="0"/>
                        </a:rPr>
                        <a:t>7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39168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</a:t>
                      </a:r>
                    </a:p>
                  </a:txBody>
                  <a:tcPr marL="14223" marR="14223" marT="1429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Rapat Koordinasi Lintas Sektor</a:t>
                      </a:r>
                    </a:p>
                  </a:txBody>
                  <a:tcPr marL="14223" marR="14223" marT="142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itchFamily="34" charset="0"/>
                          <a:cs typeface="Verdana" pitchFamily="34" charset="0"/>
                        </a:rPr>
                        <a:t>2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4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itchFamily="34" charset="0"/>
                          <a:cs typeface="Verdana" pitchFamily="34" charset="0"/>
                        </a:rPr>
                        <a:t>1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</a:tr>
              <a:tr h="35746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</a:t>
                      </a:r>
                    </a:p>
                  </a:txBody>
                  <a:tcPr marL="14223" marR="14223" marT="1429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Pelatihan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Kader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Kesehatan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3" marR="14223" marT="142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39168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3" marR="14223" marT="1429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 err="1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Bimbingan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&amp; </a:t>
                      </a:r>
                      <a:r>
                        <a:rPr lang="en-US" sz="1200" b="0" i="0" u="none" strike="noStrike" dirty="0" err="1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Penyuluhan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200" b="0" i="0" u="none" strike="noStrike" dirty="0" err="1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berbasis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gender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3" marR="14223" marT="142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647AB-53FC-4FC4-B329-DC0E1CCA4575}" type="slidenum">
              <a:rPr lang="en-US" smtClean="0"/>
              <a:pPr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12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066800" y="533400"/>
            <a:ext cx="6337916" cy="592953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fi-FI" sz="30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INSTALASI LABORATORIUM</a:t>
            </a:r>
            <a:endParaRPr lang="en-US" sz="3000" b="1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45691578"/>
              </p:ext>
            </p:extLst>
          </p:nvPr>
        </p:nvGraphicFramePr>
        <p:xfrm>
          <a:off x="165313" y="1376772"/>
          <a:ext cx="8750086" cy="47954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6064"/>
                <a:gridCol w="1856407"/>
                <a:gridCol w="720080"/>
                <a:gridCol w="792088"/>
                <a:gridCol w="792088"/>
                <a:gridCol w="792088"/>
                <a:gridCol w="812390"/>
                <a:gridCol w="754959"/>
                <a:gridCol w="811961"/>
                <a:gridCol w="811961"/>
              </a:tblGrid>
              <a:tr h="607847"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NO</a:t>
                      </a:r>
                      <a:endParaRPr lang="en-US" sz="15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03" marR="136503" marT="68579" marB="6857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JENIS KEGIATAN</a:t>
                      </a:r>
                      <a:endParaRPr lang="en-US" sz="15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03" marR="136503" marT="68579" marB="6857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JAN</a:t>
                      </a:r>
                      <a:endParaRPr lang="en-US" sz="15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03" marR="136503" marT="68579" marB="6857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FEB</a:t>
                      </a:r>
                      <a:endParaRPr lang="en-US" sz="15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03" marR="136503" marT="68579" marB="6857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MAR</a:t>
                      </a:r>
                      <a:endParaRPr lang="en-US" sz="15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03" marR="136503" marT="68579" marB="6857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APR</a:t>
                      </a:r>
                      <a:endParaRPr lang="en-US" sz="15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03" marR="136503" marT="68579" marB="6857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MEI</a:t>
                      </a:r>
                      <a:endParaRPr lang="en-US" sz="15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03" marR="136503" marT="68579" marB="6857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JUN</a:t>
                      </a:r>
                      <a:endParaRPr lang="en-US" sz="15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03" marR="136503" marT="68579" marB="68579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strike="noStrik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JUL</a:t>
                      </a:r>
                    </a:p>
                  </a:txBody>
                  <a:tcPr marL="136503" marR="136503" marT="68579" marB="68579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strike="noStrik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AGT</a:t>
                      </a:r>
                    </a:p>
                  </a:txBody>
                  <a:tcPr marL="136503" marR="136503" marT="68579" marB="68579" anchor="ctr"/>
                </a:tc>
              </a:tr>
              <a:tr h="53108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14220" marR="14220" marT="1428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5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Faeces</a:t>
                      </a: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5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Rutin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0" marR="14220" marT="1428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-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         1 </a:t>
                      </a:r>
                    </a:p>
                  </a:txBody>
                  <a:tcPr marL="0" marR="0" marT="0" marB="0" anchor="ctr"/>
                </a:tc>
              </a:tr>
              <a:tr h="38682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14220" marR="14220" marT="1428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Hematologi</a:t>
                      </a: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</a:p>
                  </a:txBody>
                  <a:tcPr marL="14220" marR="14220" marT="1428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293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256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317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260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319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282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330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      294 </a:t>
                      </a:r>
                    </a:p>
                  </a:txBody>
                  <a:tcPr marL="0" marR="0" marT="0" marB="0" anchor="ctr"/>
                </a:tc>
              </a:tr>
              <a:tr h="56624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14220" marR="14220" marT="1428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Hematologi</a:t>
                      </a: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5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Sederhana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0" marR="14220" marT="1428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16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14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26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15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         4 </a:t>
                      </a:r>
                    </a:p>
                  </a:txBody>
                  <a:tcPr marL="0" marR="0" marT="0" marB="0" anchor="ctr"/>
                </a:tc>
              </a:tr>
              <a:tr h="44908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14220" marR="14220" marT="1428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Kimia </a:t>
                      </a:r>
                      <a:r>
                        <a:rPr lang="en-US" sz="15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Klinik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0" marR="14220" marT="1428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1.445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1.425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1.587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1.325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1.385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1.253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1.584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   1.400 </a:t>
                      </a:r>
                    </a:p>
                  </a:txBody>
                  <a:tcPr marL="0" marR="0" marT="0" marB="0" anchor="ctr"/>
                </a:tc>
              </a:tr>
              <a:tr h="56624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</a:p>
                  </a:txBody>
                  <a:tcPr marL="14220" marR="14220" marT="1428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Pemeriksaan</a:t>
                      </a: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5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Narkoba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0" marR="14220" marT="1428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203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435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417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225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222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118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283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      171 </a:t>
                      </a:r>
                    </a:p>
                  </a:txBody>
                  <a:tcPr marL="0" marR="0" marT="0" marB="0" anchor="ctr"/>
                </a:tc>
              </a:tr>
              <a:tr h="38682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</a:t>
                      </a:r>
                    </a:p>
                  </a:txBody>
                  <a:tcPr marL="14220" marR="14220" marT="1428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Urine </a:t>
                      </a:r>
                      <a:r>
                        <a:rPr lang="en-US" sz="15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Analisa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0" marR="14220" marT="1428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38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49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62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46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59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55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35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       45 </a:t>
                      </a:r>
                    </a:p>
                  </a:txBody>
                  <a:tcPr marL="0" marR="0" marT="0" marB="0" anchor="ctr"/>
                </a:tc>
              </a:tr>
              <a:tr h="38682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</a:t>
                      </a:r>
                    </a:p>
                  </a:txBody>
                  <a:tcPr marL="14220" marR="14220" marT="1428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Serologi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0" marR="14220" marT="1428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7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8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         6 </a:t>
                      </a:r>
                    </a:p>
                  </a:txBody>
                  <a:tcPr marL="0" marR="0" marT="0" marB="0" anchor="ctr"/>
                </a:tc>
              </a:tr>
              <a:tr h="38682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</a:t>
                      </a:r>
                    </a:p>
                  </a:txBody>
                  <a:tcPr marL="14220" marR="14220" marT="1428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Mikrobiologi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0" marR="14220" marT="1428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-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-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-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-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         2 </a:t>
                      </a:r>
                    </a:p>
                  </a:txBody>
                  <a:tcPr marL="0" marR="0" marT="0" marB="0" anchor="ctr"/>
                </a:tc>
              </a:tr>
              <a:tr h="52764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</a:t>
                      </a:r>
                    </a:p>
                  </a:txBody>
                  <a:tcPr marL="14220" marR="14220" marT="1428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Imunologi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0" marR="14220" marT="1428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-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-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-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-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-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         - </a:t>
                      </a: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647AB-53FC-4FC4-B329-DC0E1CCA4575}" type="slidenum">
              <a:rPr lang="en-US" smtClean="0"/>
              <a:pPr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0425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87752" y="188640"/>
            <a:ext cx="8317093" cy="750099"/>
          </a:xfrm>
        </p:spPr>
        <p:txBody>
          <a:bodyPr/>
          <a:lstStyle/>
          <a:p>
            <a:pPr algn="ctr">
              <a:defRPr/>
            </a:pPr>
            <a:r>
              <a:rPr lang="fi-FI" sz="30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INSTALASI NAPZA</a:t>
            </a:r>
            <a:endParaRPr lang="en-US" sz="3000" b="1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79881366"/>
              </p:ext>
            </p:extLst>
          </p:nvPr>
        </p:nvGraphicFramePr>
        <p:xfrm>
          <a:off x="90488" y="973300"/>
          <a:ext cx="8978696" cy="54149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2070"/>
                <a:gridCol w="2137070"/>
                <a:gridCol w="761721"/>
                <a:gridCol w="692473"/>
                <a:gridCol w="761721"/>
                <a:gridCol w="761721"/>
                <a:gridCol w="761721"/>
                <a:gridCol w="761721"/>
                <a:gridCol w="819239"/>
                <a:gridCol w="819239"/>
              </a:tblGrid>
              <a:tr h="579276"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NO</a:t>
                      </a:r>
                      <a:endParaRPr lang="en-US" sz="15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52" marR="136452" marT="68573" marB="6857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JENIS KEGIATAN</a:t>
                      </a:r>
                      <a:endParaRPr lang="en-US" sz="15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52" marR="136452" marT="68573" marB="6857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JAN</a:t>
                      </a:r>
                      <a:endParaRPr lang="en-US" sz="15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52" marR="136452" marT="68573" marB="6857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FEB</a:t>
                      </a:r>
                      <a:endParaRPr lang="en-US" sz="15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52" marR="136452" marT="68573" marB="6857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MAR</a:t>
                      </a:r>
                      <a:endParaRPr lang="en-US" sz="15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52" marR="136452" marT="68573" marB="6857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APR</a:t>
                      </a:r>
                      <a:endParaRPr lang="en-US" sz="15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52" marR="136452" marT="68573" marB="6857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MEI</a:t>
                      </a:r>
                      <a:endParaRPr lang="en-US" sz="15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52" marR="136452" marT="68573" marB="6857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JUN</a:t>
                      </a:r>
                      <a:endParaRPr lang="en-US" sz="15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52" marR="136452" marT="68573" marB="68573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strike="noStrik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JUL</a:t>
                      </a:r>
                    </a:p>
                  </a:txBody>
                  <a:tcPr marL="136452" marR="136452" marT="68573" marB="68573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strike="noStrik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AGT</a:t>
                      </a:r>
                    </a:p>
                  </a:txBody>
                  <a:tcPr marL="136452" marR="136452" marT="68573" marB="68573" anchor="ctr"/>
                </a:tc>
              </a:tr>
              <a:tr h="41052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14214" marR="14214" marT="1428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Konseling</a:t>
                      </a: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5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Napza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4" marR="14214" marT="1428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9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6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-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-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1049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14214" marR="14214" marT="1428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Konseling</a:t>
                      </a: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5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Psikologi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4" marR="14214" marT="1428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-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-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-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-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58287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14214" marR="14214" marT="1428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Konseling</a:t>
                      </a: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5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Keluarga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4" marR="14214" marT="1428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 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 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-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-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-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-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0024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14214" marR="14214" marT="1428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Rehabilitasi</a:t>
                      </a: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/ TAK</a:t>
                      </a:r>
                    </a:p>
                  </a:txBody>
                  <a:tcPr marL="14214" marR="14214" marT="1428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87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53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22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-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48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9525" marR="9525" marT="9525" marB="0" anchor="ctr"/>
                </a:tc>
              </a:tr>
              <a:tr h="35672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</a:p>
                  </a:txBody>
                  <a:tcPr marL="14214" marR="14214" marT="1428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Fisioterapi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4" marR="14214" marT="1428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-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-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-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8634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</a:t>
                      </a:r>
                    </a:p>
                  </a:txBody>
                  <a:tcPr marL="14214" marR="14214" marT="1428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Psikoterapi</a:t>
                      </a: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5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Supportif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4" marR="14214" marT="1428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-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-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-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9525" marR="9525" marT="9525" marB="0" anchor="ctr"/>
                </a:tc>
              </a:tr>
              <a:tr h="35672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</a:t>
                      </a:r>
                    </a:p>
                  </a:txBody>
                  <a:tcPr marL="14214" marR="14214" marT="1428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CBT</a:t>
                      </a:r>
                    </a:p>
                  </a:txBody>
                  <a:tcPr marL="14214" marR="14214" marT="1428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-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-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-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-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-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9525" marR="9525" marT="9525" marB="0" anchor="ctr"/>
                </a:tc>
              </a:tr>
              <a:tr h="43805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</a:t>
                      </a:r>
                    </a:p>
                  </a:txBody>
                  <a:tcPr marL="14214" marR="14214" marT="1428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Brief Intervention</a:t>
                      </a:r>
                    </a:p>
                  </a:txBody>
                  <a:tcPr marL="14214" marR="14214" marT="1428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-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-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</a:tr>
              <a:tr h="39738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</a:t>
                      </a:r>
                    </a:p>
                  </a:txBody>
                  <a:tcPr marL="14214" marR="14214" marT="1428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Motivasi</a:t>
                      </a: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Interview</a:t>
                      </a:r>
                    </a:p>
                  </a:txBody>
                  <a:tcPr marL="14214" marR="14214" marT="1428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-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-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</a:tr>
              <a:tr h="35672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</a:t>
                      </a:r>
                    </a:p>
                  </a:txBody>
                  <a:tcPr marL="14214" marR="14214" marT="1428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Psikologi</a:t>
                      </a:r>
                    </a:p>
                  </a:txBody>
                  <a:tcPr marL="14214" marR="14214" marT="1428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-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</a:tr>
              <a:tr h="58287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11</a:t>
                      </a:r>
                    </a:p>
                  </a:txBody>
                  <a:tcPr marL="14214" marR="14214" marT="1428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Okupasi Terapi</a:t>
                      </a:r>
                    </a:p>
                  </a:txBody>
                  <a:tcPr marL="14214" marR="14214" marT="1428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-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-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-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-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-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9525" marR="9525" marT="9525" marB="0" anchor="ctr"/>
                </a:tc>
              </a:tr>
              <a:tr h="35672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12</a:t>
                      </a:r>
                    </a:p>
                  </a:txBody>
                  <a:tcPr marL="14214" marR="14214" marT="1428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ECT</a:t>
                      </a:r>
                    </a:p>
                  </a:txBody>
                  <a:tcPr marL="14214" marR="14214" marT="1428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-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-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647AB-53FC-4FC4-B329-DC0E1CCA4575}" type="slidenum">
              <a:rPr lang="en-US" smtClean="0"/>
              <a:pPr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840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0272" y="473869"/>
            <a:ext cx="8317093" cy="750099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fi-FI" sz="3000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fi-FI" sz="3000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fi-FI" sz="30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INSTALASI PSIKOGERIATRI</a:t>
            </a:r>
            <a:br>
              <a:rPr lang="fi-FI" sz="30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endParaRPr lang="en-US" sz="3000" b="1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94722262"/>
              </p:ext>
            </p:extLst>
          </p:nvPr>
        </p:nvGraphicFramePr>
        <p:xfrm>
          <a:off x="165310" y="1654536"/>
          <a:ext cx="8813380" cy="42520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9172"/>
                <a:gridCol w="2275350"/>
                <a:gridCol w="792088"/>
                <a:gridCol w="720080"/>
                <a:gridCol w="888745"/>
                <a:gridCol w="703589"/>
                <a:gridCol w="703589"/>
                <a:gridCol w="703589"/>
                <a:gridCol w="703589"/>
                <a:gridCol w="703589"/>
              </a:tblGrid>
              <a:tr h="5600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NO</a:t>
                      </a:r>
                      <a:endParaRPr lang="en-US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58" marR="136458" marT="68586" marB="6858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JENIS KEGIATAN</a:t>
                      </a:r>
                      <a:endParaRPr lang="en-US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58" marR="136458" marT="68586" marB="6858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JAN</a:t>
                      </a:r>
                      <a:endParaRPr lang="en-US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58" marR="136458" marT="68586" marB="6858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FEB</a:t>
                      </a:r>
                      <a:endParaRPr lang="en-US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58" marR="136458" marT="68586" marB="6858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MAR</a:t>
                      </a:r>
                      <a:endParaRPr lang="en-US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58" marR="136458" marT="68586" marB="6858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APR</a:t>
                      </a:r>
                      <a:endParaRPr lang="en-US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58" marR="136458" marT="68586" marB="6858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MEI</a:t>
                      </a:r>
                      <a:endParaRPr lang="en-US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58" marR="136458" marT="68586" marB="6858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JUN</a:t>
                      </a:r>
                      <a:endParaRPr lang="en-US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58" marR="136458" marT="68586" marB="68586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strike="noStrik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JUL</a:t>
                      </a:r>
                    </a:p>
                  </a:txBody>
                  <a:tcPr marL="136458" marR="136458" marT="68586" marB="68586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strike="noStrik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AGT</a:t>
                      </a:r>
                    </a:p>
                  </a:txBody>
                  <a:tcPr marL="136458" marR="136458" marT="68586" marB="68586" anchor="ctr"/>
                </a:tc>
              </a:tr>
              <a:tr h="3048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14214" marR="14214" marT="1429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MMSE</a:t>
                      </a:r>
                    </a:p>
                  </a:txBody>
                  <a:tcPr marL="14214" marR="14214" marT="1429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0" marR="0" marT="0" marB="0" anchor="ctr"/>
                </a:tc>
              </a:tr>
              <a:tr h="28863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14214" marR="14214" marT="14291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GDS</a:t>
                      </a:r>
                    </a:p>
                  </a:txBody>
                  <a:tcPr marL="14214" marR="14214" marT="1429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0" marR="0" marT="0" marB="0" anchor="ctr"/>
                </a:tc>
              </a:tr>
              <a:tr h="28863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14214" marR="14214" marT="14291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CDT</a:t>
                      </a:r>
                    </a:p>
                  </a:txBody>
                  <a:tcPr marL="14214" marR="14214" marT="1429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0" marR="0" marT="0" marB="0" anchor="ctr"/>
                </a:tc>
              </a:tr>
              <a:tr h="42041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14214" marR="14214" marT="14291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Intensif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Care</a:t>
                      </a:r>
                    </a:p>
                  </a:txBody>
                  <a:tcPr marL="14214" marR="14214" marT="1429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119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155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102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136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72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108</a:t>
                      </a:r>
                    </a:p>
                  </a:txBody>
                  <a:tcPr marL="0" marR="0" marT="0" marB="0" anchor="ctr"/>
                </a:tc>
              </a:tr>
              <a:tr h="28863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</a:p>
                  </a:txBody>
                  <a:tcPr marL="14214" marR="14214" marT="14291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High Care</a:t>
                      </a:r>
                    </a:p>
                  </a:txBody>
                  <a:tcPr marL="14214" marR="14214" marT="1429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118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82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101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66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84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78</a:t>
                      </a:r>
                    </a:p>
                  </a:txBody>
                  <a:tcPr marL="0" marR="0" marT="0" marB="0" anchor="ctr"/>
                </a:tc>
              </a:tr>
              <a:tr h="47149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</a:t>
                      </a:r>
                    </a:p>
                  </a:txBody>
                  <a:tcPr marL="14214" marR="14214" marT="14291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Maksimal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Care</a:t>
                      </a:r>
                    </a:p>
                  </a:txBody>
                  <a:tcPr marL="14214" marR="14214" marT="1429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57</a:t>
                      </a:r>
                    </a:p>
                  </a:txBody>
                  <a:tcPr marL="0" marR="0" marT="0" marB="0" anchor="ctr"/>
                </a:tc>
              </a:tr>
              <a:tr h="24290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</a:t>
                      </a:r>
                    </a:p>
                  </a:txBody>
                  <a:tcPr marL="14214" marR="14214" marT="14291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Minimal Care</a:t>
                      </a:r>
                    </a:p>
                  </a:txBody>
                  <a:tcPr marL="14214" marR="14214" marT="1429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</a:t>
                      </a:r>
                    </a:p>
                  </a:txBody>
                  <a:tcPr marL="0" marR="0" marT="0" marB="0" anchor="ctr"/>
                </a:tc>
              </a:tr>
              <a:tr h="28863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</a:t>
                      </a:r>
                    </a:p>
                  </a:txBody>
                  <a:tcPr marL="14214" marR="14214" marT="14291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TAK</a:t>
                      </a:r>
                    </a:p>
                  </a:txBody>
                  <a:tcPr marL="14214" marR="14214" marT="1429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0" marR="0" marT="0" marB="0" anchor="ctr"/>
                </a:tc>
              </a:tr>
              <a:tr h="37947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</a:t>
                      </a:r>
                    </a:p>
                  </a:txBody>
                  <a:tcPr marL="14214" marR="14214" marT="14291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Perawatan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Luka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Bersih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4" marR="14214" marT="1429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0" marR="0" marT="0" marB="0" anchor="ctr"/>
                </a:tc>
              </a:tr>
              <a:tr h="35655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</a:t>
                      </a:r>
                    </a:p>
                  </a:txBody>
                  <a:tcPr marL="14214" marR="14214" marT="14291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Perawatan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Luka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Infeksi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4" marR="14214" marT="1429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0" marR="0" marT="0" marB="0" anchor="ctr"/>
                </a:tc>
              </a:tr>
              <a:tr h="36180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11</a:t>
                      </a:r>
                    </a:p>
                  </a:txBody>
                  <a:tcPr marL="14214" marR="14214" marT="14291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Pasang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O2</a:t>
                      </a:r>
                    </a:p>
                  </a:txBody>
                  <a:tcPr marL="14214" marR="14214" marT="1429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647AB-53FC-4FC4-B329-DC0E1CCA4575}" type="slidenum">
              <a:rPr lang="en-US" smtClean="0"/>
              <a:pPr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315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981200" y="609600"/>
            <a:ext cx="5181609" cy="514676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fi-FI" sz="30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INSTALASI PSIKOLOGI</a:t>
            </a:r>
            <a:endParaRPr lang="en-US" sz="3000" b="1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10526391"/>
              </p:ext>
            </p:extLst>
          </p:nvPr>
        </p:nvGraphicFramePr>
        <p:xfrm>
          <a:off x="89110" y="1360780"/>
          <a:ext cx="8978687" cy="48142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4479"/>
                <a:gridCol w="2129008"/>
                <a:gridCol w="779400"/>
                <a:gridCol w="779400"/>
                <a:gridCol w="779400"/>
                <a:gridCol w="779400"/>
                <a:gridCol w="779400"/>
                <a:gridCol w="779400"/>
                <a:gridCol w="779400"/>
                <a:gridCol w="779400"/>
              </a:tblGrid>
              <a:tr h="653586"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NO</a:t>
                      </a:r>
                      <a:endParaRPr lang="en-US" sz="15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74" marR="136474" marT="68534" marB="6853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JENIS KEGIATAN</a:t>
                      </a:r>
                      <a:endParaRPr lang="en-US" sz="15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74" marR="136474" marT="68534" marB="6853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JAN</a:t>
                      </a:r>
                      <a:endParaRPr lang="en-US" sz="15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74" marR="136474" marT="68534" marB="6853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FEB</a:t>
                      </a:r>
                      <a:endParaRPr lang="en-US" sz="15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74" marR="136474" marT="68534" marB="6853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MAR</a:t>
                      </a:r>
                      <a:endParaRPr lang="en-US" sz="15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74" marR="136474" marT="68534" marB="6853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APR</a:t>
                      </a:r>
                      <a:endParaRPr lang="en-US" sz="15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74" marR="136474" marT="68534" marB="6853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MEI</a:t>
                      </a:r>
                      <a:endParaRPr lang="en-US" sz="15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74" marR="136474" marT="68534" marB="6853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JUN</a:t>
                      </a:r>
                      <a:endParaRPr lang="en-US" sz="15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74" marR="136474" marT="68534" marB="68534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strike="noStrik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JUL</a:t>
                      </a:r>
                    </a:p>
                  </a:txBody>
                  <a:tcPr marL="136474" marR="136474" marT="68534" marB="68534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strike="noStrik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AGT</a:t>
                      </a:r>
                    </a:p>
                  </a:txBody>
                  <a:tcPr marL="136474" marR="136474" marT="68534" marB="68534" anchor="ctr"/>
                </a:tc>
              </a:tr>
              <a:tr h="31852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14217" marR="14217" marT="1427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Psikometri</a:t>
                      </a: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5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Kiriman</a:t>
                      </a: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5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Dokter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7" marR="14217" marT="1427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23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16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12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12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17</a:t>
                      </a:r>
                    </a:p>
                  </a:txBody>
                  <a:tcPr marL="9525" marR="9525" marT="9525" marB="0" anchor="ctr"/>
                </a:tc>
              </a:tr>
              <a:tr h="25808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14217" marR="14217" marT="1427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SK. Sehat Jiwa</a:t>
                      </a:r>
                    </a:p>
                  </a:txBody>
                  <a:tcPr marL="14217" marR="14217" marT="1427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98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152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28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103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65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160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43</a:t>
                      </a:r>
                    </a:p>
                  </a:txBody>
                  <a:tcPr marL="9525" marR="9525" marT="9525" marB="0" anchor="ctr"/>
                </a:tc>
              </a:tr>
              <a:tr h="3899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14217" marR="14217" marT="1427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SK. </a:t>
                      </a:r>
                      <a:r>
                        <a:rPr lang="en-US" sz="15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Bebas</a:t>
                      </a: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5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Napza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7" marR="14217" marT="1427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25808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14217" marR="14217" marT="1427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SK. Sakit Jiwa </a:t>
                      </a:r>
                    </a:p>
                  </a:txBody>
                  <a:tcPr marL="14217" marR="14217" marT="1427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25808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</a:p>
                  </a:txBody>
                  <a:tcPr marL="14217" marR="14217" marT="1427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VISUM</a:t>
                      </a:r>
                    </a:p>
                  </a:txBody>
                  <a:tcPr marL="14217" marR="14217" marT="1427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31701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</a:t>
                      </a:r>
                    </a:p>
                  </a:txBody>
                  <a:tcPr marL="14217" marR="14217" marT="1427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Seleksi</a:t>
                      </a: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5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Karyawan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7" marR="14217" marT="1427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5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</a:tr>
              <a:tr h="32403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</a:t>
                      </a:r>
                    </a:p>
                  </a:txBody>
                  <a:tcPr marL="14217" marR="14217" marT="1427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Ev</a:t>
                      </a: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. </a:t>
                      </a:r>
                      <a:r>
                        <a:rPr lang="en-US" sz="15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Psikologi</a:t>
                      </a: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5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Pribadi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7" marR="14217" marT="1427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28464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</a:t>
                      </a:r>
                    </a:p>
                  </a:txBody>
                  <a:tcPr marL="14217" marR="14217" marT="1427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Tes</a:t>
                      </a: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5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Intelegensi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7" marR="14217" marT="1427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</a:tr>
              <a:tr h="32403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</a:t>
                      </a:r>
                    </a:p>
                  </a:txBody>
                  <a:tcPr marL="14217" marR="14217" marT="1427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Tes Bakat Minat</a:t>
                      </a:r>
                    </a:p>
                  </a:txBody>
                  <a:tcPr marL="14217" marR="14217" marT="1427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25808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</a:t>
                      </a:r>
                    </a:p>
                  </a:txBody>
                  <a:tcPr marL="14217" marR="14217" marT="1427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Konsultasi Psi</a:t>
                      </a:r>
                    </a:p>
                  </a:txBody>
                  <a:tcPr marL="14217" marR="14217" marT="1427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9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7</a:t>
                      </a:r>
                    </a:p>
                  </a:txBody>
                  <a:tcPr marL="9525" marR="9525" marT="9525" marB="0" anchor="ctr"/>
                </a:tc>
              </a:tr>
              <a:tr h="25808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11</a:t>
                      </a:r>
                    </a:p>
                  </a:txBody>
                  <a:tcPr marL="14217" marR="14217" marT="1427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Psikoedukasi</a:t>
                      </a:r>
                    </a:p>
                  </a:txBody>
                  <a:tcPr marL="14217" marR="14217" marT="1427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2428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12</a:t>
                      </a:r>
                    </a:p>
                  </a:txBody>
                  <a:tcPr marL="14217" marR="14217" marT="1427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Psikotes Kep. Dinas</a:t>
                      </a:r>
                    </a:p>
                  </a:txBody>
                  <a:tcPr marL="14217" marR="14217" marT="1427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</a:tr>
              <a:tr h="25808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13</a:t>
                      </a:r>
                    </a:p>
                  </a:txBody>
                  <a:tcPr marL="14217" marR="14217" marT="1427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Terapi</a:t>
                      </a:r>
                    </a:p>
                  </a:txBody>
                  <a:tcPr marL="14217" marR="14217" marT="1427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</a:tr>
              <a:tr h="25808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14</a:t>
                      </a:r>
                    </a:p>
                  </a:txBody>
                  <a:tcPr marL="14217" marR="14217" marT="1427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Penyuluhan</a:t>
                      </a:r>
                    </a:p>
                  </a:txBody>
                  <a:tcPr marL="14217" marR="14217" marT="1427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647AB-53FC-4FC4-B329-DC0E1CCA4575}" type="slidenum">
              <a:rPr lang="en-US" smtClean="0"/>
              <a:pPr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1383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905000" y="152400"/>
            <a:ext cx="5410200" cy="668609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fi-FI" sz="30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INSTALASI RADIOLOGI</a:t>
            </a:r>
            <a:endParaRPr lang="en-US" sz="3000" b="1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18623933"/>
              </p:ext>
            </p:extLst>
          </p:nvPr>
        </p:nvGraphicFramePr>
        <p:xfrm>
          <a:off x="107501" y="782847"/>
          <a:ext cx="8806573" cy="59445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59"/>
                <a:gridCol w="2088232"/>
                <a:gridCol w="792088"/>
                <a:gridCol w="720080"/>
                <a:gridCol w="792088"/>
                <a:gridCol w="720080"/>
                <a:gridCol w="720080"/>
                <a:gridCol w="720080"/>
                <a:gridCol w="792088"/>
                <a:gridCol w="957698"/>
              </a:tblGrid>
              <a:tr h="561993"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NO</a:t>
                      </a:r>
                      <a:endParaRPr lang="en-US" sz="15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03" marR="136503" marT="68577" marB="6857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JENIS KEGIATAN</a:t>
                      </a:r>
                      <a:endParaRPr lang="en-US" sz="15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03" marR="136503" marT="68577" marB="6857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JAN</a:t>
                      </a:r>
                      <a:endParaRPr lang="en-US" sz="15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03" marR="136503" marT="68577" marB="6857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FEB</a:t>
                      </a:r>
                      <a:endParaRPr lang="en-US" sz="15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03" marR="136503" marT="68577" marB="6857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MAR</a:t>
                      </a:r>
                      <a:endParaRPr lang="en-US" sz="15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03" marR="136503" marT="68577" marB="6857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APR</a:t>
                      </a:r>
                      <a:endParaRPr lang="en-US" sz="15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03" marR="136503" marT="68577" marB="6857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MEI</a:t>
                      </a:r>
                      <a:endParaRPr lang="en-US" sz="15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03" marR="136503" marT="68577" marB="6857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JUN</a:t>
                      </a:r>
                      <a:endParaRPr lang="en-US" sz="15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03" marR="136503" marT="68577" marB="68577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strike="noStrik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JUL</a:t>
                      </a:r>
                    </a:p>
                  </a:txBody>
                  <a:tcPr marL="136503" marR="136503" marT="68577" marB="68577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strike="noStrik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AGT</a:t>
                      </a:r>
                    </a:p>
                  </a:txBody>
                  <a:tcPr marL="136503" marR="136503" marT="68577" marB="68577" anchor="ctr"/>
                </a:tc>
              </a:tr>
              <a:tr h="29499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14219" marR="14219" marT="1428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Cranium AP/LAT</a:t>
                      </a:r>
                    </a:p>
                  </a:txBody>
                  <a:tcPr marL="14219" marR="14219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25891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14219" marR="14219" marT="1428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Thorax AP/LAT</a:t>
                      </a:r>
                    </a:p>
                  </a:txBody>
                  <a:tcPr marL="14219" marR="14219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33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33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33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27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18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26</a:t>
                      </a:r>
                    </a:p>
                  </a:txBody>
                  <a:tcPr marL="9525" marR="9525" marT="9525" marB="0" anchor="ctr"/>
                </a:tc>
              </a:tr>
              <a:tr h="25891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14219" marR="14219" marT="1428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Abdomen</a:t>
                      </a:r>
                    </a:p>
                  </a:txBody>
                  <a:tcPr marL="14219" marR="14219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25891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14219" marR="14219" marT="1428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BNO</a:t>
                      </a:r>
                    </a:p>
                  </a:txBody>
                  <a:tcPr marL="14219" marR="14219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44581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</a:p>
                  </a:txBody>
                  <a:tcPr marL="14219" marR="14219" marT="1428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Cervical AP/LAT/OBLIQ</a:t>
                      </a:r>
                    </a:p>
                  </a:txBody>
                  <a:tcPr marL="14219" marR="14219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22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5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6</a:t>
                      </a:r>
                    </a:p>
                  </a:txBody>
                  <a:tcPr marL="9525" marR="9525" marT="9525" marB="0" anchor="ctr"/>
                </a:tc>
              </a:tr>
              <a:tr h="25891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</a:t>
                      </a:r>
                    </a:p>
                  </a:txBody>
                  <a:tcPr marL="14219" marR="14219" marT="1428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Vert</a:t>
                      </a: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5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Thoracal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9" marR="14219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28710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</a:t>
                      </a:r>
                    </a:p>
                  </a:txBody>
                  <a:tcPr marL="14219" marR="14219" marT="1428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Vert</a:t>
                      </a: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5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Thoracolumbal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9" marR="14219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25891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</a:t>
                      </a:r>
                    </a:p>
                  </a:txBody>
                  <a:tcPr marL="14219" marR="14219" marT="1428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Vert</a:t>
                      </a: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5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Lumbalis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9" marR="14219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37265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</a:t>
                      </a:r>
                    </a:p>
                  </a:txBody>
                  <a:tcPr marL="14219" marR="14219" marT="1428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Vert</a:t>
                      </a: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5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Lumbosacral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9" marR="14219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6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</a:tr>
              <a:tr h="25891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</a:t>
                      </a:r>
                    </a:p>
                  </a:txBody>
                  <a:tcPr marL="14219" marR="14219" marT="1428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Os Sacrum</a:t>
                      </a:r>
                    </a:p>
                  </a:txBody>
                  <a:tcPr marL="14219" marR="14219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</a:tr>
              <a:tr h="25891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11</a:t>
                      </a:r>
                    </a:p>
                  </a:txBody>
                  <a:tcPr marL="14219" marR="14219" marT="1428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Os </a:t>
                      </a:r>
                      <a:r>
                        <a:rPr lang="en-US" sz="15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Coccygeus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9" marR="14219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25891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12</a:t>
                      </a:r>
                    </a:p>
                  </a:txBody>
                  <a:tcPr marL="14219" marR="14219" marT="1428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Extremitas</a:t>
                      </a: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Superior</a:t>
                      </a:r>
                    </a:p>
                  </a:txBody>
                  <a:tcPr marL="14219" marR="14219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</a:tr>
              <a:tr h="29069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13</a:t>
                      </a:r>
                    </a:p>
                  </a:txBody>
                  <a:tcPr marL="14219" marR="14219" marT="1428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Extremitas</a:t>
                      </a: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Inferior</a:t>
                      </a:r>
                    </a:p>
                  </a:txBody>
                  <a:tcPr marL="14219" marR="14219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8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</a:tr>
              <a:tr h="25891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14</a:t>
                      </a:r>
                    </a:p>
                  </a:txBody>
                  <a:tcPr marL="14219" marR="14219" marT="1428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Colon In Loop</a:t>
                      </a:r>
                    </a:p>
                  </a:txBody>
                  <a:tcPr marL="14219" marR="14219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25891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15</a:t>
                      </a:r>
                    </a:p>
                  </a:txBody>
                  <a:tcPr marL="14219" marR="14219" marT="1428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IVP</a:t>
                      </a:r>
                    </a:p>
                  </a:txBody>
                  <a:tcPr marL="14219" marR="14219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10</a:t>
                      </a:r>
                    </a:p>
                  </a:txBody>
                  <a:tcPr marL="9525" marR="9525" marT="9525" marB="0" anchor="ctr"/>
                </a:tc>
              </a:tr>
              <a:tr h="25891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16</a:t>
                      </a:r>
                    </a:p>
                  </a:txBody>
                  <a:tcPr marL="14219" marR="14219" marT="1428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USG</a:t>
                      </a:r>
                    </a:p>
                  </a:txBody>
                  <a:tcPr marL="14219" marR="14219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17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12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12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13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7</a:t>
                      </a:r>
                    </a:p>
                  </a:txBody>
                  <a:tcPr marL="9525" marR="9525" marT="9525" marB="0" anchor="ctr"/>
                </a:tc>
              </a:tr>
              <a:tr h="25891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17</a:t>
                      </a:r>
                    </a:p>
                  </a:txBody>
                  <a:tcPr marL="14219" marR="14219" marT="1428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Panoramic</a:t>
                      </a:r>
                    </a:p>
                  </a:txBody>
                  <a:tcPr marL="14219" marR="14219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26737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18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9" marR="14219" marT="1428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Pelvis/ Hip Joint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9" marR="14219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25891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19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9" marR="14219" marT="1428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CT Scan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9" marR="14219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11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647AB-53FC-4FC4-B329-DC0E1CCA4575}" type="slidenum">
              <a:rPr lang="en-US" smtClean="0"/>
              <a:pPr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080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3569" y="11342"/>
            <a:ext cx="7165032" cy="595750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fi-FI" sz="28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INSTALASI REHABILITASI</a:t>
            </a:r>
            <a:endParaRPr lang="en-US" sz="2800" b="1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22476487"/>
              </p:ext>
            </p:extLst>
          </p:nvPr>
        </p:nvGraphicFramePr>
        <p:xfrm>
          <a:off x="71440" y="531101"/>
          <a:ext cx="8991600" cy="62888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54241"/>
                <a:gridCol w="580030"/>
                <a:gridCol w="887104"/>
                <a:gridCol w="887104"/>
                <a:gridCol w="887104"/>
                <a:gridCol w="887104"/>
                <a:gridCol w="887104"/>
                <a:gridCol w="887104"/>
                <a:gridCol w="734705"/>
              </a:tblGrid>
              <a:tr h="342699">
                <a:tc gridSpan="2"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JENIS KEGIATAN</a:t>
                      </a:r>
                      <a:endParaRPr lang="en-US" sz="12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44" marR="136544" marT="68480" marB="6848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JAN</a:t>
                      </a:r>
                      <a:endParaRPr lang="en-US" sz="12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44" marR="136544" marT="68480" marB="684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FEB</a:t>
                      </a:r>
                      <a:endParaRPr lang="en-US" sz="12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44" marR="136544" marT="68480" marB="684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MAR</a:t>
                      </a:r>
                      <a:endParaRPr lang="en-US" sz="12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44" marR="136544" marT="68480" marB="684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APR</a:t>
                      </a:r>
                      <a:endParaRPr lang="en-US" sz="12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44" marR="136544" marT="68480" marB="684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MEI</a:t>
                      </a:r>
                      <a:endParaRPr lang="en-US" sz="12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44" marR="136544" marT="68480" marB="684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JUNI</a:t>
                      </a:r>
                      <a:endParaRPr lang="en-US" sz="12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44" marR="136544" marT="68480" marB="6848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strike="noStrik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JULI</a:t>
                      </a:r>
                    </a:p>
                  </a:txBody>
                  <a:tcPr marL="136544" marR="136544" marT="68480" marB="68480" anchor="ctr"/>
                </a:tc>
              </a:tr>
              <a:tr h="220011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i="0" u="none" strike="noStrike" dirty="0" err="1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Pasien</a:t>
                      </a: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200" b="1" i="0" u="none" strike="noStrike" dirty="0" err="1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Laki-laki</a:t>
                      </a:r>
                      <a:endParaRPr lang="en-US" sz="1200" b="1" i="0" u="none" strike="noStrike" dirty="0" smtClean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2" marR="14222" marT="14271" marB="0" anchor="ctr"/>
                </a:tc>
                <a:tc gridSpan="3"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i="0" u="none" strike="noStrike" dirty="0" smtClean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2" marR="14222" marT="14271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i="0" u="none" strike="noStrike" dirty="0" smtClean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2" marR="14222" marT="14271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i="0" u="none" strike="noStrike" dirty="0" smtClean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2" marR="14222" marT="14271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i="0" u="none" strike="noStrike" dirty="0" smtClean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2" marR="14222" marT="14271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i="0" u="none" strike="noStrike" dirty="0" smtClean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2" marR="14222" marT="14271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i="0" u="none" strike="noStrike" dirty="0" smtClean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2" marR="14222" marT="14271" marB="0" anchor="ctr"/>
                </a:tc>
              </a:tr>
              <a:tr h="220028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a.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Okupasi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Terapi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Sapu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2" marR="14222" marT="14271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113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2" marR="14222" marT="1427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139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2" marR="14222" marT="1427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106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2" marR="14222" marT="1427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118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2" marR="14222" marT="1427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110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150</a:t>
                      </a:r>
                    </a:p>
                  </a:txBody>
                  <a:tcPr marL="9525" marR="9525" marT="9525" marB="0" anchor="ctr"/>
                </a:tc>
              </a:tr>
              <a:tr h="270465">
                <a:tc gridSpan="2"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b. Okupasi Terapi Kerja Pertanian</a:t>
                      </a:r>
                    </a:p>
                  </a:txBody>
                  <a:tcPr marL="14222" marR="14222" marT="14271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117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2" marR="14222" marT="1427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135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2" marR="14222" marT="1427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139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2" marR="14222" marT="1427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130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2" marR="14222" marT="1427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144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114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139</a:t>
                      </a:r>
                    </a:p>
                  </a:txBody>
                  <a:tcPr marL="9525" marR="9525" marT="9525" marB="0" anchor="ctr"/>
                </a:tc>
              </a:tr>
              <a:tr h="425751">
                <a:tc gridSpan="2"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c. Okupasi Terapi Kerja Kerajinan </a:t>
                      </a:r>
                      <a:r>
                        <a:rPr lang="fi-FI" sz="12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</a:t>
                      </a:r>
                    </a:p>
                    <a:p>
                      <a:pPr algn="l" fontAlgn="b"/>
                      <a:r>
                        <a:rPr lang="fi-FI" sz="12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Tangan</a:t>
                      </a:r>
                      <a:endParaRPr lang="fi-FI" sz="12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2" marR="14222" marT="14271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212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2" marR="14222" marT="1427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248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2" marR="14222" marT="1427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232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2" marR="14222" marT="1427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210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2" marR="14222" marT="1427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214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201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313</a:t>
                      </a:r>
                    </a:p>
                  </a:txBody>
                  <a:tcPr marL="9525" marR="9525" marT="9525" marB="0" anchor="ctr"/>
                </a:tc>
              </a:tr>
              <a:tr h="425751">
                <a:tc gridSpan="2"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d. Okupasi Terapi Kerja Kebersihan Lingkungan</a:t>
                      </a:r>
                    </a:p>
                  </a:txBody>
                  <a:tcPr marL="14222" marR="14222" marT="14271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121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2" marR="14222" marT="1427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119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2" marR="14222" marT="1427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130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2" marR="14222" marT="1427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108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2" marR="14222" marT="1427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121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97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140</a:t>
                      </a:r>
                    </a:p>
                  </a:txBody>
                  <a:tcPr marL="9525" marR="9525" marT="9525" marB="0" anchor="ctr"/>
                </a:tc>
              </a:tr>
              <a:tr h="22001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 err="1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Pasien</a:t>
                      </a: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200" b="1" i="0" u="none" strike="noStrike" dirty="0" err="1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Perempuan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2" marR="14222" marT="14271" marB="0" anchor="ctr"/>
                </a:tc>
                <a:tc gridSpan="3">
                  <a:txBody>
                    <a:bodyPr/>
                    <a:lstStyle/>
                    <a:p>
                      <a:pPr algn="l" fontAlgn="b"/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2" marR="14222" marT="14271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2" marR="14222" marT="14271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2" marR="14222" marT="14271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2" marR="14222" marT="14271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2" marR="14222" marT="14271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2" marR="14222" marT="14271" marB="0" anchor="ctr"/>
                </a:tc>
              </a:tr>
              <a:tr h="234339">
                <a:tc gridSpan="2"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a. Okupasi Terapi Kerja Sulam</a:t>
                      </a:r>
                    </a:p>
                  </a:txBody>
                  <a:tcPr marL="14222" marR="14222" marT="14271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2" marR="14222" marT="1427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2" marR="14222" marT="1427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2" marR="14222" marT="1427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28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2" marR="14222" marT="1427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8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49</a:t>
                      </a:r>
                    </a:p>
                  </a:txBody>
                  <a:tcPr marL="9525" marR="9525" marT="9525" marB="0" anchor="ctr"/>
                </a:tc>
              </a:tr>
              <a:tr h="220028">
                <a:tc gridSpan="2"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b. Okupasi Terapi Kerja Menjahit</a:t>
                      </a:r>
                    </a:p>
                  </a:txBody>
                  <a:tcPr marL="14222" marR="14222" marT="14271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2" marR="14222" marT="1427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2" marR="14222" marT="1427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2" marR="14222" marT="1427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33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2" marR="14222" marT="1427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23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39</a:t>
                      </a:r>
                    </a:p>
                  </a:txBody>
                  <a:tcPr marL="9525" marR="9525" marT="9525" marB="0" anchor="ctr"/>
                </a:tc>
              </a:tr>
              <a:tr h="323280">
                <a:tc gridSpan="2"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c. Okupasi Terapi Kerja Merenda</a:t>
                      </a:r>
                    </a:p>
                  </a:txBody>
                  <a:tcPr marL="14222" marR="14222" marT="14271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2" marR="14222" marT="1427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2" marR="14222" marT="1427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2" marR="14222" marT="1427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2" marR="14222" marT="1427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220028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d.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Rumah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Tangga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2" marR="14222" marT="14271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58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2" marR="14222" marT="1427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66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2" marR="14222" marT="1427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2" marR="14222" marT="1427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2" marR="14222" marT="1427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51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33</a:t>
                      </a:r>
                    </a:p>
                  </a:txBody>
                  <a:tcPr marL="9525" marR="9525" marT="9525" marB="0" anchor="ctr"/>
                </a:tc>
              </a:tr>
              <a:tr h="234318">
                <a:tc gridSpan="2"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e. Okupasi Terapi Kerja Mainan Anak</a:t>
                      </a:r>
                    </a:p>
                  </a:txBody>
                  <a:tcPr marL="14222" marR="14222" marT="14271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59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2" marR="14222" marT="1427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2" marR="14222" marT="1427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56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2" marR="14222" marT="1427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2" marR="14222" marT="1427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66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30</a:t>
                      </a:r>
                    </a:p>
                  </a:txBody>
                  <a:tcPr marL="9525" marR="9525" marT="9525" marB="0" anchor="ctr"/>
                </a:tc>
              </a:tr>
              <a:tr h="425751">
                <a:tc gridSpan="2"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f. Okupasi Terapi Kerja Kerajinan </a:t>
                      </a:r>
                      <a:endParaRPr lang="fi-FI" sz="1200" b="0" i="0" u="none" strike="noStrike" dirty="0" smtClean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 algn="l" fontAlgn="b"/>
                      <a:r>
                        <a:rPr lang="fi-FI" sz="12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Tangan</a:t>
                      </a:r>
                      <a:endParaRPr lang="fi-FI" sz="12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2" marR="14222" marT="14271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2" marR="14222" marT="1427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36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2" marR="14222" marT="1427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26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2" marR="14222" marT="1427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2" marR="14222" marT="1427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48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46</a:t>
                      </a:r>
                    </a:p>
                  </a:txBody>
                  <a:tcPr marL="9525" marR="9525" marT="9525" marB="0" anchor="ctr"/>
                </a:tc>
              </a:tr>
              <a:tr h="42575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Pasien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200" b="1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Laki-laki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200" b="1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dan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200" b="1" i="0" u="none" strike="noStrike" dirty="0" err="1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Perempuan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2" marR="14222" marT="14271" marB="0" anchor="ctr"/>
                </a:tc>
                <a:tc gridSpan="3">
                  <a:txBody>
                    <a:bodyPr/>
                    <a:lstStyle/>
                    <a:p>
                      <a:pPr algn="l" fontAlgn="b"/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2" marR="14222" marT="14271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2" marR="14222" marT="14271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2" marR="14222" marT="14271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2" marR="14222" marT="14271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2" marR="14222" marT="14271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2" marR="14222" marT="14271" marB="0" anchor="ctr"/>
                </a:tc>
              </a:tr>
              <a:tr h="220028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a.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Okupasi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Terapi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Gerak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    </a:t>
                      </a:r>
                    </a:p>
                  </a:txBody>
                  <a:tcPr marL="14222" marR="14222" marT="14271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472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2" marR="14222" marT="1427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457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2" marR="14222" marT="1427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545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2" marR="14222" marT="1427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423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2" marR="14222" marT="1427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211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405</a:t>
                      </a:r>
                    </a:p>
                  </a:txBody>
                  <a:tcPr marL="9525" marR="9525" marT="9525" marB="0" anchor="ctr"/>
                </a:tc>
              </a:tr>
              <a:tr h="220028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b.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Okupasi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Terapi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Musik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2" marR="14222" marT="14271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607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2" marR="14222" marT="1427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425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2" marR="14222" marT="1427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326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2" marR="14222" marT="1427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408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2" marR="14222" marT="1427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526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358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394</a:t>
                      </a:r>
                    </a:p>
                  </a:txBody>
                  <a:tcPr marL="9525" marR="9525" marT="9525" marB="0" anchor="ctr"/>
                </a:tc>
              </a:tr>
              <a:tr h="220028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c.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Okupasi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Terapi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Agama</a:t>
                      </a:r>
                    </a:p>
                  </a:txBody>
                  <a:tcPr marL="14222" marR="14222" marT="14271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471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2" marR="14222" marT="1427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455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2" marR="14222" marT="1427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538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2" marR="14222" marT="1427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316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2" marR="14222" marT="1427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416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553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401</a:t>
                      </a:r>
                    </a:p>
                  </a:txBody>
                  <a:tcPr marL="9525" marR="9525" marT="9525" marB="0" anchor="ctr"/>
                </a:tc>
              </a:tr>
              <a:tr h="379167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d.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Okupasi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Terapi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Permainan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2" marR="14222" marT="14271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436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2" marR="14222" marT="1427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327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2" marR="14222" marT="1427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500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2" marR="14222" marT="1427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384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2" marR="14222" marT="1427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492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343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359</a:t>
                      </a:r>
                    </a:p>
                  </a:txBody>
                  <a:tcPr marL="9525" marR="9525" marT="9525" marB="0" anchor="ctr"/>
                </a:tc>
              </a:tr>
              <a:tr h="220028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e.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Terapi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Kelompok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</a:p>
                  </a:txBody>
                  <a:tcPr marL="14222" marR="14222" marT="14271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37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2" marR="14222" marT="1427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23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2" marR="14222" marT="1427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2" marR="14222" marT="1427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33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2" marR="14222" marT="1427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52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41</a:t>
                      </a:r>
                    </a:p>
                  </a:txBody>
                  <a:tcPr marL="9525" marR="9525" marT="9525" marB="0" anchor="ctr"/>
                </a:tc>
              </a:tr>
              <a:tr h="300671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f.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Okupasi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Terapi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Rekreasi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</a:p>
                  </a:txBody>
                  <a:tcPr marL="14222" marR="14222" marT="14271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2" marR="14222" marT="1427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17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2" marR="14222" marT="1427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17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2" marR="14222" marT="1427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17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2" marR="14222" marT="1427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16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17</a:t>
                      </a:r>
                    </a:p>
                  </a:txBody>
                  <a:tcPr marL="9525" marR="9525" marT="9525" marB="0" anchor="ctr"/>
                </a:tc>
              </a:tr>
              <a:tr h="300671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g.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Terapi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200" b="0" i="1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Family Gathering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2" marR="14222" marT="14271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2" marR="14222" marT="1427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2" marR="14222" marT="1427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2" marR="14222" marT="1427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23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2" marR="14222" marT="1427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28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38</a:t>
                      </a:r>
                    </a:p>
                  </a:txBody>
                  <a:tcPr marL="9525" marR="9525" marT="9525" marB="0" anchor="ctr"/>
                </a:tc>
              </a:tr>
              <a:tr h="220028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h. Day Care    </a:t>
                      </a:r>
                    </a:p>
                  </a:txBody>
                  <a:tcPr marL="14222" marR="14222" marT="14271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2" marR="14222" marT="1427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2" marR="14222" marT="1427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2" marR="14222" marT="1427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2" marR="14222" marT="1427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-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-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647AB-53FC-4FC4-B329-DC0E1CCA4575}" type="slidenum">
              <a:rPr lang="en-US" smtClean="0"/>
              <a:pPr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2976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02976" y="79512"/>
            <a:ext cx="7744685" cy="498768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fi-FI" sz="30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INSTALASI TUMBUH KEMBANG ANAK</a:t>
            </a:r>
            <a:endParaRPr lang="en-US" sz="3000" b="1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63838621"/>
              </p:ext>
            </p:extLst>
          </p:nvPr>
        </p:nvGraphicFramePr>
        <p:xfrm>
          <a:off x="107504" y="548680"/>
          <a:ext cx="8784975" cy="62785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1573"/>
                <a:gridCol w="2772138"/>
                <a:gridCol w="702798"/>
                <a:gridCol w="632518"/>
                <a:gridCol w="702798"/>
                <a:gridCol w="632518"/>
                <a:gridCol w="717999"/>
                <a:gridCol w="656703"/>
                <a:gridCol w="665287"/>
                <a:gridCol w="630643"/>
              </a:tblGrid>
              <a:tr h="472967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NO</a:t>
                      </a:r>
                      <a:endParaRPr lang="en-US" sz="12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04" marR="136504" marT="68495" marB="6849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JENIS KEGIATAN</a:t>
                      </a:r>
                      <a:endParaRPr lang="en-US" sz="12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04" marR="136504" marT="68495" marB="6849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JAN</a:t>
                      </a:r>
                      <a:endParaRPr lang="en-US" sz="12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04" marR="136504" marT="68495" marB="6849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FEB</a:t>
                      </a:r>
                      <a:endParaRPr lang="en-US" sz="12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04" marR="136504" marT="68495" marB="6849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MAR</a:t>
                      </a:r>
                      <a:endParaRPr lang="en-US" sz="12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04" marR="136504" marT="68495" marB="6849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APR</a:t>
                      </a:r>
                      <a:endParaRPr lang="en-US" sz="12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04" marR="136504" marT="68495" marB="6849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MEI</a:t>
                      </a:r>
                      <a:endParaRPr lang="en-US" sz="12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04" marR="136504" marT="68495" marB="6849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JUN</a:t>
                      </a:r>
                      <a:endParaRPr lang="en-US" sz="12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04" marR="136504" marT="68495" marB="68495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strike="noStrik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JUL</a:t>
                      </a:r>
                    </a:p>
                  </a:txBody>
                  <a:tcPr marL="136504" marR="136504" marT="68495" marB="68495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strike="noStrik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AGT</a:t>
                      </a:r>
                    </a:p>
                  </a:txBody>
                  <a:tcPr marL="136504" marR="136504" marT="68495" marB="68495" anchor="ctr"/>
                </a:tc>
              </a:tr>
              <a:tr h="283709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TERAPI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2" marR="14222" marT="14273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n-US"/>
                    </a:p>
                  </a:txBody>
                  <a:tcPr marL="14222" marR="14222" marT="14273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2" marR="14222" marT="14273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2" marR="14222" marT="14273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2" marR="14222" marT="14273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2" marR="14222" marT="14273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2" marR="14222" marT="14273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2" marR="14222" marT="14273" marB="0" anchor="ctr"/>
                </a:tc>
              </a:tr>
              <a:tr h="22083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14222" marR="14222" marT="1427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Psikotes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/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Psikometri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2" marR="14222" marT="1427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</a:p>
                  </a:txBody>
                  <a:tcPr marL="0" marR="0" marT="0" marB="0" anchor="b"/>
                </a:tc>
              </a:tr>
              <a:tr h="22083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14222" marR="14222" marT="1427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Psikolog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-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Kompleks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(&gt; 1 jam)</a:t>
                      </a:r>
                    </a:p>
                  </a:txBody>
                  <a:tcPr marL="14222" marR="14222" marT="1427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</a:p>
                  </a:txBody>
                  <a:tcPr marL="0" marR="0" marT="0" marB="0" anchor="b"/>
                </a:tc>
              </a:tr>
              <a:tr h="22083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14222" marR="14222" marT="1427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Psikolog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-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Sedang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(½ - 1 jam )</a:t>
                      </a:r>
                    </a:p>
                  </a:txBody>
                  <a:tcPr marL="14222" marR="14222" marT="1427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</a:p>
                  </a:txBody>
                  <a:tcPr marL="0" marR="0" marT="0" marB="0" anchor="b"/>
                </a:tc>
              </a:tr>
              <a:tr h="22083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14222" marR="14222" marT="1427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Psikolog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-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Sederhana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( &lt; ½ jam )</a:t>
                      </a:r>
                    </a:p>
                  </a:txBody>
                  <a:tcPr marL="14222" marR="14222" marT="1427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</a:p>
                  </a:txBody>
                  <a:tcPr marL="0" marR="0" marT="0" marB="0" anchor="b"/>
                </a:tc>
              </a:tr>
              <a:tr h="269678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TERAPI 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WICARA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2" marR="14222" marT="14273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smtClean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</a:p>
                  </a:txBody>
                  <a:tcPr marL="0" marR="0" marT="0" marB="0" anchor="b"/>
                </a:tc>
              </a:tr>
              <a:tr h="22083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14222" marR="14222" marT="1427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Fungsi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Bahasa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2" marR="14222" marT="1427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32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45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54</a:t>
                      </a:r>
                    </a:p>
                  </a:txBody>
                  <a:tcPr marL="0" marR="0" marT="0" marB="0" anchor="b"/>
                </a:tc>
              </a:tr>
              <a:tr h="22083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14222" marR="14222" marT="1427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Fungsi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Bicara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/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Laku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2" marR="14222" marT="1427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32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45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54</a:t>
                      </a:r>
                    </a:p>
                  </a:txBody>
                  <a:tcPr marL="0" marR="0" marT="0" marB="0" anchor="b"/>
                </a:tc>
              </a:tr>
              <a:tr h="22083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14222" marR="14222" marT="1427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Fungsi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Menelan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2" marR="14222" marT="1427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</a:p>
                  </a:txBody>
                  <a:tcPr marL="0" marR="0" marT="0" marB="0" anchor="b"/>
                </a:tc>
              </a:tr>
              <a:tr h="22083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14222" marR="14222" marT="1427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Dll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2" marR="14222" marT="1427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</a:p>
                  </a:txBody>
                  <a:tcPr marL="0" marR="0" marT="0" marB="0" anchor="b"/>
                </a:tc>
              </a:tr>
              <a:tr h="269678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TERAPI 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OKUPASI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2" marR="14222" marT="14273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</a:p>
                  </a:txBody>
                  <a:tcPr marL="0" marR="0" marT="0" marB="0" anchor="b"/>
                </a:tc>
              </a:tr>
              <a:tr h="22083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14222" marR="14222" marT="1427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Snooslen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Room</a:t>
                      </a:r>
                    </a:p>
                  </a:txBody>
                  <a:tcPr marL="14222" marR="14222" marT="1427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</a:t>
                      </a:r>
                    </a:p>
                  </a:txBody>
                  <a:tcPr marL="0" marR="0" marT="0" marB="0" anchor="b"/>
                </a:tc>
              </a:tr>
              <a:tr h="22083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14222" marR="14222" marT="1427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Semsory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Integrasi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2" marR="14222" marT="1427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36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35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28</a:t>
                      </a:r>
                    </a:p>
                  </a:txBody>
                  <a:tcPr marL="0" marR="0" marT="0" marB="0" anchor="b"/>
                </a:tc>
              </a:tr>
              <a:tr h="37360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14222" marR="14222" marT="1427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Latihan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aktifitas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kehidupan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sehari-hari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2" marR="14222" marT="1427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12</a:t>
                      </a:r>
                    </a:p>
                  </a:txBody>
                  <a:tcPr marL="0" marR="0" marT="0" marB="0" anchor="b"/>
                </a:tc>
              </a:tr>
              <a:tr h="22083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14222" marR="14222" marT="1427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Proper Body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Mekanik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2" marR="14222" marT="1427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</a:p>
                  </a:txBody>
                  <a:tcPr marL="0" marR="0" marT="0" marB="0" anchor="b"/>
                </a:tc>
              </a:tr>
              <a:tr h="37360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</a:p>
                  </a:txBody>
                  <a:tcPr marL="14222" marR="14222" marT="1427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Pembuatan Alat Lontar dan Adaptasi Alat</a:t>
                      </a:r>
                    </a:p>
                  </a:txBody>
                  <a:tcPr marL="14222" marR="14222" marT="1427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</a:p>
                  </a:txBody>
                  <a:tcPr marL="0" marR="0" marT="0" marB="0" anchor="b"/>
                </a:tc>
              </a:tr>
              <a:tr h="22083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</a:t>
                      </a:r>
                    </a:p>
                  </a:txBody>
                  <a:tcPr marL="14222" marR="14222" marT="1427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Latihan Rileksasi</a:t>
                      </a:r>
                    </a:p>
                  </a:txBody>
                  <a:tcPr marL="14222" marR="14222" marT="1427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</a:p>
                  </a:txBody>
                  <a:tcPr marL="0" marR="0" marT="0" marB="0" anchor="b"/>
                </a:tc>
              </a:tr>
              <a:tr h="37360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</a:t>
                      </a:r>
                    </a:p>
                  </a:txBody>
                  <a:tcPr marL="14222" marR="14222" marT="1427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Analisa &amp; Intervensi, Persepsi, Kognitif, Psikomotor</a:t>
                      </a:r>
                    </a:p>
                  </a:txBody>
                  <a:tcPr marL="14222" marR="14222" marT="1427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44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53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46</a:t>
                      </a:r>
                    </a:p>
                  </a:txBody>
                  <a:tcPr marL="0" marR="0" marT="0" marB="0" anchor="b"/>
                </a:tc>
              </a:tr>
              <a:tr h="22083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</a:t>
                      </a:r>
                    </a:p>
                  </a:txBody>
                  <a:tcPr marL="14222" marR="14222" marT="1427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Terapi Modalitas</a:t>
                      </a:r>
                    </a:p>
                  </a:txBody>
                  <a:tcPr marL="14222" marR="14222" marT="1427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</a:p>
                  </a:txBody>
                  <a:tcPr marL="0" marR="0" marT="0" marB="0" anchor="b"/>
                </a:tc>
              </a:tr>
              <a:tr h="22083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</a:t>
                      </a:r>
                    </a:p>
                  </a:txBody>
                  <a:tcPr marL="14222" marR="14222" marT="1427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Terapi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Orthopedagoge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2" marR="14222" marT="1427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56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23</a:t>
                      </a:r>
                    </a:p>
                  </a:txBody>
                  <a:tcPr marL="0" marR="0" marT="0" marB="0" anchor="b"/>
                </a:tc>
              </a:tr>
              <a:tr h="22083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2" marR="14222" marT="1427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err="1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Terapi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Biofeedback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2" marR="14222" marT="1427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</a:p>
                  </a:txBody>
                  <a:tcPr marL="0" marR="0" marT="0" marB="0" anchor="b"/>
                </a:tc>
              </a:tr>
              <a:tr h="25783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2" marR="14222" marT="1427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err="1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Terapi</a:t>
                      </a: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200" b="0" i="0" u="none" strike="noStrike" baseline="0" dirty="0" err="1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Neurofeedback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2" marR="14222" marT="1427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</a:p>
                  </a:txBody>
                  <a:tcPr marL="0" marR="0" marT="0" marB="0" anchor="b"/>
                </a:tc>
              </a:tr>
              <a:tr h="25783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2" marR="14222" marT="1427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Dll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2" marR="14222" marT="1427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32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</a:p>
                  </a:txBody>
                  <a:tcPr marL="0" marR="0" marT="0" marB="0" anchor="b"/>
                </a:tc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647AB-53FC-4FC4-B329-DC0E1CCA4575}" type="slidenum">
              <a:rPr lang="en-US" smtClean="0"/>
              <a:pPr/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1533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143000" y="762000"/>
            <a:ext cx="6629162" cy="738174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fi-FI" sz="3000" b="1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INSTALASI </a:t>
            </a:r>
            <a:r>
              <a:rPr lang="fi-FI" sz="30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GAWAT DARURAT</a:t>
            </a:r>
            <a:endParaRPr lang="en-US" sz="3000" b="1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65302209"/>
              </p:ext>
            </p:extLst>
          </p:nvPr>
        </p:nvGraphicFramePr>
        <p:xfrm>
          <a:off x="0" y="1700808"/>
          <a:ext cx="9144000" cy="40189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4107"/>
                <a:gridCol w="2600895"/>
                <a:gridCol w="716578"/>
                <a:gridCol w="731150"/>
                <a:gridCol w="758672"/>
                <a:gridCol w="764774"/>
                <a:gridCol w="792088"/>
                <a:gridCol w="720080"/>
                <a:gridCol w="703942"/>
                <a:gridCol w="771714"/>
              </a:tblGrid>
              <a:tr h="690187"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NO</a:t>
                      </a:r>
                      <a:endParaRPr lang="en-US" sz="15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43" marR="136443" marT="68567" marB="6856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JENIS KEGIATAN</a:t>
                      </a:r>
                      <a:endParaRPr lang="en-US" sz="15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43" marR="136443" marT="68567" marB="6856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JAN</a:t>
                      </a:r>
                      <a:endParaRPr lang="en-US" sz="15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43" marR="136443" marT="68567" marB="6856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FEB</a:t>
                      </a:r>
                      <a:endParaRPr lang="en-US" sz="15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43" marR="136443" marT="68567" marB="6856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MAR</a:t>
                      </a:r>
                      <a:endParaRPr lang="en-US" sz="15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43" marR="136443" marT="68567" marB="6856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APR</a:t>
                      </a:r>
                      <a:endParaRPr lang="en-US" sz="15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43" marR="136443" marT="68567" marB="6856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MEI</a:t>
                      </a:r>
                      <a:endParaRPr lang="en-US" sz="15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43" marR="136443" marT="68567" marB="6856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JUN</a:t>
                      </a:r>
                      <a:endParaRPr lang="en-US" sz="15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43" marR="136443" marT="68567" marB="68567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strike="noStrik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JUL</a:t>
                      </a:r>
                    </a:p>
                  </a:txBody>
                  <a:tcPr marL="136443" marR="136443" marT="68567" marB="68567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strike="noStrik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AGT</a:t>
                      </a:r>
                    </a:p>
                  </a:txBody>
                  <a:tcPr marL="136443" marR="136443" marT="68567" marB="68567" anchor="ctr"/>
                </a:tc>
              </a:tr>
              <a:tr h="39705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14213" marR="14213" marT="14288" marB="0" anchor="ctr"/>
                </a:tc>
                <a:tc>
                  <a:txBody>
                    <a:bodyPr/>
                    <a:lstStyle/>
                    <a:p>
                      <a:pPr marL="0" indent="0" algn="l"/>
                      <a:r>
                        <a:rPr lang="en-US" sz="15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Perawatan</a:t>
                      </a:r>
                      <a:r>
                        <a:rPr lang="en-US" sz="15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Luka </a:t>
                      </a:r>
                      <a:r>
                        <a:rPr lang="en-US" sz="15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Baru</a:t>
                      </a:r>
                      <a:endParaRPr lang="en-US" sz="15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43" marR="136443" marT="68567" marB="6856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endParaRPr lang="en-US" sz="15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43" marR="136443" marT="68567" marB="68567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-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6</a:t>
                      </a:r>
                    </a:p>
                  </a:txBody>
                  <a:tcPr marL="9525" marR="9525" marT="9525" marB="0" anchor="ctr"/>
                </a:tc>
              </a:tr>
              <a:tr h="32631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14213" marR="14213" marT="1428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</a:t>
                      </a:r>
                      <a:r>
                        <a:rPr lang="en-US" sz="1500" b="0" i="0" u="none" strike="noStrike" dirty="0" err="1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Perawatan</a:t>
                      </a:r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Luka Lama</a:t>
                      </a:r>
                    </a:p>
                  </a:txBody>
                  <a:tcPr marL="14213" marR="14213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28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25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22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9</a:t>
                      </a:r>
                    </a:p>
                  </a:txBody>
                  <a:tcPr marL="9525" marR="9525" marT="9525" marB="0" anchor="ctr"/>
                </a:tc>
              </a:tr>
              <a:tr h="28574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14213" marR="14213" marT="1428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</a:t>
                      </a:r>
                      <a:r>
                        <a:rPr lang="en-US" sz="1500" b="0" i="0" u="none" strike="noStrike" dirty="0" err="1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Hecting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3" marR="14213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9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-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</a:tr>
              <a:tr h="32636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14213" marR="14213" marT="1428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</a:t>
                      </a:r>
                      <a:r>
                        <a:rPr lang="en-US" sz="1500" b="0" i="0" u="none" strike="noStrike" dirty="0" err="1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Hecting</a:t>
                      </a:r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up</a:t>
                      </a:r>
                    </a:p>
                  </a:txBody>
                  <a:tcPr marL="14213" marR="14213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5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-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</a:tr>
              <a:tr h="36426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</a:p>
                  </a:txBody>
                  <a:tcPr marL="14213" marR="14213" marT="1428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</a:t>
                      </a:r>
                      <a:r>
                        <a:rPr lang="en-US" sz="1500" b="0" i="0" u="none" strike="noStrike" dirty="0" err="1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Askep</a:t>
                      </a:r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Critical Care</a:t>
                      </a:r>
                    </a:p>
                  </a:txBody>
                  <a:tcPr marL="14213" marR="14213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296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285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318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278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302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275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312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278</a:t>
                      </a:r>
                    </a:p>
                  </a:txBody>
                  <a:tcPr marL="9525" marR="9525" marT="9525" marB="0" anchor="ctr"/>
                </a:tc>
              </a:tr>
              <a:tr h="32373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</a:t>
                      </a:r>
                    </a:p>
                  </a:txBody>
                  <a:tcPr marL="14213" marR="14213" marT="1428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</a:t>
                      </a:r>
                      <a:r>
                        <a:rPr lang="en-US" sz="1500" b="0" i="0" u="none" strike="noStrike" dirty="0" err="1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Pelayanan</a:t>
                      </a:r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 </a:t>
                      </a:r>
                      <a:r>
                        <a:rPr lang="en-US" sz="15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hari</a:t>
                      </a: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5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rawat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3" marR="14213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6</a:t>
                      </a:r>
                    </a:p>
                  </a:txBody>
                  <a:tcPr marL="9525" marR="9525" marT="9525" marB="0" anchor="ctr"/>
                </a:tc>
              </a:tr>
              <a:tr h="32631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3" marR="14213" marT="1428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</a:t>
                      </a:r>
                      <a:r>
                        <a:rPr lang="en-US" sz="1500" b="0" i="0" u="none" strike="noStrike" dirty="0" err="1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Penggunaan</a:t>
                      </a:r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Ambulance</a:t>
                      </a:r>
                    </a:p>
                  </a:txBody>
                  <a:tcPr marL="14213" marR="14213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-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-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32631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3" marR="14213" marT="1428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</a:t>
                      </a:r>
                      <a:r>
                        <a:rPr lang="en-US" sz="1500" b="0" i="0" u="none" strike="noStrike" dirty="0" err="1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Pemakaian</a:t>
                      </a:r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500" b="0" i="0" u="none" strike="noStrike" dirty="0" err="1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Oksigen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3" marR="14213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-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32631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3" marR="14213" marT="1428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</a:t>
                      </a:r>
                      <a:r>
                        <a:rPr lang="en-US" sz="1500" b="0" i="0" u="none" strike="noStrike" dirty="0" err="1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Pemasangan</a:t>
                      </a:r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500" b="0" i="0" u="none" strike="noStrike" dirty="0" err="1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Infus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3" marR="14213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-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-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-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32631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3" marR="14213" marT="1428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baseline="0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EKG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3" marR="14213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647AB-53FC-4FC4-B329-DC0E1CCA4575}" type="slidenum">
              <a:rPr lang="en-US" smtClean="0"/>
              <a:pPr/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791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240113" y="709615"/>
            <a:ext cx="6347714" cy="726771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fi-FI" sz="3000" b="1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INSTALASI </a:t>
            </a:r>
            <a:r>
              <a:rPr lang="fi-FI" sz="30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ELEKTROMEDIK</a:t>
            </a:r>
            <a:endParaRPr lang="en-US" sz="3000" b="1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74684379"/>
              </p:ext>
            </p:extLst>
          </p:nvPr>
        </p:nvGraphicFramePr>
        <p:xfrm>
          <a:off x="142880" y="1843088"/>
          <a:ext cx="8813386" cy="26035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1755"/>
                <a:gridCol w="2201181"/>
                <a:gridCol w="720080"/>
                <a:gridCol w="720080"/>
                <a:gridCol w="792088"/>
                <a:gridCol w="720080"/>
                <a:gridCol w="720080"/>
                <a:gridCol w="720080"/>
                <a:gridCol w="720080"/>
                <a:gridCol w="927882"/>
              </a:tblGrid>
              <a:tr h="693204"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NO</a:t>
                      </a:r>
                      <a:endParaRPr lang="en-US" sz="15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10" marR="136510" marT="68600" marB="686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JENIS KEGIATAN</a:t>
                      </a:r>
                      <a:endParaRPr lang="en-US" sz="15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10" marR="136510" marT="68600" marB="686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JAN</a:t>
                      </a:r>
                      <a:endParaRPr lang="en-US" sz="15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10" marR="136510" marT="68600" marB="686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FEB</a:t>
                      </a:r>
                      <a:endParaRPr lang="en-US" sz="15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10" marR="136510" marT="68600" marB="686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MAR</a:t>
                      </a:r>
                      <a:endParaRPr lang="en-US" sz="15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10" marR="136510" marT="68600" marB="686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APR</a:t>
                      </a:r>
                      <a:endParaRPr lang="en-US" sz="15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10" marR="136510" marT="68600" marB="686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MEI</a:t>
                      </a:r>
                      <a:endParaRPr lang="en-US" sz="15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10" marR="136510" marT="68600" marB="686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JUN</a:t>
                      </a:r>
                      <a:endParaRPr lang="en-US" sz="15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10" marR="136510" marT="68600" marB="6860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strike="noStrik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JUL</a:t>
                      </a:r>
                    </a:p>
                  </a:txBody>
                  <a:tcPr marL="136510" marR="136510" marT="68600" marB="6860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strike="noStrik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AGT</a:t>
                      </a:r>
                    </a:p>
                  </a:txBody>
                  <a:tcPr marL="136510" marR="136510" marT="68600" marB="68600" anchor="ctr"/>
                </a:tc>
              </a:tr>
              <a:tr h="28611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14219" marR="14219" marT="14292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ECT KONVENSIONAL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9" marR="14219" marT="1429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0" marR="0" marT="0" marB="0" anchor="ctr"/>
                </a:tc>
              </a:tr>
              <a:tr h="26025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14219" marR="14219" marT="14292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MECTA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9" marR="14219" marT="1429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24</a:t>
                      </a:r>
                    </a:p>
                  </a:txBody>
                  <a:tcPr marL="0" marR="0" marT="0" marB="0" anchor="ctr"/>
                </a:tc>
              </a:tr>
              <a:tr h="26005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14219" marR="14219" marT="14292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EKG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9" marR="14219" marT="1429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60</a:t>
                      </a:r>
                    </a:p>
                  </a:txBody>
                  <a:tcPr marL="0" marR="0" marT="0" marB="0" anchor="ctr"/>
                </a:tc>
              </a:tr>
              <a:tr h="24289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14219" marR="14219" marT="14292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EEG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9" marR="14219" marT="1429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12</a:t>
                      </a:r>
                    </a:p>
                  </a:txBody>
                  <a:tcPr marL="0" marR="0" marT="0" marB="0" anchor="ctr"/>
                </a:tc>
              </a:tr>
              <a:tr h="31691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</a:p>
                  </a:txBody>
                  <a:tcPr marL="14219" marR="14219" marT="14292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STRESS ANALISER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9" marR="14219" marT="1429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0" marR="0" marT="0" marB="0" anchor="ctr"/>
                </a:tc>
              </a:tr>
              <a:tr h="30117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9" marR="14219" marT="14292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TMS</a:t>
                      </a:r>
                    </a:p>
                  </a:txBody>
                  <a:tcPr marL="14219" marR="14219" marT="1429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116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17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35</a:t>
                      </a:r>
                    </a:p>
                  </a:txBody>
                  <a:tcPr marL="0" marR="0" marT="0" marB="0" anchor="ctr"/>
                </a:tc>
              </a:tr>
              <a:tr h="24289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9" marR="14219" marT="14292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EMG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9" marR="14219" marT="1429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8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</a:t>
                      </a: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647AB-53FC-4FC4-B329-DC0E1CCA4575}" type="slidenum">
              <a:rPr lang="en-US" smtClean="0"/>
              <a:pPr/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401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52400" y="0"/>
            <a:ext cx="8623918" cy="457200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en-US" sz="2100" b="1" dirty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TARGET 2017 &amp; REALISASI PENDAPATAN TAHUN 2017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98035914"/>
              </p:ext>
            </p:extLst>
          </p:nvPr>
        </p:nvGraphicFramePr>
        <p:xfrm>
          <a:off x="76199" y="438150"/>
          <a:ext cx="8915401" cy="63753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7938"/>
                <a:gridCol w="2391863"/>
                <a:gridCol w="1768325"/>
                <a:gridCol w="1342913"/>
                <a:gridCol w="1675027"/>
                <a:gridCol w="989335"/>
              </a:tblGrid>
              <a:tr h="40005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No</a:t>
                      </a:r>
                      <a:endParaRPr lang="en-US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04" marR="136504" marT="68555" marB="68555" anchor="ctr"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Jenis</a:t>
                      </a:r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Pelayanan</a:t>
                      </a:r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endParaRPr lang="en-US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04" marR="136504" marT="68555" marB="6855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Target</a:t>
                      </a:r>
                    </a:p>
                    <a:p>
                      <a:pPr algn="ctr"/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2017</a:t>
                      </a:r>
                    </a:p>
                  </a:txBody>
                  <a:tcPr marL="136504" marR="136504" marT="68555" marB="6855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Realisasi</a:t>
                      </a:r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</a:p>
                    <a:p>
                      <a:pPr algn="ctr"/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SEPT</a:t>
                      </a:r>
                      <a:endParaRPr lang="en-US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04" marR="136504" marT="68555" marB="6855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s/d </a:t>
                      </a:r>
                      <a:r>
                        <a:rPr lang="en-US" sz="14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Bulan</a:t>
                      </a:r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SEPT</a:t>
                      </a:r>
                      <a:endParaRPr lang="en-US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04" marR="136504" marT="68555" marB="6855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%</a:t>
                      </a:r>
                      <a:endParaRPr lang="en-US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04" marR="136504" marT="68555" marB="68555" anchor="ctr"/>
                </a:tc>
              </a:tr>
              <a:tr h="366310">
                <a:tc gridSpan="6"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Pendapatan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400" b="1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Pelayanan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400" b="1" i="0" u="none" strike="noStrike" dirty="0" err="1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Kesehatan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04" marR="136504" marT="68555" marB="68555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0654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Pelayanan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Rawat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Jalan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450.000.000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65.845.000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308.860.000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68,64</a:t>
                      </a:r>
                    </a:p>
                  </a:txBody>
                  <a:tcPr marL="0" marR="0" marT="0" marB="0" anchor="ctr"/>
                </a:tc>
              </a:tr>
              <a:tr h="40654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Tumbuh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Kembang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Anak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25.000.000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3.870.000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21.810.000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87,24</a:t>
                      </a:r>
                    </a:p>
                  </a:txBody>
                  <a:tcPr marL="0" marR="0" marT="0" marB="0" anchor="ctr"/>
                </a:tc>
              </a:tr>
              <a:tr h="40654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Pelayanan NAPZA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3.500.000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75.000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2.455.000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70,14</a:t>
                      </a:r>
                    </a:p>
                  </a:txBody>
                  <a:tcPr marL="0" marR="0" marT="0" marB="0" anchor="ctr"/>
                </a:tc>
              </a:tr>
              <a:tr h="44600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Pelayanan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Psikogeriatri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1.500.000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60.000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495.000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33,00</a:t>
                      </a:r>
                    </a:p>
                  </a:txBody>
                  <a:tcPr marL="0" marR="0" marT="0" marB="0" anchor="ctr"/>
                </a:tc>
              </a:tr>
              <a:tr h="44600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IGD (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termasuk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ICU/HCU/PICU/NICU)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175.000.000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13.815.000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94.955.000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54,26</a:t>
                      </a:r>
                    </a:p>
                  </a:txBody>
                  <a:tcPr marL="0" marR="0" marT="0" marB="0" anchor="ctr"/>
                </a:tc>
              </a:tr>
              <a:tr h="40654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Rawat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Inap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1.500.000.000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53.975.000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583.422.500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38,89</a:t>
                      </a:r>
                    </a:p>
                  </a:txBody>
                  <a:tcPr marL="0" marR="0" marT="0" marB="0" anchor="ctr"/>
                </a:tc>
              </a:tr>
              <a:tr h="40654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Tindakan Medik Psikiatri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70.000.000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9.863.750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100.373.750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143,39</a:t>
                      </a:r>
                    </a:p>
                  </a:txBody>
                  <a:tcPr marL="0" marR="0" marT="0" marB="0" anchor="ctr"/>
                </a:tc>
              </a:tr>
              <a:tr h="40654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Tindakan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Medik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Saraf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10.000.000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1.565.000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5.340.000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53,40</a:t>
                      </a:r>
                    </a:p>
                  </a:txBody>
                  <a:tcPr marL="0" marR="0" marT="0" marB="0" anchor="ctr"/>
                </a:tc>
              </a:tr>
              <a:tr h="44825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Tindakan Medik Penyakit Dalam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3.000.000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225.000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1.025.000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34,17</a:t>
                      </a:r>
                    </a:p>
                  </a:txBody>
                  <a:tcPr marL="0" marR="0" marT="0" marB="0" anchor="ctr"/>
                </a:tc>
              </a:tr>
              <a:tr h="44600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n-NO" sz="14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Tindakan Medik Kulit dan Kelamin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3.000.000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-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595.000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19,83</a:t>
                      </a:r>
                    </a:p>
                  </a:txBody>
                  <a:tcPr marL="0" marR="0" marT="0" marB="0" anchor="ctr"/>
                </a:tc>
              </a:tr>
              <a:tr h="40654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Tindakan Medik Anak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3.000.000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150.000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275.000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9,17</a:t>
                      </a:r>
                    </a:p>
                  </a:txBody>
                  <a:tcPr marL="0" marR="0" marT="0" marB="0" anchor="ctr"/>
                </a:tc>
              </a:tr>
              <a:tr h="40654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Fisioterapi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17.500.000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1.441.000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14.573.800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83,28</a:t>
                      </a:r>
                    </a:p>
                  </a:txBody>
                  <a:tcPr marL="0" marR="0" marT="0" marB="0" anchor="ctr"/>
                </a:tc>
              </a:tr>
              <a:tr h="40654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Asuhan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Keperawatan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150.000.000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6.939.917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52.105.834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34,74</a:t>
                      </a: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647AB-53FC-4FC4-B329-DC0E1CCA457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7084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115616" y="332656"/>
            <a:ext cx="6587950" cy="617748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fi-FI" sz="30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INSTALASI RAWAT INAP</a:t>
            </a:r>
            <a:endParaRPr lang="en-US" sz="3000" b="1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31265057"/>
              </p:ext>
            </p:extLst>
          </p:nvPr>
        </p:nvGraphicFramePr>
        <p:xfrm>
          <a:off x="28279" y="980728"/>
          <a:ext cx="8978686" cy="57121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4132"/>
                <a:gridCol w="3845617"/>
                <a:gridCol w="607203"/>
                <a:gridCol w="539736"/>
                <a:gridCol w="720883"/>
                <a:gridCol w="566223"/>
                <a:gridCol w="566223"/>
                <a:gridCol w="566223"/>
                <a:gridCol w="566223"/>
                <a:gridCol w="566223"/>
              </a:tblGrid>
              <a:tr h="54006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i="0" u="none" strike="noStrike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NO</a:t>
                      </a:r>
                    </a:p>
                  </a:txBody>
                  <a:tcPr marL="14220" marR="14220" marT="142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i="0" u="none" strike="noStrike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JENIS </a:t>
                      </a:r>
                      <a:r>
                        <a:rPr lang="en-US" sz="1500" b="1" i="0" u="none" strike="noStrike" dirty="0" smtClean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KEGIATAN</a:t>
                      </a:r>
                      <a:endParaRPr lang="en-US" sz="1500" b="1" i="0" u="none" strike="noStrike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0" marR="14220" marT="142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i="0" u="none" strike="noStrike" dirty="0" smtClean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JAN</a:t>
                      </a:r>
                      <a:endParaRPr lang="en-US" sz="1500" b="1" i="0" u="none" strike="noStrike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0" marR="14220" marT="142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i="0" u="none" strike="noStrike" dirty="0" smtClean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FEB</a:t>
                      </a:r>
                      <a:endParaRPr lang="en-US" sz="1500" b="1" i="0" u="none" strike="noStrike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0" marR="14220" marT="142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i="0" u="none" strike="noStrike" dirty="0" smtClean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MAR</a:t>
                      </a:r>
                      <a:endParaRPr lang="en-US" sz="1500" b="1" i="0" u="none" strike="noStrike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0" marR="14220" marT="142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i="0" u="none" strike="noStrike" dirty="0" smtClean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APR</a:t>
                      </a:r>
                      <a:endParaRPr lang="en-US" sz="1500" b="1" i="0" u="none" strike="noStrike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0" marR="14220" marT="142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i="0" u="none" strike="noStrike" dirty="0" smtClean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MEI</a:t>
                      </a:r>
                      <a:endParaRPr lang="en-US" sz="1500" b="1" i="0" u="none" strike="noStrike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0" marR="14220" marT="142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i="0" u="none" strike="noStrike" dirty="0" smtClean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JUNI</a:t>
                      </a:r>
                      <a:endParaRPr lang="en-US" sz="1500" b="1" i="0" u="none" strike="noStrike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0" marR="14220" marT="14289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strike="noStrik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JULI</a:t>
                      </a:r>
                    </a:p>
                  </a:txBody>
                  <a:tcPr marL="14220" marR="14220" marT="14289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strike="noStrik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AGT</a:t>
                      </a:r>
                    </a:p>
                  </a:txBody>
                  <a:tcPr marL="14220" marR="14220" marT="14289" marB="0" anchor="ctr"/>
                </a:tc>
              </a:tr>
              <a:tr h="43204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14220" marR="14220" marT="1428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SE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Penanganan pasien </a:t>
                      </a:r>
                      <a:r>
                        <a:rPr lang="sv-SE" sz="15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akut</a:t>
                      </a:r>
                      <a:endParaRPr lang="sv-SE" sz="15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0" marR="14220" marT="142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147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181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27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39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134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114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145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117</a:t>
                      </a:r>
                    </a:p>
                  </a:txBody>
                  <a:tcPr marL="9525" marR="9525" marT="9525" marB="0" anchor="ctr"/>
                </a:tc>
              </a:tr>
              <a:tr h="33036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14220" marR="14220" marT="14289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5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Penanganan pasien sub</a:t>
                      </a:r>
                      <a:r>
                        <a:rPr lang="sv-SE" sz="1500" b="0" i="0" u="none" strike="noStrike" baseline="0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akut</a:t>
                      </a:r>
                      <a:endParaRPr lang="sv-SE" sz="1500" b="0" i="0" u="none" strike="noStrike" dirty="0" smtClean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0" marR="14220" marT="142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120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8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42572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14220" marR="14220" marT="1428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5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Penanganan</a:t>
                      </a: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5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pasien</a:t>
                      </a: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5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melarikan</a:t>
                      </a: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5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diri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0" marR="14220" marT="142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32630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14220" marR="14220" marT="1428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5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Penanganan</a:t>
                      </a: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5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pasien</a:t>
                      </a: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5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meninggal</a:t>
                      </a: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5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dunia</a:t>
                      </a: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/ </a:t>
                      </a:r>
                      <a:r>
                        <a:rPr lang="en-US" sz="15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mati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0" marR="14220" marT="142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32403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</a:p>
                  </a:txBody>
                  <a:tcPr marL="14220" marR="14220" marT="1428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Penanganan pasien percobaan bunuh diri</a:t>
                      </a:r>
                    </a:p>
                  </a:txBody>
                  <a:tcPr marL="14220" marR="14220" marT="142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47148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</a:t>
                      </a:r>
                    </a:p>
                  </a:txBody>
                  <a:tcPr marL="14220" marR="14220" marT="1428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5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Penanganan</a:t>
                      </a: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5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pasien</a:t>
                      </a: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yang </a:t>
                      </a:r>
                      <a:r>
                        <a:rPr lang="en-US" sz="15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dipindahkan</a:t>
                      </a: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5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ke</a:t>
                      </a: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5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ruang</a:t>
                      </a: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5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fisik</a:t>
                      </a: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5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dan</a:t>
                      </a: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5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akut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0" marR="14220" marT="142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15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13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29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22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20</a:t>
                      </a:r>
                    </a:p>
                  </a:txBody>
                  <a:tcPr marL="9525" marR="9525" marT="9525" marB="0" anchor="ctr"/>
                </a:tc>
              </a:tr>
              <a:tr h="24288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</a:t>
                      </a:r>
                    </a:p>
                  </a:txBody>
                  <a:tcPr marL="14220" marR="14220" marT="1428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5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Penanganan</a:t>
                      </a: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5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pasien</a:t>
                      </a: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yang </a:t>
                      </a:r>
                      <a:r>
                        <a:rPr lang="en-US" sz="15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dirujuk</a:t>
                      </a: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5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ke</a:t>
                      </a: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RS lain</a:t>
                      </a:r>
                    </a:p>
                  </a:txBody>
                  <a:tcPr marL="14220" marR="14220" marT="142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</a:tr>
              <a:tr h="36832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</a:t>
                      </a:r>
                    </a:p>
                  </a:txBody>
                  <a:tcPr marL="14220" marR="14220" marT="1428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5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Insiden</a:t>
                      </a: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Patient Safety</a:t>
                      </a:r>
                    </a:p>
                  </a:txBody>
                  <a:tcPr marL="14220" marR="14220" marT="142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9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</a:tr>
              <a:tr h="2797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</a:t>
                      </a:r>
                    </a:p>
                  </a:txBody>
                  <a:tcPr marL="14220" marR="14220" marT="1428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Insiden Infeksi Nosokomial</a:t>
                      </a:r>
                    </a:p>
                  </a:txBody>
                  <a:tcPr marL="14220" marR="14220" marT="142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32408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</a:t>
                      </a:r>
                    </a:p>
                  </a:txBody>
                  <a:tcPr marL="14220" marR="14220" marT="1428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Penanganan pasien alergi obat</a:t>
                      </a:r>
                    </a:p>
                  </a:txBody>
                  <a:tcPr marL="14220" marR="14220" marT="142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70008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11</a:t>
                      </a:r>
                    </a:p>
                  </a:txBody>
                  <a:tcPr marL="14220" marR="14220" marT="1428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Penanganan pasien masuk dengan PGOT/Pasung/</a:t>
                      </a:r>
                      <a:br>
                        <a:rPr lang="en-US" sz="15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</a:br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PMI/Integrasi Baresos</a:t>
                      </a:r>
                    </a:p>
                  </a:txBody>
                  <a:tcPr marL="14220" marR="14220" marT="142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24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55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44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40</a:t>
                      </a:r>
                    </a:p>
                  </a:txBody>
                  <a:tcPr marL="9525" marR="9525" marT="9525" marB="0" anchor="ctr"/>
                </a:tc>
              </a:tr>
              <a:tr h="425723"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12</a:t>
                      </a:r>
                      <a:endParaRPr lang="en-US" sz="15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0" marR="14220" marT="1428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5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Penanganan</a:t>
                      </a: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5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pasien</a:t>
                      </a: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5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Visum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0" marR="14220" marT="142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647AB-53FC-4FC4-B329-DC0E1CCA4575}" type="slidenum">
              <a:rPr lang="en-US" smtClean="0"/>
              <a:pPr/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1967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466848" y="114304"/>
            <a:ext cx="6583514" cy="1052736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fi-FI" sz="30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INSTALASI RAWAT JALAN</a:t>
            </a:r>
            <a:endParaRPr lang="en-US" sz="3000" b="1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10697196"/>
              </p:ext>
            </p:extLst>
          </p:nvPr>
        </p:nvGraphicFramePr>
        <p:xfrm>
          <a:off x="76200" y="1116456"/>
          <a:ext cx="8902485" cy="49258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0680"/>
                <a:gridCol w="1993058"/>
                <a:gridCol w="714731"/>
                <a:gridCol w="713002"/>
                <a:gridCol w="713002"/>
                <a:gridCol w="713002"/>
                <a:gridCol w="713002"/>
                <a:gridCol w="713002"/>
                <a:gridCol w="713002"/>
                <a:gridCol w="713002"/>
                <a:gridCol w="713002"/>
              </a:tblGrid>
              <a:tr h="64807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i="0" u="none" strike="noStrike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NO</a:t>
                      </a:r>
                    </a:p>
                  </a:txBody>
                  <a:tcPr marL="14217" marR="14217" marT="14295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500" b="1" i="0" u="none" strike="noStrike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JENIS KEGIATAN</a:t>
                      </a:r>
                    </a:p>
                  </a:txBody>
                  <a:tcPr marL="14217" marR="14217" marT="1429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i="0" u="none" strike="noStrike" dirty="0" smtClean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JAN</a:t>
                      </a:r>
                      <a:endParaRPr lang="en-US" sz="1500" b="1" i="0" u="none" strike="noStrike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7" marR="14217" marT="142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i="0" u="none" strike="noStrike" dirty="0" smtClean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FEB</a:t>
                      </a:r>
                      <a:endParaRPr lang="en-US" sz="1500" b="1" i="0" u="none" strike="noStrike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7" marR="14217" marT="142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i="0" u="none" strike="noStrike" dirty="0" smtClean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MAR</a:t>
                      </a:r>
                      <a:endParaRPr lang="en-US" sz="1500" b="1" i="0" u="none" strike="noStrike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7" marR="14217" marT="142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i="0" u="none" strike="noStrike" dirty="0" smtClean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APR</a:t>
                      </a:r>
                      <a:endParaRPr lang="en-US" sz="1500" b="1" i="0" u="none" strike="noStrike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7" marR="14217" marT="142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i="0" u="none" strike="noStrike" dirty="0" smtClean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MEI</a:t>
                      </a:r>
                      <a:endParaRPr lang="en-US" sz="1500" b="1" i="0" u="none" strike="noStrike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7" marR="14217" marT="142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i="0" u="none" strike="noStrike" dirty="0" smtClean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JUNI</a:t>
                      </a:r>
                      <a:endParaRPr lang="en-US" sz="1500" b="1" i="0" u="none" strike="noStrike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7" marR="14217" marT="1429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strike="noStrik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JULI</a:t>
                      </a:r>
                    </a:p>
                  </a:txBody>
                  <a:tcPr marL="14217" marR="14217" marT="1429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strike="noStrik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AGT</a:t>
                      </a:r>
                    </a:p>
                  </a:txBody>
                  <a:tcPr marL="14217" marR="14217" marT="14295" marB="0" anchor="ctr"/>
                </a:tc>
              </a:tr>
              <a:tr h="28876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14217" marR="14217" marT="14295" marB="0" anchor="ctr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Suntik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7" marR="14217" marT="1429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54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63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76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69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69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72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73</a:t>
                      </a:r>
                    </a:p>
                  </a:txBody>
                  <a:tcPr marL="9525" marR="9525" marT="9525" marB="0" anchor="ctr"/>
                </a:tc>
              </a:tr>
              <a:tr h="36737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14217" marR="14217" marT="14295" marB="0" anchor="ctr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Pasien</a:t>
                      </a: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5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Opname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7" marR="14217" marT="1429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18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6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8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11</a:t>
                      </a:r>
                    </a:p>
                  </a:txBody>
                  <a:tcPr marL="9525" marR="9525" marT="9525" marB="0" anchor="ctr"/>
                </a:tc>
              </a:tr>
              <a:tr h="41655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14217" marR="14217" marT="14295" marB="0" anchor="ctr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Pasien</a:t>
                      </a: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IPWL</a:t>
                      </a:r>
                    </a:p>
                  </a:txBody>
                  <a:tcPr marL="14217" marR="14217" marT="1429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9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41655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7" marR="14217" marT="14295" marB="0" anchor="ctr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 err="1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Pasien</a:t>
                      </a:r>
                      <a:r>
                        <a:rPr lang="en-US" sz="1500" b="0" i="0" u="none" strike="noStrike" baseline="0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500" b="0" i="0" u="none" strike="noStrike" baseline="0" dirty="0" err="1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Napza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7" marR="14217" marT="1429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23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6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9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9</a:t>
                      </a:r>
                    </a:p>
                  </a:txBody>
                  <a:tcPr marL="9525" marR="9525" marT="9525" marB="0" anchor="ctr"/>
                </a:tc>
              </a:tr>
              <a:tr h="28876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7" marR="14217" marT="1429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 err="1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Surat</a:t>
                      </a:r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500" b="0" i="0" u="none" strike="noStrike" dirty="0" err="1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Keterangan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7" marR="14217" marT="14295" marB="0" anchor="ctr"/>
                </a:tc>
                <a:tc gridSpan="2">
                  <a:txBody>
                    <a:bodyPr/>
                    <a:lstStyle/>
                    <a:p>
                      <a:pPr algn="l" fontAlgn="b"/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7" marR="14217" marT="14295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  <a:tr h="482808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14217" marR="14217" marT="14295" marB="0" anchor="ctr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a. SK </a:t>
                      </a:r>
                      <a:r>
                        <a:rPr lang="en-US" sz="15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Bebas</a:t>
                      </a: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5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Narkoba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7" marR="14217" marT="1429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58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139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103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67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62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83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52</a:t>
                      </a:r>
                    </a:p>
                  </a:txBody>
                  <a:tcPr marL="9525" marR="9525" marT="9525" marB="0" anchor="ctr"/>
                </a:tc>
              </a:tr>
              <a:tr h="324036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14217" marR="14217" marT="14295" marB="0" anchor="ctr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b. SK </a:t>
                      </a:r>
                      <a:r>
                        <a:rPr lang="en-US" sz="15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Sehat</a:t>
                      </a: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5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Jiwa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7" marR="14217" marT="1429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345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155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54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75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186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91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238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75</a:t>
                      </a:r>
                    </a:p>
                  </a:txBody>
                  <a:tcPr marL="9525" marR="9525" marT="9525" marB="0" anchor="ctr"/>
                </a:tc>
              </a:tr>
              <a:tr h="432048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14217" marR="14217" marT="14295" marB="0" anchor="ctr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c. SK Sehat Fisik</a:t>
                      </a:r>
                    </a:p>
                  </a:txBody>
                  <a:tcPr marL="14217" marR="14217" marT="1429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39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55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46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47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28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53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30</a:t>
                      </a:r>
                    </a:p>
                  </a:txBody>
                  <a:tcPr marL="9525" marR="9525" marT="9525" marB="0" anchor="ctr"/>
                </a:tc>
              </a:tr>
              <a:tr h="324036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14217" marR="14217" marT="14295" marB="0" anchor="ctr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d. SK Sakit Jiwa</a:t>
                      </a:r>
                    </a:p>
                  </a:txBody>
                  <a:tcPr marL="14217" marR="14217" marT="1429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</a:tr>
              <a:tr h="288765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14217" marR="14217" marT="14295" marB="0" anchor="ctr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e. Visum</a:t>
                      </a:r>
                    </a:p>
                  </a:txBody>
                  <a:tcPr marL="14217" marR="14217" marT="1429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359307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14217" marR="14217" marT="14295" marB="0" anchor="ctr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f. SK Pernah Opname</a:t>
                      </a:r>
                    </a:p>
                  </a:txBody>
                  <a:tcPr marL="14217" marR="14217" marT="1429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288765">
                <a:tc>
                  <a:txBody>
                    <a:bodyPr/>
                    <a:lstStyle/>
                    <a:p>
                      <a:pPr algn="l" fontAlgn="b"/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7" marR="14217" marT="14295" marB="0" anchor="ctr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g. SK PKHI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7" marR="14217" marT="1429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5" name="Title 2"/>
          <p:cNvSpPr txBox="1">
            <a:spLocks/>
          </p:cNvSpPr>
          <p:nvPr/>
        </p:nvSpPr>
        <p:spPr>
          <a:xfrm>
            <a:off x="518927" y="5698333"/>
            <a:ext cx="8229362" cy="1052513"/>
          </a:xfrm>
          <a:prstGeom prst="rect">
            <a:avLst/>
          </a:prstGeom>
        </p:spPr>
        <p:txBody>
          <a:bodyPr lIns="87240" tIns="43619" rIns="87240" bIns="43619" anchor="ctr"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5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tx2"/>
                </a:solidFill>
                <a:latin typeface="Lucida Sans Unicode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tx2"/>
                </a:solidFill>
                <a:latin typeface="Lucida Sans Unicode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tx2"/>
                </a:solidFill>
                <a:latin typeface="Lucida Sans Unicode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tx2"/>
                </a:solidFill>
                <a:latin typeface="Lucida Sans Unicode" pitchFamily="34" charset="0"/>
              </a:defRPr>
            </a:lvl5pPr>
            <a:lvl6pPr marL="291629" algn="l" rtl="0" fontAlgn="base"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tx2"/>
                </a:solidFill>
                <a:latin typeface="Lucida Sans Unicode" pitchFamily="34" charset="0"/>
              </a:defRPr>
            </a:lvl6pPr>
            <a:lvl7pPr marL="583260" algn="l" rtl="0" fontAlgn="base"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tx2"/>
                </a:solidFill>
                <a:latin typeface="Lucida Sans Unicode" pitchFamily="34" charset="0"/>
              </a:defRPr>
            </a:lvl7pPr>
            <a:lvl8pPr marL="874889" algn="l" rtl="0" fontAlgn="base"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tx2"/>
                </a:solidFill>
                <a:latin typeface="Lucida Sans Unicode" pitchFamily="34" charset="0"/>
              </a:defRPr>
            </a:lvl8pPr>
            <a:lvl9pPr marL="1166518" algn="l" rtl="0" fontAlgn="base"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tx2"/>
                </a:solidFill>
                <a:latin typeface="Lucida Sans Unicode" pitchFamily="34" charset="0"/>
              </a:defRPr>
            </a:lvl9pPr>
            <a:extLst/>
          </a:lstStyle>
          <a:p>
            <a:pPr>
              <a:defRPr/>
            </a:pPr>
            <a:endParaRPr lang="en-US" sz="1800" dirty="0">
              <a:solidFill>
                <a:schemeClr val="tx1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647AB-53FC-4FC4-B329-DC0E1CCA4575}" type="slidenum">
              <a:rPr lang="en-US" smtClean="0"/>
              <a:pPr/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6723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219200" y="381000"/>
            <a:ext cx="7201173" cy="939800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en-US" sz="30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RAWAT JALAN NONPSIKIATRI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2915213"/>
              </p:ext>
            </p:extLst>
          </p:nvPr>
        </p:nvGraphicFramePr>
        <p:xfrm>
          <a:off x="179513" y="1447800"/>
          <a:ext cx="8856982" cy="42908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80348"/>
                <a:gridCol w="1461767"/>
                <a:gridCol w="764555"/>
                <a:gridCol w="972525"/>
                <a:gridCol w="972525"/>
                <a:gridCol w="903059"/>
                <a:gridCol w="868263"/>
                <a:gridCol w="777980"/>
                <a:gridCol w="777980"/>
                <a:gridCol w="777980"/>
              </a:tblGrid>
              <a:tr h="53340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NO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1047" marR="11047" marT="11102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KEGIATAN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1047" marR="11047" marT="11102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gridSpan="8"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BULAN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1047" marR="11047" marT="11102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7401" marR="7401" marT="7401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1047" marR="11047" marT="11102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1047" marR="11047" marT="11102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44467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JAN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1047" marR="11047" marT="11102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FEB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1047" marR="11047" marT="11102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MAR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1047" marR="11047" marT="11102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APR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1047" marR="11047" marT="11102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MEI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1047" marR="11047" marT="11102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JUNI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1047" marR="11047" marT="11102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strike="noStrik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JULI</a:t>
                      </a:r>
                    </a:p>
                  </a:txBody>
                  <a:tcPr marL="11047" marR="11047" marT="11102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strike="noStrik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AGT</a:t>
                      </a:r>
                    </a:p>
                  </a:txBody>
                  <a:tcPr marL="11047" marR="11047" marT="11102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82819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1047" marR="11047" marT="1110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ANAK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1047" marR="11047" marT="111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1047" marR="11047" marT="11102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1047" marR="11047" marT="11102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1047" marR="11047" marT="11102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10</a:t>
                      </a:r>
                    </a:p>
                  </a:txBody>
                  <a:tcPr marL="14217" marR="14217" marT="14288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10</a:t>
                      </a:r>
                    </a:p>
                  </a:txBody>
                  <a:tcPr marL="14217" marR="14217" marT="14288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82819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1047" marR="11047" marT="1110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SARAF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1047" marR="11047" marT="111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87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1047" marR="11047" marT="11102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81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1047" marR="11047" marT="11102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88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1047" marR="11047" marT="11102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88</a:t>
                      </a:r>
                    </a:p>
                  </a:txBody>
                  <a:tcPr marL="14217" marR="14217" marT="14288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91</a:t>
                      </a:r>
                    </a:p>
                  </a:txBody>
                  <a:tcPr marL="14217" marR="14217" marT="14288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83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116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82819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1047" marR="11047" marT="1110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KULIT &amp; KELAMIN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1047" marR="11047" marT="111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12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1047" marR="11047" marT="11102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1047" marR="11047" marT="11102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1047" marR="11047" marT="11102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</a:t>
                      </a:r>
                    </a:p>
                  </a:txBody>
                  <a:tcPr marL="14217" marR="14217" marT="14288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</a:t>
                      </a:r>
                    </a:p>
                  </a:txBody>
                  <a:tcPr marL="14217" marR="14217" marT="14288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82819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1047" marR="11047" marT="1110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PENYAKIT DALAM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1047" marR="11047" marT="111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1047" marR="11047" marT="11102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1047" marR="11047" marT="11102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1047" marR="11047" marT="11102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</a:t>
                      </a:r>
                    </a:p>
                  </a:txBody>
                  <a:tcPr marL="14217" marR="14217" marT="14288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</a:t>
                      </a:r>
                    </a:p>
                  </a:txBody>
                  <a:tcPr marL="14217" marR="14217" marT="14288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9596579" y="4714875"/>
          <a:ext cx="310882" cy="548640"/>
        </p:xfrm>
        <a:graphic>
          <a:graphicData uri="http://schemas.openxmlformats.org/drawingml/2006/table">
            <a:tbl>
              <a:tblPr/>
              <a:tblGrid>
                <a:gridCol w="310882"/>
              </a:tblGrid>
              <a:tr h="548640">
                <a:tc>
                  <a:txBody>
                    <a:bodyPr/>
                    <a:lstStyle/>
                    <a:p>
                      <a:endParaRPr lang="en-US" sz="2700" dirty="0"/>
                    </a:p>
                  </a:txBody>
                  <a:tcPr marL="136485" marR="136485" marT="68580" marB="68580">
                    <a:lnL w="12700" cmpd="sng">
                      <a:solidFill>
                        <a:schemeClr val="bg1"/>
                      </a:solidFill>
                      <a:prstDash val="solid"/>
                    </a:lnL>
                    <a:lnR w="12700" cmpd="sng">
                      <a:solidFill>
                        <a:schemeClr val="bg1"/>
                      </a:solidFill>
                      <a:prstDash val="solid"/>
                    </a:lnR>
                    <a:lnT w="12700" cmpd="sng">
                      <a:solidFill>
                        <a:schemeClr val="bg1"/>
                      </a:solidFill>
                      <a:prstDash val="solid"/>
                    </a:lnT>
                    <a:lnB w="12700" cmpd="sng">
                      <a:solidFill>
                        <a:schemeClr val="bg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647AB-53FC-4FC4-B329-DC0E1CCA4575}" type="slidenum">
              <a:rPr lang="en-US" smtClean="0"/>
              <a:pPr/>
              <a:t>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110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905000" y="533400"/>
            <a:ext cx="4800601" cy="855452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fi-FI" sz="3000" b="1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INSTALASI </a:t>
            </a:r>
            <a:r>
              <a:rPr lang="fi-FI" sz="30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GIZI</a:t>
            </a:r>
            <a:endParaRPr lang="en-US" sz="3000" b="1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44155106"/>
              </p:ext>
            </p:extLst>
          </p:nvPr>
        </p:nvGraphicFramePr>
        <p:xfrm>
          <a:off x="165312" y="1592797"/>
          <a:ext cx="8813380" cy="21312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8256"/>
                <a:gridCol w="2232248"/>
                <a:gridCol w="792088"/>
                <a:gridCol w="720080"/>
                <a:gridCol w="792088"/>
                <a:gridCol w="720080"/>
                <a:gridCol w="720080"/>
                <a:gridCol w="720080"/>
                <a:gridCol w="780541"/>
                <a:gridCol w="817839"/>
              </a:tblGrid>
              <a:tr h="617003"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NO</a:t>
                      </a:r>
                      <a:endParaRPr lang="en-US" sz="15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82" marR="136482" marT="68640" marB="6864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JENIS KEGIATAN</a:t>
                      </a:r>
                      <a:endParaRPr lang="en-US" sz="15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82" marR="136482" marT="68640" marB="6864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JAN</a:t>
                      </a:r>
                      <a:endParaRPr lang="en-US" sz="15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82" marR="136482" marT="68640" marB="6864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FEB</a:t>
                      </a:r>
                      <a:endParaRPr lang="en-US" sz="15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82" marR="136482" marT="68640" marB="6864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MAR</a:t>
                      </a:r>
                      <a:endParaRPr lang="en-US" sz="15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82" marR="136482" marT="68640" marB="6864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APR</a:t>
                      </a:r>
                      <a:endParaRPr lang="en-US" sz="15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82" marR="136482" marT="68640" marB="6864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MEI</a:t>
                      </a:r>
                      <a:endParaRPr lang="en-US" sz="15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82" marR="136482" marT="68640" marB="6864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JUN</a:t>
                      </a:r>
                      <a:endParaRPr lang="en-US" sz="15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82" marR="136482" marT="68640" marB="6864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strike="noStrik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JUL</a:t>
                      </a:r>
                    </a:p>
                  </a:txBody>
                  <a:tcPr marL="136482" marR="136482" marT="68640" marB="6864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strike="noStrik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AGT</a:t>
                      </a:r>
                    </a:p>
                  </a:txBody>
                  <a:tcPr marL="136482" marR="136482" marT="68640" marB="68640" anchor="ctr"/>
                </a:tc>
              </a:tr>
              <a:tr h="50687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14219" marR="14219" marT="143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Permintaan makanan pasien rawat inap</a:t>
                      </a:r>
                    </a:p>
                  </a:txBody>
                  <a:tcPr marL="14219" marR="14219" marT="143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7.621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Verdana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6.877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7.817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7.744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7.828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7.303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6.948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7.472</a:t>
                      </a:r>
                    </a:p>
                  </a:txBody>
                  <a:tcPr marL="9525" marR="9525" marT="9525" marB="0" anchor="ctr"/>
                </a:tc>
              </a:tr>
              <a:tr h="53578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14219" marR="14219" marT="143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Pelayanan</a:t>
                      </a: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5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Konseling</a:t>
                      </a: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5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Gizi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9" marR="14219" marT="143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22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26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46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35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74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38</a:t>
                      </a:r>
                    </a:p>
                  </a:txBody>
                  <a:tcPr marL="9525" marR="9525" marT="9525" marB="0" anchor="ctr"/>
                </a:tc>
              </a:tr>
              <a:tr h="47161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14219" marR="14219" marT="143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Survey </a:t>
                      </a:r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Diet </a:t>
                      </a:r>
                      <a:r>
                        <a:rPr lang="en-US" sz="15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Pasien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9" marR="14219" marT="143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1.415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Verdana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1.057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1.340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1.282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1.297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1.140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1.056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1.324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647AB-53FC-4FC4-B329-DC0E1CCA4575}" type="slidenum">
              <a:rPr lang="en-US" smtClean="0"/>
              <a:pPr/>
              <a:t>53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095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219200" y="1143000"/>
            <a:ext cx="6444827" cy="533400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fi-FI" sz="3000" b="1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INSTALASI </a:t>
            </a:r>
            <a:r>
              <a:rPr lang="fi-FI" sz="30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LAUNDRY</a:t>
            </a:r>
            <a:endParaRPr lang="en-US" sz="3000" b="1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21055293"/>
              </p:ext>
            </p:extLst>
          </p:nvPr>
        </p:nvGraphicFramePr>
        <p:xfrm>
          <a:off x="76200" y="2133600"/>
          <a:ext cx="9032304" cy="17846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5360"/>
                <a:gridCol w="2232248"/>
                <a:gridCol w="864096"/>
                <a:gridCol w="720080"/>
                <a:gridCol w="789355"/>
                <a:gridCol w="734449"/>
                <a:gridCol w="734449"/>
                <a:gridCol w="734449"/>
                <a:gridCol w="823722"/>
                <a:gridCol w="864096"/>
              </a:tblGrid>
              <a:tr h="58519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NO</a:t>
                      </a:r>
                      <a:endParaRPr lang="en-US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09" marR="136509" marT="68559" marB="6855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JENIS KEGIATAN</a:t>
                      </a:r>
                      <a:endParaRPr lang="en-US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09" marR="136509" marT="68559" marB="6855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JAN</a:t>
                      </a:r>
                      <a:endParaRPr lang="en-US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09" marR="136509" marT="68559" marB="6855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FEB</a:t>
                      </a:r>
                      <a:endParaRPr lang="en-US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09" marR="136509" marT="68559" marB="6855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MAR</a:t>
                      </a:r>
                      <a:endParaRPr lang="en-US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09" marR="136509" marT="68559" marB="6855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APR</a:t>
                      </a:r>
                      <a:endParaRPr lang="en-US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09" marR="136509" marT="68559" marB="6855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MEI</a:t>
                      </a:r>
                      <a:endParaRPr lang="en-US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09" marR="136509" marT="68559" marB="6855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JUN</a:t>
                      </a:r>
                      <a:endParaRPr lang="en-US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09" marR="136509" marT="68559" marB="68559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strike="noStrik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JUL</a:t>
                      </a:r>
                    </a:p>
                  </a:txBody>
                  <a:tcPr marL="136509" marR="136509" marT="68559" marB="68559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strike="noStrik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AGT</a:t>
                      </a:r>
                    </a:p>
                  </a:txBody>
                  <a:tcPr marL="136509" marR="136509" marT="68559" marB="68559" anchor="ctr"/>
                </a:tc>
              </a:tr>
              <a:tr h="44692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14219" marR="14219" marT="1428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Pencucian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Linen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9" marR="14219" marT="1428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18.211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Verdana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17.341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19.760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19.044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18.464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17.541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15.185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16.534</a:t>
                      </a:r>
                    </a:p>
                  </a:txBody>
                  <a:tcPr marL="9525" marR="9525" marT="9525" marB="0" anchor="ctr"/>
                </a:tc>
              </a:tr>
              <a:tr h="42862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14219" marR="14219" marT="1428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4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Pencucian Linen Non </a:t>
                      </a:r>
                      <a:r>
                        <a:rPr lang="fi-FI" sz="14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RS</a:t>
                      </a:r>
                      <a:endParaRPr lang="fi-FI" sz="14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9" marR="14219" marT="1428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154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175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101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129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159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-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32392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14219" marR="14219" marT="1428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Linen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Rusak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9" marR="14219" marT="1428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44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86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74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39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69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57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48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647AB-53FC-4FC4-B329-DC0E1CCA4575}" type="slidenum">
              <a:rPr lang="en-US" smtClean="0"/>
              <a:pPr/>
              <a:t>54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832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2"/>
          <p:cNvSpPr>
            <a:spLocks noGrp="1"/>
          </p:cNvSpPr>
          <p:nvPr>
            <p:ph type="title"/>
          </p:nvPr>
        </p:nvSpPr>
        <p:spPr>
          <a:xfrm>
            <a:off x="1905000" y="82976"/>
            <a:ext cx="5231297" cy="602824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en-US" sz="24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INSTALASI SANITASI (1)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65206667"/>
              </p:ext>
            </p:extLst>
          </p:nvPr>
        </p:nvGraphicFramePr>
        <p:xfrm>
          <a:off x="119273" y="558347"/>
          <a:ext cx="8917222" cy="62395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4278"/>
                <a:gridCol w="3155973"/>
                <a:gridCol w="678798"/>
                <a:gridCol w="555382"/>
                <a:gridCol w="617091"/>
                <a:gridCol w="740508"/>
                <a:gridCol w="678798"/>
                <a:gridCol w="678798"/>
                <a:gridCol w="678798"/>
                <a:gridCol w="678798"/>
              </a:tblGrid>
              <a:tr h="313222">
                <a:tc rowSpan="2"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NO</a:t>
                      </a:r>
                      <a:endParaRPr lang="en-US" sz="12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80" marR="136480" marT="68585" marB="68585"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JENIS KEGIATAN</a:t>
                      </a:r>
                      <a:endParaRPr lang="en-US" sz="12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80" marR="136480" marT="68585" marB="68585" anchor="ctr"/>
                </a:tc>
                <a:tc gridSpan="8"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BULAN</a:t>
                      </a:r>
                      <a:endParaRPr lang="en-US" sz="12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80" marR="136480" marT="68585" marB="68585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7" marR="91437" marT="45723" marB="45723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80" marR="136480" marT="68585" marB="68585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80" marR="136480" marT="68585" marB="68585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80" marR="136480" marT="68585" marB="68585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80" marR="136480" marT="68585" marB="68585" anchor="ctr"/>
                </a:tc>
              </a:tr>
              <a:tr h="492200">
                <a:tc vMerge="1">
                  <a:txBody>
                    <a:bodyPr/>
                    <a:lstStyle/>
                    <a:p>
                      <a:endParaRPr lang="en-US" sz="8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strike="noStrik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JAN</a:t>
                      </a:r>
                      <a:endParaRPr lang="en-US" sz="1200" b="0" strike="noStrik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80" marR="136480" marT="68585" marB="6858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strike="noStrik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FEB</a:t>
                      </a:r>
                      <a:endParaRPr lang="en-US" sz="1200" b="0" strike="noStrik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80" marR="136480" marT="68585" marB="6858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strike="noStrik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MAR</a:t>
                      </a:r>
                      <a:endParaRPr lang="en-US" sz="1200" b="0" strike="noStrik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80" marR="136480" marT="68585" marB="6858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strike="noStrik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APR</a:t>
                      </a:r>
                      <a:endParaRPr lang="en-US" sz="1200" b="0" strike="noStrik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80" marR="136480" marT="68585" marB="6858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strike="noStrik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MEI</a:t>
                      </a:r>
                      <a:endParaRPr lang="en-US" sz="1200" b="0" strike="noStrik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80" marR="136480" marT="68585" marB="6858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strike="noStrik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JUNI</a:t>
                      </a:r>
                      <a:endParaRPr lang="en-US" sz="1200" b="0" strike="noStrik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80" marR="136480" marT="68585" marB="68585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strike="noStrik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JULI</a:t>
                      </a:r>
                    </a:p>
                  </a:txBody>
                  <a:tcPr marL="136480" marR="136480" marT="68585" marB="68585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strike="noStrik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AGT</a:t>
                      </a:r>
                    </a:p>
                  </a:txBody>
                  <a:tcPr marL="136480" marR="136480" marT="68585" marB="68585" anchor="ctr"/>
                </a:tc>
              </a:tr>
              <a:tr h="313222">
                <a:tc gridSpan="5"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PEMANTAUAN KUALITAS KESEHATAN LINGKUNGAN		</a:t>
                      </a:r>
                    </a:p>
                  </a:txBody>
                  <a:tcPr marL="136480" marR="136480" marT="68585" marB="68585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b="1" dirty="0" smtClean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80" marR="136480" marT="68585" marB="68585"/>
                </a:tc>
                <a:tc>
                  <a:txBody>
                    <a:bodyPr/>
                    <a:lstStyle/>
                    <a:p>
                      <a:endParaRPr lang="en-US" sz="1200" b="1" dirty="0" smtClean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80" marR="136480" marT="68585" marB="68585"/>
                </a:tc>
                <a:tc>
                  <a:txBody>
                    <a:bodyPr/>
                    <a:lstStyle/>
                    <a:p>
                      <a:endParaRPr lang="en-US" sz="1200" b="1" dirty="0" smtClean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80" marR="136480" marT="68585" marB="68585"/>
                </a:tc>
                <a:tc>
                  <a:txBody>
                    <a:bodyPr/>
                    <a:lstStyle/>
                    <a:p>
                      <a:endParaRPr lang="en-US" sz="1200" b="1" dirty="0" smtClean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80" marR="136480" marT="68585" marB="68585"/>
                </a:tc>
                <a:tc>
                  <a:txBody>
                    <a:bodyPr/>
                    <a:lstStyle/>
                    <a:p>
                      <a:endParaRPr lang="en-US" sz="1200" b="1" dirty="0" smtClean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80" marR="136480" marT="68585" marB="68585"/>
                </a:tc>
              </a:tr>
              <a:tr h="20301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14216" marR="14216" marT="14289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Pemeriksaan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suhu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ruangan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6" marR="14216" marT="14289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6" marR="14216" marT="142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6" marR="14216" marT="142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11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11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11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11</a:t>
                      </a:r>
                    </a:p>
                  </a:txBody>
                  <a:tcPr marL="9525" marR="9525" marT="9525" marB="0" anchor="ctr"/>
                </a:tc>
              </a:tr>
              <a:tr h="20301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14216" marR="14216" marT="14289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Pemeriksaan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kelembaban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ruang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6" marR="14216" marT="14289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6" marR="14216" marT="142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6" marR="14216" marT="142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8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</a:tr>
              <a:tr h="20301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14216" marR="14216" marT="14289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Pemeriksaan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pencahayaan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ruang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6" marR="14216" marT="14289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16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6" marR="14216" marT="142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16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6" marR="14216" marT="142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16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16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16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16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16</a:t>
                      </a:r>
                    </a:p>
                  </a:txBody>
                  <a:tcPr marL="9525" marR="9525" marT="9525" marB="0" anchor="ctr"/>
                </a:tc>
              </a:tr>
              <a:tr h="20301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14216" marR="14216" marT="14289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Pemeriksaan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kebisingan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ruang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6" marR="14216" marT="14289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17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6" marR="14216" marT="142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17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6" marR="14216" marT="142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17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17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17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17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17</a:t>
                      </a:r>
                    </a:p>
                  </a:txBody>
                  <a:tcPr marL="9525" marR="9525" marT="9525" marB="0" anchor="ctr"/>
                </a:tc>
              </a:tr>
              <a:tr h="20301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</a:p>
                  </a:txBody>
                  <a:tcPr marL="14216" marR="14216" marT="14289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Pemeriksaan angka kuman udara ruang</a:t>
                      </a:r>
                    </a:p>
                  </a:txBody>
                  <a:tcPr marL="14216" marR="14216" marT="14289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6" marR="14216" marT="142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6" marR="14216" marT="142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20301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</a:t>
                      </a:r>
                    </a:p>
                  </a:txBody>
                  <a:tcPr marL="14216" marR="14216" marT="14289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Usap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lantai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ruang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6" marR="14216" marT="14289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6" marR="14216" marT="142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6" marR="14216" marT="142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20301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</a:t>
                      </a:r>
                    </a:p>
                  </a:txBody>
                  <a:tcPr marL="14216" marR="14216" marT="14289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Usap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dinding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ruang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6" marR="14216" marT="14289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6" marR="14216" marT="142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6" marR="14216" marT="142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20301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</a:t>
                      </a:r>
                    </a:p>
                  </a:txBody>
                  <a:tcPr marL="14216" marR="14216" marT="14289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Usap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linen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bersih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ruang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6" marR="14216" marT="14289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6" marR="14216" marT="142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6" marR="14216" marT="142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</a:tr>
              <a:tr h="39329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</a:t>
                      </a:r>
                    </a:p>
                  </a:txBody>
                  <a:tcPr marL="14216" marR="14216" marT="14289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Usap alat medis/ pemantauan kualitas hasil sterilisasi</a:t>
                      </a:r>
                    </a:p>
                  </a:txBody>
                  <a:tcPr marL="14216" marR="14216" marT="14289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6" marR="14216" marT="142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</a:p>
                  </a:txBody>
                  <a:tcPr marL="14216" marR="14216" marT="142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-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-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-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9329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</a:t>
                      </a:r>
                    </a:p>
                  </a:txBody>
                  <a:tcPr marL="14216" marR="14216" marT="14289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Pemeriksaan kualitas kimia air bersih dan air minum</a:t>
                      </a:r>
                    </a:p>
                  </a:txBody>
                  <a:tcPr marL="14216" marR="14216" marT="14289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6" marR="14216" marT="142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6" marR="14216" marT="142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-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-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7194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11</a:t>
                      </a:r>
                    </a:p>
                  </a:txBody>
                  <a:tcPr marL="14216" marR="14216" marT="14289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Pemeriksaan bakteriologis air bersih/ minum</a:t>
                      </a:r>
                    </a:p>
                  </a:txBody>
                  <a:tcPr marL="14216" marR="14216" marT="14289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6" marR="14216" marT="142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6" marR="14216" marT="142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10</a:t>
                      </a:r>
                    </a:p>
                  </a:txBody>
                  <a:tcPr marL="9525" marR="9525" marT="9525" marB="0" anchor="ctr"/>
                </a:tc>
              </a:tr>
              <a:tr h="39329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12</a:t>
                      </a:r>
                    </a:p>
                  </a:txBody>
                  <a:tcPr marL="14216" marR="14216" marT="14289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Pemeriksaan angka kuman E Coli makanan dan minuman</a:t>
                      </a:r>
                    </a:p>
                  </a:txBody>
                  <a:tcPr marL="14216" marR="14216" marT="14289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6" marR="14216" marT="142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6" marR="14216" marT="142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7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7</a:t>
                      </a:r>
                    </a:p>
                  </a:txBody>
                  <a:tcPr marL="9525" marR="9525" marT="9525" marB="0" anchor="ctr"/>
                </a:tc>
              </a:tr>
              <a:tr h="55091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13</a:t>
                      </a:r>
                    </a:p>
                  </a:txBody>
                  <a:tcPr marL="14216" marR="14216" marT="14289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Pemeriksaan angka kuman total &amp; angka kuman E Coli alat makan / minum</a:t>
                      </a:r>
                    </a:p>
                  </a:txBody>
                  <a:tcPr marL="14216" marR="14216" marT="14289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6" marR="14216" marT="142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6" marR="14216" marT="142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</a:tr>
              <a:tr h="55091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14</a:t>
                      </a:r>
                    </a:p>
                  </a:txBody>
                  <a:tcPr marL="14216" marR="14216" marT="14289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Pemeriksaan air limbah (COD, BOD, TSS, pH, Phosphat, NH3-N, Mikrobiologi)</a:t>
                      </a:r>
                    </a:p>
                  </a:txBody>
                  <a:tcPr marL="14216" marR="14216" marT="14289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6" marR="14216" marT="142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6" marR="14216" marT="142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</a:tr>
              <a:tr h="39329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15</a:t>
                      </a:r>
                    </a:p>
                  </a:txBody>
                  <a:tcPr marL="14216" marR="14216" marT="14289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Pemeriksaan mingguan sisa chlor bebas air bersih</a:t>
                      </a:r>
                    </a:p>
                  </a:txBody>
                  <a:tcPr marL="14216" marR="14216" marT="14289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6" marR="14216" marT="142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6" marR="14216" marT="142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3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</a:tr>
              <a:tr h="39329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16</a:t>
                      </a:r>
                    </a:p>
                  </a:txBody>
                  <a:tcPr marL="14216" marR="14216" marT="14289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Pemeriksaa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pH &amp;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suhu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air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bersih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mingguan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6" marR="14216" marT="14289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6" marR="14216" marT="142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6" marR="14216" marT="142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3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3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647AB-53FC-4FC4-B329-DC0E1CCA4575}" type="slidenum">
              <a:rPr lang="en-US" smtClean="0"/>
              <a:pPr/>
              <a:t>55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930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2"/>
          <p:cNvSpPr>
            <a:spLocks noGrp="1"/>
          </p:cNvSpPr>
          <p:nvPr>
            <p:ph type="title"/>
          </p:nvPr>
        </p:nvSpPr>
        <p:spPr>
          <a:xfrm>
            <a:off x="2001283" y="124410"/>
            <a:ext cx="5943601" cy="423902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en-US" sz="30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INSTALASI SANITASI (2)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79054582"/>
              </p:ext>
            </p:extLst>
          </p:nvPr>
        </p:nvGraphicFramePr>
        <p:xfrm>
          <a:off x="96039" y="648941"/>
          <a:ext cx="8946878" cy="61599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7385"/>
                <a:gridCol w="1723991"/>
                <a:gridCol w="810375"/>
                <a:gridCol w="690318"/>
                <a:gridCol w="690318"/>
                <a:gridCol w="669199"/>
                <a:gridCol w="711437"/>
                <a:gridCol w="711437"/>
                <a:gridCol w="810806"/>
                <a:gridCol w="810806"/>
                <a:gridCol w="810806"/>
              </a:tblGrid>
              <a:tr h="337025">
                <a:tc rowSpan="2"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NO</a:t>
                      </a:r>
                      <a:endParaRPr lang="en-US" sz="12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91" marR="136491" marT="68570" marB="68570" anchor="ctr"/>
                </a:tc>
                <a:tc rowSpan="2" gridSpan="2"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JENIS KEGIATAN</a:t>
                      </a:r>
                      <a:endParaRPr lang="en-US" sz="12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91" marR="136491" marT="68570" marB="68570" anchor="ctr"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BULAN</a:t>
                      </a:r>
                      <a:endParaRPr lang="en-US" sz="12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91" marR="136491" marT="68570" marB="68570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9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44" marR="91444" marT="45713" marB="45713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9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44" marR="91444" marT="45713" marB="45713"/>
                </a:tc>
                <a:tc hMerge="1">
                  <a:txBody>
                    <a:bodyPr/>
                    <a:lstStyle/>
                    <a:p>
                      <a:pPr algn="ctr"/>
                      <a:endParaRPr lang="en-US" sz="9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44" marR="91444" marT="45713" marB="45713"/>
                </a:tc>
                <a:tc hMerge="1">
                  <a:txBody>
                    <a:bodyPr/>
                    <a:lstStyle/>
                    <a:p>
                      <a:pPr algn="ctr"/>
                      <a:endParaRPr lang="en-US" sz="9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44" marR="91444" marT="45713" marB="45713"/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91" marR="136491" marT="68570" marB="68570"/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91" marR="136491" marT="68570" marB="68570"/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91" marR="136491" marT="68570" marB="68570" anchor="ctr"/>
                </a:tc>
              </a:tr>
              <a:tr h="337025">
                <a:tc vMerge="1">
                  <a:txBody>
                    <a:bodyPr/>
                    <a:lstStyle/>
                    <a:p>
                      <a:endParaRPr lang="en-US" sz="8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JAN</a:t>
                      </a:r>
                      <a:endParaRPr lang="en-US" sz="12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91" marR="136491" marT="68570" marB="685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FEB</a:t>
                      </a:r>
                      <a:endParaRPr lang="en-US" sz="12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91" marR="136491" marT="68570" marB="685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MAR</a:t>
                      </a:r>
                      <a:endParaRPr lang="en-US" sz="12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91" marR="136491" marT="68570" marB="685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APR</a:t>
                      </a:r>
                      <a:endParaRPr lang="en-US" sz="12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91" marR="136491" marT="68570" marB="685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MEI</a:t>
                      </a:r>
                      <a:endParaRPr lang="en-US" sz="12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91" marR="136491" marT="68570" marB="685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JUNI</a:t>
                      </a:r>
                      <a:endParaRPr lang="en-US" sz="12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91" marR="136491" marT="68570" marB="6857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strike="noStrik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JULI</a:t>
                      </a:r>
                    </a:p>
                  </a:txBody>
                  <a:tcPr marL="136491" marR="136491" marT="68570" marB="6857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strike="noStrik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AGT</a:t>
                      </a:r>
                    </a:p>
                  </a:txBody>
                  <a:tcPr marL="136491" marR="136491" marT="68570" marB="68570" anchor="ctr"/>
                </a:tc>
              </a:tr>
              <a:tr h="214646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PENYEHATAN 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AIR</a:t>
                      </a:r>
                    </a:p>
                  </a:txBody>
                  <a:tcPr marL="14219" marR="14219" marT="14286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9" marR="14219" marT="14286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9" marR="14219" marT="14286" marB="0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9" marR="14219" marT="14286" marB="0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9" marR="14219" marT="14286" marB="0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9" marR="14219" marT="14286" marB="0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9" marR="14219" marT="14286" marB="0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9" marR="14219" marT="14286" marB="0"/>
                </a:tc>
              </a:tr>
              <a:tr h="1201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14219" marR="14219" marT="14286" marB="0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Desinfeksi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air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bersih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9" marR="14219" marT="14286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9" marR="14219" marT="142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9" marR="14219" marT="142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9" marR="14219" marT="142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9" marR="14219" marT="142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1464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14219" marR="14219" marT="14286" marB="0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Pengurasan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tandon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9" marR="14219" marT="14286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9" marR="14219" marT="142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9" marR="14219" marT="142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9" marR="14219" marT="142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9" marR="14219" marT="142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14646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PENGELOLAAN LIMBAH</a:t>
                      </a:r>
                    </a:p>
                  </a:txBody>
                  <a:tcPr marL="14219" marR="14219" marT="14286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9" marR="14219" marT="14286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9" marR="14219" marT="14286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9" marR="14219" marT="14286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9" marR="14219" marT="14286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9" marR="14219" marT="14286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9" marR="14219" marT="14286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9" marR="14219" marT="14286" marB="0" anchor="ctr"/>
                </a:tc>
              </a:tr>
              <a:tr h="53298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14219" marR="14219" marT="14286" marB="0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Pemantauan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proses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pengambilan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&amp;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pengiriman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limbah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padat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medis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9" marR="14219" marT="14286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9" marR="14219" marT="142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9" marR="14219" marT="142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9" marR="14219" marT="142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9" marR="14219" marT="142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25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1464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14219" marR="14219" marT="14286" marB="0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Insenerasi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limbah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padat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medis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9" marR="14219" marT="14286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9" marR="14219" marT="142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9" marR="14219" marT="142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9" marR="14219" marT="142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9" marR="14219" marT="142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3380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14219" marR="14219" marT="14286" marB="0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Pemantauan pengelolaan sampah medis</a:t>
                      </a:r>
                    </a:p>
                  </a:txBody>
                  <a:tcPr marL="14219" marR="14219" marT="14286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9" marR="14219" marT="142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9" marR="14219" marT="142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9" marR="14219" marT="142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9" marR="14219" marT="142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25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41582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14219" marR="14219" marT="14286" marB="0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Pemantauan pengelolaan sampah non medis</a:t>
                      </a:r>
                    </a:p>
                  </a:txBody>
                  <a:tcPr marL="14219" marR="14219" marT="14286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9" marR="14219" marT="142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9" marR="14219" marT="142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9" marR="14219" marT="142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9" marR="14219" marT="142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51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51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51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51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415822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SANITASI RUANG DAN LINGKUNGAN</a:t>
                      </a:r>
                    </a:p>
                  </a:txBody>
                  <a:tcPr marL="14219" marR="14219" marT="14286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9" marR="14219" marT="14286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9" marR="14219" marT="14286" marB="0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9" marR="14219" marT="14286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9" marR="14219" marT="14286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9" marR="14219" marT="14286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9" marR="14219" marT="14286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9" marR="14219" marT="14286" marB="0" anchor="ctr"/>
                </a:tc>
              </a:tr>
              <a:tr h="46375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14219" marR="14219" marT="14286" marB="0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Pemantauan pemeliharaan lingkungan kerja secara insentif (dengan checklist)</a:t>
                      </a:r>
                    </a:p>
                  </a:txBody>
                  <a:tcPr marL="14219" marR="14219" marT="14286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43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9" marR="14219" marT="142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43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9" marR="14219" marT="142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43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9" marR="14219" marT="142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43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9" marR="14219" marT="142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43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43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43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43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41582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14219" marR="14219" marT="14286" marB="0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Pemantauan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sanitasi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ruang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dan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bangunan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(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inspeksi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langsung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)</a:t>
                      </a:r>
                    </a:p>
                  </a:txBody>
                  <a:tcPr marL="14219" marR="14219" marT="14286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64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9" marR="14219" marT="142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64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9" marR="14219" marT="142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64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9" marR="14219" marT="142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64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9" marR="14219" marT="142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64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64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64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64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61699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14219" marR="14219" marT="14286" marB="0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Pemantauan pemeliharaan taman &amp; lingkungan luar gedung ( dengan checlist)</a:t>
                      </a:r>
                    </a:p>
                  </a:txBody>
                  <a:tcPr marL="14219" marR="14219" marT="14286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9" marR="14219" marT="142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9" marR="14219" marT="142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9" marR="14219" marT="142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9" marR="14219" marT="142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62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62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62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62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415822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PENGENDALIAN VEKTOR / BINATANG PENGGANGGU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9" marR="14219" marT="14286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9" marR="14219" marT="14286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9" marR="14219" marT="14286" marB="0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9" marR="14219" marT="14286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9" marR="14219" marT="14286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9" marR="14219" marT="14286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9" marR="14219" marT="14286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9" marR="14219" marT="14286" marB="0" anchor="ctr"/>
                </a:tc>
              </a:tr>
              <a:tr h="21464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14219" marR="14219" marT="14286" marB="0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Survey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jentik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9" marR="14219" marT="14286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53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9" marR="14219" marT="142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53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9" marR="14219" marT="142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53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9" marR="14219" marT="142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53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9" marR="14219" marT="142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53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53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53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53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1464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14219" marR="14219" marT="14286" marB="0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Fogging serangga </a:t>
                      </a:r>
                    </a:p>
                  </a:txBody>
                  <a:tcPr marL="14219" marR="14219" marT="14286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9" marR="14219" marT="142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9" marR="14219" marT="142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9" marR="14219" marT="142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9" marR="14219" marT="142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9" marR="14219" marT="142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-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-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1464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14219" marR="14219" marT="14286" marB="0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Pengendalian rayap</a:t>
                      </a:r>
                    </a:p>
                  </a:txBody>
                  <a:tcPr marL="14219" marR="14219" marT="14286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9" marR="14219" marT="1428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9" marR="14219" marT="1428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9" marR="14219" marT="1428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9" marR="14219" marT="1428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9" marR="14219" marT="1428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-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-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-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647AB-53FC-4FC4-B329-DC0E1CCA4575}" type="slidenum">
              <a:rPr lang="en-US" smtClean="0"/>
              <a:pPr/>
              <a:t>56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9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2"/>
          <p:cNvSpPr>
            <a:spLocks noGrp="1"/>
          </p:cNvSpPr>
          <p:nvPr>
            <p:ph type="title"/>
          </p:nvPr>
        </p:nvSpPr>
        <p:spPr>
          <a:xfrm>
            <a:off x="2286000" y="221974"/>
            <a:ext cx="4878288" cy="638168"/>
          </a:xfrm>
        </p:spPr>
        <p:txBody>
          <a:bodyPr/>
          <a:lstStyle/>
          <a:p>
            <a:pPr algn="ctr">
              <a:defRPr/>
            </a:pPr>
            <a:r>
              <a:rPr lang="en-US" sz="30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INSTALASI IPS RS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80440092"/>
              </p:ext>
            </p:extLst>
          </p:nvPr>
        </p:nvGraphicFramePr>
        <p:xfrm>
          <a:off x="107504" y="764704"/>
          <a:ext cx="8959723" cy="56143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0613"/>
                <a:gridCol w="2926504"/>
                <a:gridCol w="756346"/>
                <a:gridCol w="662541"/>
                <a:gridCol w="721302"/>
                <a:gridCol w="649173"/>
                <a:gridCol w="649173"/>
                <a:gridCol w="670189"/>
                <a:gridCol w="681941"/>
                <a:gridCol w="681941"/>
              </a:tblGrid>
              <a:tr h="371578">
                <a:tc rowSpan="2">
                  <a:txBody>
                    <a:bodyPr/>
                    <a:lstStyle/>
                    <a:p>
                      <a:pPr algn="ctr"/>
                      <a:r>
                        <a:rPr lang="en-US" sz="15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NO</a:t>
                      </a:r>
                      <a:endParaRPr lang="en-US" sz="15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43" marR="136443" marT="68583" marB="68583"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5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JENIS</a:t>
                      </a:r>
                    </a:p>
                    <a:p>
                      <a:pPr algn="ctr"/>
                      <a:r>
                        <a:rPr lang="en-US" sz="15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KEGIATAN</a:t>
                      </a:r>
                      <a:endParaRPr lang="en-US" sz="15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43" marR="136443" marT="68583" marB="68583" anchor="ctr"/>
                </a:tc>
                <a:tc gridSpan="8">
                  <a:txBody>
                    <a:bodyPr/>
                    <a:lstStyle/>
                    <a:p>
                      <a:pPr algn="ctr"/>
                      <a:r>
                        <a:rPr lang="en-US" sz="15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BULAN</a:t>
                      </a:r>
                      <a:endParaRPr lang="en-US" sz="15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43" marR="136443" marT="68583" marB="68583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12" marR="91412" marT="45722" marB="45722"/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12" marR="91412" marT="45722" marB="45722"/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12" marR="91412" marT="45722" marB="45722"/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12" marR="91412" marT="45722" marB="45722"/>
                </a:tc>
                <a:tc hMerge="1">
                  <a:txBody>
                    <a:bodyPr/>
                    <a:lstStyle/>
                    <a:p>
                      <a:pPr algn="ctr"/>
                      <a:endParaRPr lang="en-US" sz="15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43" marR="136443" marT="68583" marB="68583"/>
                </a:tc>
                <a:tc hMerge="1">
                  <a:txBody>
                    <a:bodyPr/>
                    <a:lstStyle/>
                    <a:p>
                      <a:pPr algn="ctr"/>
                      <a:endParaRPr lang="en-US" sz="15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43" marR="136443" marT="68583" marB="68583"/>
                </a:tc>
                <a:tc hMerge="1">
                  <a:txBody>
                    <a:bodyPr/>
                    <a:lstStyle/>
                    <a:p>
                      <a:pPr algn="ctr"/>
                      <a:endParaRPr lang="en-US" sz="15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43" marR="136443" marT="68583" marB="68583" anchor="ctr"/>
                </a:tc>
              </a:tr>
              <a:tr h="365524">
                <a:tc vMerge="1">
                  <a:txBody>
                    <a:bodyPr/>
                    <a:lstStyle/>
                    <a:p>
                      <a:endParaRPr lang="en-US" sz="8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JAN</a:t>
                      </a:r>
                      <a:endParaRPr lang="en-US" sz="15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43" marR="136443" marT="68583" marB="6858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FEB</a:t>
                      </a:r>
                      <a:endParaRPr lang="en-US" sz="15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43" marR="136443" marT="68583" marB="6858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MAR</a:t>
                      </a:r>
                      <a:endParaRPr lang="en-US" sz="15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43" marR="136443" marT="68583" marB="6858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APR</a:t>
                      </a:r>
                      <a:endParaRPr lang="en-US" sz="15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43" marR="136443" marT="68583" marB="6858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MEI</a:t>
                      </a:r>
                      <a:endParaRPr lang="en-US" sz="15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43" marR="136443" marT="68583" marB="6858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JUN</a:t>
                      </a:r>
                      <a:endParaRPr lang="en-US" sz="15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43" marR="136443" marT="68583" marB="68583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strike="noStrik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JUL</a:t>
                      </a:r>
                    </a:p>
                  </a:txBody>
                  <a:tcPr marL="136443" marR="136443" marT="68583" marB="68583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strike="noStrik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AGT</a:t>
                      </a:r>
                    </a:p>
                  </a:txBody>
                  <a:tcPr marL="136443" marR="136443" marT="68583" marB="68583" anchor="ctr"/>
                </a:tc>
              </a:tr>
              <a:tr h="356951"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14214" marR="14214" marT="14288" marB="0" anchor="ctr"/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n-US" sz="15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Pemeliharaan</a:t>
                      </a: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5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rutin</a:t>
                      </a: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5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Alat</a:t>
                      </a: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5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Medis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4" marR="14214" marT="14288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29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29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28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28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26</a:t>
                      </a:r>
                    </a:p>
                  </a:txBody>
                  <a:tcPr marL="9525" marR="9525" marT="9525" marB="0" anchor="ctr"/>
                </a:tc>
              </a:tr>
              <a:tr h="633819"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14214" marR="14214" marT="14288" marB="0" anchor="ctr"/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fi-FI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Pemeliharaan rutin Peralatan Elektronika dan Komunikasi</a:t>
                      </a:r>
                    </a:p>
                  </a:txBody>
                  <a:tcPr marL="14214" marR="14214" marT="14288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125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125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113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113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113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113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113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113</a:t>
                      </a:r>
                    </a:p>
                  </a:txBody>
                  <a:tcPr marL="9525" marR="9525" marT="9525" marB="0" anchor="ctr"/>
                </a:tc>
              </a:tr>
              <a:tr h="633819"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14214" marR="14214" marT="14288" marB="0" anchor="ctr"/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fi-FI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Pemeliharaan rutin Peralatan Listrik dan Air</a:t>
                      </a:r>
                    </a:p>
                  </a:txBody>
                  <a:tcPr marL="14214" marR="14214" marT="14288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128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128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92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92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92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92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92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92</a:t>
                      </a:r>
                    </a:p>
                  </a:txBody>
                  <a:tcPr marL="9525" marR="9525" marT="9525" marB="0" anchor="ctr"/>
                </a:tc>
              </a:tr>
              <a:tr h="633819"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14214" marR="14214" marT="14288" marB="0" anchor="ctr"/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fi-FI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Pemeliharaan </a:t>
                      </a:r>
                      <a:r>
                        <a:rPr lang="fi-FI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rutin peralatan Laundry dan Kitchen</a:t>
                      </a:r>
                    </a:p>
                  </a:txBody>
                  <a:tcPr marL="14214" marR="14214" marT="14288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</a:tr>
              <a:tr h="356951"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</a:p>
                  </a:txBody>
                  <a:tcPr marL="14214" marR="14214" marT="14288" marB="0" anchor="ctr"/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n-US" sz="15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Perbaikan</a:t>
                      </a: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5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Alat</a:t>
                      </a: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5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Medis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4" marR="14214" marT="14288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</a:tr>
              <a:tr h="633819"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</a:t>
                      </a:r>
                    </a:p>
                  </a:txBody>
                  <a:tcPr marL="14214" marR="14214" marT="14288" marB="0" anchor="ctr"/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n-US" sz="15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Perbaikan</a:t>
                      </a: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5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Elektronika</a:t>
                      </a: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5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dan</a:t>
                      </a: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5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Komunikasi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4" marR="14214" marT="14288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17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32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13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14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10</a:t>
                      </a:r>
                    </a:p>
                  </a:txBody>
                  <a:tcPr marL="9525" marR="9525" marT="9525" marB="0" anchor="ctr"/>
                </a:tc>
              </a:tr>
              <a:tr h="356951"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</a:t>
                      </a:r>
                    </a:p>
                  </a:txBody>
                  <a:tcPr marL="14214" marR="14214" marT="14288" marB="0" anchor="ctr"/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Perbaikan Listrik dan Air</a:t>
                      </a:r>
                    </a:p>
                  </a:txBody>
                  <a:tcPr marL="14214" marR="14214" marT="14288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83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76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64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67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48</a:t>
                      </a:r>
                    </a:p>
                  </a:txBody>
                  <a:tcPr marL="9525" marR="9525" marT="9525" marB="0" anchor="ctr"/>
                </a:tc>
              </a:tr>
              <a:tr h="356951"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</a:t>
                      </a:r>
                    </a:p>
                  </a:txBody>
                  <a:tcPr marL="14214" marR="14214" marT="14288" marB="0" anchor="ctr"/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Perbaikan Laundry dan Kitchen</a:t>
                      </a:r>
                    </a:p>
                  </a:txBody>
                  <a:tcPr marL="14214" marR="14214" marT="14288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17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633819"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</a:t>
                      </a:r>
                    </a:p>
                  </a:txBody>
                  <a:tcPr marL="14214" marR="14214" marT="14288" marB="0" anchor="ctr"/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fi-FI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Perbaikan dan Pemeliharaan oleh Pihak Ketiga</a:t>
                      </a:r>
                    </a:p>
                  </a:txBody>
                  <a:tcPr marL="14214" marR="14214" marT="14288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16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8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14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11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647AB-53FC-4FC4-B329-DC0E1CCA4575}" type="slidenum">
              <a:rPr lang="en-US" smtClean="0"/>
              <a:pPr/>
              <a:t>57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942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1" y="0"/>
            <a:ext cx="9221932" cy="68734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647AB-53FC-4FC4-B329-DC0E1CCA4575}" type="slidenum">
              <a:rPr lang="en-US" smtClean="0"/>
              <a:pPr/>
              <a:t>58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27100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219200" y="914400"/>
            <a:ext cx="6347714" cy="762000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en-US" sz="30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SUBAG DIKLITBANG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73197637"/>
              </p:ext>
            </p:extLst>
          </p:nvPr>
        </p:nvGraphicFramePr>
        <p:xfrm>
          <a:off x="136789" y="1995488"/>
          <a:ext cx="8907195" cy="33067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8787"/>
                <a:gridCol w="2876673"/>
                <a:gridCol w="773105"/>
                <a:gridCol w="773105"/>
                <a:gridCol w="773105"/>
                <a:gridCol w="773105"/>
                <a:gridCol w="773105"/>
                <a:gridCol w="773105"/>
                <a:gridCol w="773105"/>
              </a:tblGrid>
              <a:tr h="349170">
                <a:tc rowSpan="2"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NO</a:t>
                      </a:r>
                      <a:endParaRPr lang="en-US" sz="14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15" marR="136515" marT="68474" marB="68474"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KEGIATAN</a:t>
                      </a:r>
                      <a:endParaRPr lang="en-US" sz="14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15" marR="136515" marT="68474" marB="68474" anchor="ctr"/>
                </a:tc>
                <a:tc gridSpan="7"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BULAN</a:t>
                      </a:r>
                      <a:endParaRPr lang="en-US" sz="12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15" marR="136515" marT="68474" marB="68474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60" marR="91460" marT="45649" marB="45649"/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60" marR="91460" marT="45649" marB="45649"/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60" marR="91460" marT="45649" marB="45649"/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60" marR="91460" marT="45649" marB="45649"/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15" marR="136515" marT="68474" marB="68474"/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15" marR="136515" marT="68474" marB="68474"/>
                </a:tc>
              </a:tr>
              <a:tr h="220246">
                <a:tc vMerge="1">
                  <a:txBody>
                    <a:bodyPr/>
                    <a:lstStyle/>
                    <a:p>
                      <a:endParaRPr lang="en-US" sz="10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0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JAN</a:t>
                      </a:r>
                      <a:endParaRPr lang="en-US" sz="14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15" marR="136515" marT="68474" marB="6847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FEB</a:t>
                      </a:r>
                      <a:endParaRPr lang="en-US" sz="14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15" marR="136515" marT="68474" marB="6847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MAR</a:t>
                      </a:r>
                      <a:endParaRPr lang="en-US" sz="14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15" marR="136515" marT="68474" marB="6847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APR</a:t>
                      </a:r>
                      <a:endParaRPr lang="en-US" sz="14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15" marR="136515" marT="68474" marB="6847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MEI</a:t>
                      </a:r>
                      <a:endParaRPr lang="en-US" sz="14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15" marR="136515" marT="68474" marB="6847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JUNI</a:t>
                      </a:r>
                      <a:endParaRPr lang="en-US" sz="14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15" marR="136515" marT="68474" marB="68474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strike="noStrik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JULI</a:t>
                      </a:r>
                    </a:p>
                  </a:txBody>
                  <a:tcPr marL="136515" marR="136515" marT="68474" marB="68474" anchor="ctr"/>
                </a:tc>
              </a:tr>
              <a:tr h="37652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14220" marR="14220" marT="1427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Pengelolaan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asrama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0" marR="14220" marT="1427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325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152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100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27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228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152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57</a:t>
                      </a:r>
                    </a:p>
                  </a:txBody>
                  <a:tcPr marL="9525" marR="9525" marT="9525" marB="0" anchor="ctr"/>
                </a:tc>
              </a:tr>
              <a:tr h="32403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14220" marR="14220" marT="1427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Penerimaan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mahasiswa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praktek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0" marR="14220" marT="1427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317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310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276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201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444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233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257</a:t>
                      </a:r>
                    </a:p>
                  </a:txBody>
                  <a:tcPr marL="9525" marR="9525" marT="9525" marB="0" anchor="ctr"/>
                </a:tc>
              </a:tr>
              <a:tr h="2428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14220" marR="14220" marT="1427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Magang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0" marR="14220" marT="1427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6</a:t>
                      </a:r>
                    </a:p>
                  </a:txBody>
                  <a:tcPr marL="9525" marR="9525" marT="9525" marB="0" anchor="ctr"/>
                </a:tc>
              </a:tr>
              <a:tr h="2428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14220" marR="14220" marT="1427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Kunjungan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</a:p>
                  </a:txBody>
                  <a:tcPr marL="14220" marR="14220" marT="1427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-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-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-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</a:tr>
              <a:tr h="29211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</a:p>
                  </a:txBody>
                  <a:tcPr marL="14220" marR="14220" marT="1427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Permintaan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surat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keterangan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0" marR="14220" marT="1427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57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156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125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33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20</a:t>
                      </a:r>
                    </a:p>
                  </a:txBody>
                  <a:tcPr marL="9525" marR="9525" marT="9525" marB="0" anchor="ctr"/>
                </a:tc>
              </a:tr>
              <a:tr h="2428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</a:t>
                      </a:r>
                    </a:p>
                  </a:txBody>
                  <a:tcPr marL="14220" marR="14220" marT="1427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Pra penelitian</a:t>
                      </a:r>
                    </a:p>
                  </a:txBody>
                  <a:tcPr marL="14220" marR="14220" marT="1427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14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11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-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</a:tr>
              <a:tr h="2428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</a:t>
                      </a:r>
                    </a:p>
                  </a:txBody>
                  <a:tcPr marL="14220" marR="14220" marT="1427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Penelitian</a:t>
                      </a:r>
                    </a:p>
                  </a:txBody>
                  <a:tcPr marL="14220" marR="14220" marT="1427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15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11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12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</a:tr>
              <a:tr h="40012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</a:t>
                      </a:r>
                    </a:p>
                  </a:txBody>
                  <a:tcPr marL="14220" marR="14220" marT="1427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Pengembangan SDM Internal</a:t>
                      </a:r>
                    </a:p>
                  </a:txBody>
                  <a:tcPr marL="14220" marR="14220" marT="1427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85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290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260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158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</a:tr>
              <a:tr h="2428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</a:t>
                      </a:r>
                    </a:p>
                  </a:txBody>
                  <a:tcPr marL="14220" marR="14220" marT="1427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Pengembangan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SDM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Eksternal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0" marR="14220" marT="1427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8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647AB-53FC-4FC4-B329-DC0E1CCA4575}" type="slidenum">
              <a:rPr lang="en-US" smtClean="0"/>
              <a:pPr/>
              <a:t>59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704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8600" y="152400"/>
            <a:ext cx="8623918" cy="642918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en-US" sz="2100" b="1" dirty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TARGET 2017 &amp; REALISASI PENDAPATAN TAHUN 2017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40138873"/>
              </p:ext>
            </p:extLst>
          </p:nvPr>
        </p:nvGraphicFramePr>
        <p:xfrm>
          <a:off x="76200" y="609600"/>
          <a:ext cx="8910524" cy="6126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1395"/>
                <a:gridCol w="2665258"/>
                <a:gridCol w="1661195"/>
                <a:gridCol w="1447800"/>
                <a:gridCol w="1483568"/>
                <a:gridCol w="1051308"/>
              </a:tblGrid>
              <a:tr h="523721"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No</a:t>
                      </a:r>
                      <a:endParaRPr lang="en-US" sz="13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70" marR="136470" marT="68583" marB="6858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Jenis</a:t>
                      </a:r>
                      <a:r>
                        <a:rPr lang="en-US" sz="13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3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Pelayanan</a:t>
                      </a:r>
                      <a:endParaRPr lang="en-US" sz="13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70" marR="136470" marT="68583" marB="6858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Target</a:t>
                      </a:r>
                    </a:p>
                    <a:p>
                      <a:pPr algn="ctr"/>
                      <a:r>
                        <a:rPr lang="en-US" sz="13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2017</a:t>
                      </a:r>
                    </a:p>
                  </a:txBody>
                  <a:tcPr marL="136470" marR="136470" marT="68583" marB="6858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Realisasi</a:t>
                      </a:r>
                      <a:r>
                        <a:rPr lang="en-US" sz="13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</a:p>
                    <a:p>
                      <a:pPr algn="ctr"/>
                      <a:r>
                        <a:rPr lang="en-US" sz="13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SEPT</a:t>
                      </a:r>
                      <a:endParaRPr lang="en-US" sz="13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70" marR="136470" marT="68583" marB="68583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s/d </a:t>
                      </a:r>
                      <a:r>
                        <a:rPr lang="en-US" sz="13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Bulan</a:t>
                      </a:r>
                      <a:r>
                        <a:rPr lang="en-US" sz="13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SEPT</a:t>
                      </a:r>
                    </a:p>
                  </a:txBody>
                  <a:tcPr marL="136470" marR="136470" marT="68583" marB="6858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%</a:t>
                      </a:r>
                      <a:endParaRPr lang="en-US" sz="13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70" marR="136470" marT="68583" marB="68583" anchor="ctr"/>
                </a:tc>
              </a:tr>
              <a:tr h="324948">
                <a:tc gridSpan="6"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Pendapatan</a:t>
                      </a:r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300" b="1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Pelayanan</a:t>
                      </a:r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300" b="1" i="0" u="none" strike="noStrike" dirty="0" err="1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Kesehatan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70" marR="136470" marT="68583" marB="68583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9558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Laboratorium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200.000.000 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15.870.400 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141.066.850 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70,53</a:t>
                      </a:r>
                    </a:p>
                  </a:txBody>
                  <a:tcPr marL="0" marR="0" marT="0" marB="0" anchor="ctr"/>
                </a:tc>
              </a:tr>
              <a:tr h="39558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Radiologi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25.000.000 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5.484.500 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45.558.350 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182,23</a:t>
                      </a:r>
                    </a:p>
                  </a:txBody>
                  <a:tcPr marL="0" marR="0" marT="0" marB="0" anchor="ctr"/>
                </a:tc>
              </a:tr>
              <a:tr h="39558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Elektromedik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70.000.000 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14.165.000 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122.404.000 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174,86</a:t>
                      </a:r>
                    </a:p>
                  </a:txBody>
                  <a:tcPr marL="0" marR="0" marT="0" marB="0" anchor="ctr"/>
                </a:tc>
              </a:tr>
              <a:tr h="39558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Rehabilitasi</a:t>
                      </a:r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Mental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35.000.000 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1.229.500 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16.278.500 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46,51</a:t>
                      </a:r>
                    </a:p>
                  </a:txBody>
                  <a:tcPr marL="0" marR="0" marT="0" marB="0" anchor="ctr"/>
                </a:tc>
              </a:tr>
              <a:tr h="39558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Pelayanan</a:t>
                      </a:r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3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Gigi</a:t>
                      </a:r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&amp; </a:t>
                      </a:r>
                      <a:r>
                        <a:rPr lang="en-US" sz="13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Mulut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12.000.000 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1.912.000 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14.740.054 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122,83</a:t>
                      </a:r>
                    </a:p>
                  </a:txBody>
                  <a:tcPr marL="0" marR="0" marT="0" marB="0" anchor="ctr"/>
                </a:tc>
              </a:tr>
              <a:tr h="39558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Farmasi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1.500.000.000 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97.108.940 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751.620.688 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50,11</a:t>
                      </a:r>
                    </a:p>
                  </a:txBody>
                  <a:tcPr marL="0" marR="0" marT="0" marB="0" anchor="ctr"/>
                </a:tc>
              </a:tr>
              <a:tr h="39558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Psikologi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67.500.000 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5.957.500 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56.137.500 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83,17</a:t>
                      </a:r>
                    </a:p>
                  </a:txBody>
                  <a:tcPr marL="0" marR="0" marT="0" marB="0" anchor="ctr"/>
                </a:tc>
              </a:tr>
              <a:tr h="39558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Pelayanan</a:t>
                      </a:r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3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Medikolegal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70.000.000 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13.635.000 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147.985.000 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211,41</a:t>
                      </a:r>
                    </a:p>
                  </a:txBody>
                  <a:tcPr marL="0" marR="0" marT="0" marB="0" anchor="ctr"/>
                </a:tc>
              </a:tr>
              <a:tr h="39558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Pelayanan</a:t>
                      </a:r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3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Pemulasaran</a:t>
                      </a:r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3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Jenazah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500.000 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- 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- 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0,00</a:t>
                      </a:r>
                    </a:p>
                  </a:txBody>
                  <a:tcPr marL="0" marR="0" marT="0" marB="0" anchor="ctr"/>
                </a:tc>
              </a:tr>
              <a:tr h="59337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BPJS </a:t>
                      </a:r>
                      <a:r>
                        <a:rPr lang="en-US" sz="13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Kesehatan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28.967.400.000 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4.333.871.080 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18.826.282.905 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64,99</a:t>
                      </a:r>
                    </a:p>
                  </a:txBody>
                  <a:tcPr marL="0" marR="0" marT="0" marB="0" anchor="ctr"/>
                </a:tc>
              </a:tr>
              <a:tr h="31103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Jamkesda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1.000.000.000 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80.659.172 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522.645.331 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52,26</a:t>
                      </a:r>
                    </a:p>
                  </a:txBody>
                  <a:tcPr marL="0" marR="0" marT="0" marB="0" anchor="ctr"/>
                </a:tc>
              </a:tr>
              <a:tr h="39558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IPWL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3.500.000 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                          -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                          -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0,00</a:t>
                      </a:r>
                    </a:p>
                  </a:txBody>
                  <a:tcPr marL="0" marR="0" marT="0" marB="0" anchor="ctr"/>
                </a:tc>
              </a:tr>
              <a:tr h="39558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Rehab NAPZA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3.500.000 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                          -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                          -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0,00</a:t>
                      </a: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647AB-53FC-4FC4-B329-DC0E1CCA4575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6648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2"/>
          <p:cNvSpPr>
            <a:spLocks noGrp="1"/>
          </p:cNvSpPr>
          <p:nvPr>
            <p:ph type="title"/>
          </p:nvPr>
        </p:nvSpPr>
        <p:spPr>
          <a:xfrm>
            <a:off x="457200" y="228600"/>
            <a:ext cx="8486487" cy="476681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en-US" sz="2100" b="1" dirty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TARGET 2017 &amp; REALISASI PENDAPATAN TAHUN 2017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63583199"/>
              </p:ext>
            </p:extLst>
          </p:nvPr>
        </p:nvGraphicFramePr>
        <p:xfrm>
          <a:off x="101584" y="762000"/>
          <a:ext cx="8943806" cy="59869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9455"/>
                <a:gridCol w="2365999"/>
                <a:gridCol w="1795213"/>
                <a:gridCol w="1625352"/>
                <a:gridCol w="1555920"/>
                <a:gridCol w="771867"/>
              </a:tblGrid>
              <a:tr h="607614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No</a:t>
                      </a:r>
                      <a:endParaRPr lang="en-US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68" marR="136468" marT="68562" marB="6856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Jenis</a:t>
                      </a:r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Pelayanan</a:t>
                      </a:r>
                      <a:endParaRPr lang="en-US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68" marR="136468" marT="68562" marB="6856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Target</a:t>
                      </a:r>
                    </a:p>
                    <a:p>
                      <a:pPr algn="ctr"/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2017</a:t>
                      </a:r>
                    </a:p>
                  </a:txBody>
                  <a:tcPr marL="136468" marR="136468" marT="68562" marB="6856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Realisasi</a:t>
                      </a:r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</a:p>
                    <a:p>
                      <a:pPr algn="ctr"/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SEPT</a:t>
                      </a:r>
                      <a:endParaRPr lang="en-US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68" marR="136468" marT="68562" marB="68562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s/d </a:t>
                      </a:r>
                      <a:r>
                        <a:rPr lang="en-US" sz="14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Bulan</a:t>
                      </a:r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</a:t>
                      </a:r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SEPT</a:t>
                      </a:r>
                      <a:endParaRPr lang="en-US" sz="1400" dirty="0" smtClean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68" marR="136468" marT="68562" marB="6856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%</a:t>
                      </a:r>
                      <a:endParaRPr lang="en-US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68" marR="136468" marT="68562" marB="68562" anchor="ctr"/>
                </a:tc>
              </a:tr>
              <a:tr h="333324">
                <a:tc gridSpan="6"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Pendapatan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400" b="1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Pendidikan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400" b="1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dan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400" b="1" i="0" u="none" strike="noStrike" dirty="0" err="1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Pelatihan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6" marR="14216" marT="14283" marB="0" anchor="ctr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5791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Diklat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Verdana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     1,150,000,000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106.435.000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558.597.000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48,57</a:t>
                      </a:r>
                    </a:p>
                  </a:txBody>
                  <a:tcPr marL="0" marR="0" marT="0" marB="0" anchor="ctr"/>
                </a:tc>
              </a:tr>
              <a:tr h="37635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Jasa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Ketatausahaan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Verdana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10,000,000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Verdana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557.000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7.919.000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79,19</a:t>
                      </a:r>
                    </a:p>
                  </a:txBody>
                  <a:tcPr marL="0" marR="0" marT="0" marB="0" anchor="ctr"/>
                </a:tc>
              </a:tr>
              <a:tr h="271633">
                <a:tc gridSpan="6"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 err="1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Pendapatan</a:t>
                      </a:r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lain-lain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latin typeface="Verdana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6" marR="14216" marT="14283" marB="0" anchor="ctr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635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Sewa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 Ambulance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12,500,000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Verdana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2.250.000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16.400.000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131,20</a:t>
                      </a:r>
                    </a:p>
                  </a:txBody>
                  <a:tcPr marL="0" marR="0" marT="0" marB="0" anchor="ctr"/>
                </a:tc>
              </a:tr>
              <a:tr h="37635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Sewa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Kendaraan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Verdana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8,000,000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Verdana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1.000.000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2.500.000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31,25</a:t>
                      </a:r>
                    </a:p>
                  </a:txBody>
                  <a:tcPr marL="0" marR="0" marT="0" marB="0" anchor="ctr"/>
                </a:tc>
              </a:tr>
              <a:tr h="25117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Sewa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 GOR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15,000,000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Verdana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-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4.235.000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28,23</a:t>
                      </a:r>
                    </a:p>
                  </a:txBody>
                  <a:tcPr marL="0" marR="0" marT="0" marB="0" anchor="ctr"/>
                </a:tc>
              </a:tr>
              <a:tr h="37635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Sewa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Kantin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Verdana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50,000,000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Verdana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500.000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32.400.000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64,80</a:t>
                      </a:r>
                    </a:p>
                  </a:txBody>
                  <a:tcPr marL="0" marR="0" marT="0" marB="0" anchor="ctr"/>
                </a:tc>
              </a:tr>
              <a:tr h="4041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Sewa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Ruang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Verdana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5,000,000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Verdana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1.500.000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6.500.000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130,00</a:t>
                      </a:r>
                    </a:p>
                  </a:txBody>
                  <a:tcPr marL="0" marR="0" marT="0" marB="0" anchor="ctr"/>
                </a:tc>
              </a:tr>
              <a:tr h="37635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Sewa Lahan Parkir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55,000,000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Verdana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-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35.900.000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65,27</a:t>
                      </a:r>
                    </a:p>
                  </a:txBody>
                  <a:tcPr marL="0" marR="0" marT="0" marB="0" anchor="ctr"/>
                </a:tc>
              </a:tr>
              <a:tr h="3739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Sewa ATM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30,000,000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Verdana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-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36.000.000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120,00</a:t>
                      </a:r>
                    </a:p>
                  </a:txBody>
                  <a:tcPr marL="0" marR="0" marT="0" marB="0" anchor="ctr"/>
                </a:tc>
              </a:tr>
              <a:tr h="37635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Sewa Lahan RS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2,000,000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Verdana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750.000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8.750.000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437,50</a:t>
                      </a:r>
                    </a:p>
                  </a:txBody>
                  <a:tcPr marL="0" marR="0" marT="0" marB="0" anchor="ctr"/>
                </a:tc>
              </a:tr>
              <a:tr h="37635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Sewa Peralatan RS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500,000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Verdana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-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500.000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100,00</a:t>
                      </a:r>
                    </a:p>
                  </a:txBody>
                  <a:tcPr marL="0" marR="0" marT="0" marB="0" anchor="ctr"/>
                </a:tc>
              </a:tr>
              <a:tr h="37635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10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Laundry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1,000,000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Verdana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-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514.500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51,45</a:t>
                      </a:r>
                    </a:p>
                  </a:txBody>
                  <a:tcPr marL="0" marR="0" marT="0" marB="0" anchor="ctr"/>
                </a:tc>
              </a:tr>
              <a:tr h="37635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11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Pendapatan Lainnya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         295,100,000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18.194.403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172.059.330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58,31</a:t>
                      </a: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647AB-53FC-4FC4-B329-DC0E1CCA4575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7681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9" y="457199"/>
            <a:ext cx="8229602" cy="960449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KINERJA PENDAPATAN</a:t>
            </a:r>
            <a:endParaRPr lang="en-US" b="1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9" name="Chart 8"/>
          <p:cNvGraphicFramePr/>
          <p:nvPr>
            <p:extLst>
              <p:ext uri="{D42A27DB-BD31-4B8C-83A1-F6EECF244321}">
                <p14:modId xmlns:p14="http://schemas.microsoft.com/office/powerpoint/2010/main" val="2904896426"/>
              </p:ext>
            </p:extLst>
          </p:nvPr>
        </p:nvGraphicFramePr>
        <p:xfrm>
          <a:off x="272792" y="1386945"/>
          <a:ext cx="8598415" cy="50663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A8775D-E73A-47E6-B0A4-18E8271E588C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1538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2"/>
          <p:cNvSpPr>
            <a:spLocks noGrp="1"/>
          </p:cNvSpPr>
          <p:nvPr>
            <p:ph type="title"/>
          </p:nvPr>
        </p:nvSpPr>
        <p:spPr>
          <a:xfrm>
            <a:off x="272792" y="50507"/>
            <a:ext cx="8229362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CAPAIAN KINERJA PELAYANAN</a:t>
            </a:r>
            <a:endParaRPr lang="en-US" b="1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5362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sz="2500" dirty="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sz="2500" dirty="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z="2500" dirty="0"/>
              <a:t>   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z="2500" dirty="0"/>
              <a:t>    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z="2500" dirty="0"/>
              <a:t>    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z="2500" dirty="0"/>
              <a:t>    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z="2500" dirty="0"/>
              <a:t>    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z="2500" dirty="0"/>
              <a:t>    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z="2500" dirty="0"/>
              <a:t>   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z="1800" dirty="0"/>
              <a:t>    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z="1800" dirty="0"/>
              <a:t>     </a:t>
            </a:r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4254137827"/>
              </p:ext>
            </p:extLst>
          </p:nvPr>
        </p:nvGraphicFramePr>
        <p:xfrm>
          <a:off x="109236" y="743448"/>
          <a:ext cx="8956107" cy="59007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6984"/>
                <a:gridCol w="688867"/>
                <a:gridCol w="877532"/>
                <a:gridCol w="877532"/>
                <a:gridCol w="877532"/>
                <a:gridCol w="877532"/>
                <a:gridCol w="877532"/>
                <a:gridCol w="877532"/>
                <a:gridCol w="877532"/>
                <a:gridCol w="877532"/>
              </a:tblGrid>
              <a:tr h="590070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INDIKATOR </a:t>
                      </a:r>
                    </a:p>
                    <a:p>
                      <a:pPr algn="ctr" rtl="0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KINERJA</a:t>
                      </a:r>
                    </a:p>
                    <a:p>
                      <a:endParaRPr lang="en-US" sz="1400" dirty="0"/>
                    </a:p>
                  </a:txBody>
                  <a:tcPr marL="0" marR="0" marT="0" marB="0" anchor="ctr"/>
                </a:tc>
                <a:tc gridSpan="9">
                  <a:txBody>
                    <a:bodyPr/>
                    <a:lstStyle/>
                    <a:p>
                      <a:pPr algn="ctr" rtl="0" fontAlgn="ctr"/>
                      <a:r>
                        <a:rPr lang="en-US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CAPAIAN</a:t>
                      </a:r>
                      <a:endParaRPr 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4217" marR="14217" marT="14288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4217" marR="14217" marT="14288" marB="0" anchor="ctr"/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4217" marR="14217" marT="14288" marB="0" anchor="ctr"/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4217" marR="14217" marT="14288" marB="0" anchor="ctr"/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4217" marR="14217" marT="14288" marB="0" anchor="ctr"/>
                </a:tc>
              </a:tr>
              <a:tr h="59007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JAN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FEB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MAR</a:t>
                      </a:r>
                      <a:endParaRPr 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APR</a:t>
                      </a:r>
                      <a:endParaRPr 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MEI</a:t>
                      </a:r>
                      <a:endParaRPr 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JUNI</a:t>
                      </a:r>
                      <a:endParaRPr 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JULI</a:t>
                      </a:r>
                      <a:endParaRPr 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AGT</a:t>
                      </a:r>
                      <a:endParaRPr 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SEPT</a:t>
                      </a:r>
                      <a:endParaRPr 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4217" marR="14217" marT="14288" marB="0" anchor="ctr"/>
                </a:tc>
              </a:tr>
              <a:tr h="590070">
                <a:tc>
                  <a:txBody>
                    <a:bodyPr/>
                    <a:lstStyle/>
                    <a:p>
                      <a:pPr marL="88900" indent="0" algn="l" rtl="0" fontAlgn="ctr"/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BOR (%)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72,22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72,03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74,09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75,11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74,24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70,82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65,98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70,77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</a:tr>
              <a:tr h="590070">
                <a:tc>
                  <a:txBody>
                    <a:bodyPr/>
                    <a:lstStyle/>
                    <a:p>
                      <a:pPr marL="88900" indent="0" algn="l" rtl="0" fontAlgn="ctr"/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LOS (</a:t>
                      </a:r>
                      <a:r>
                        <a:rPr lang="en-US" sz="15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Hari</a:t>
                      </a:r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)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33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30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30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29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28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</a:tr>
              <a:tr h="590070">
                <a:tc>
                  <a:txBody>
                    <a:bodyPr/>
                    <a:lstStyle/>
                    <a:p>
                      <a:pPr marL="88900" indent="0" algn="l" rtl="0" fontAlgn="ctr"/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TOI (</a:t>
                      </a:r>
                      <a:r>
                        <a:rPr lang="en-US" sz="15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Hari</a:t>
                      </a:r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)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13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11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11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9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11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14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13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</a:tr>
              <a:tr h="590070">
                <a:tc gridSpan="7">
                  <a:txBody>
                    <a:bodyPr/>
                    <a:lstStyle/>
                    <a:p>
                      <a:pPr marL="88900" indent="0" algn="l" rtl="0" fontAlgn="ctr"/>
                      <a:r>
                        <a:rPr lang="en-US" sz="15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Rawat</a:t>
                      </a:r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</a:t>
                      </a:r>
                      <a:r>
                        <a:rPr lang="en-US" sz="15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Jalan</a:t>
                      </a:r>
                      <a:endParaRPr 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4217" marR="14217" marT="14288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marL="88900" indent="0" algn="l" rtl="0" fontAlgn="ctr"/>
                      <a:endParaRPr 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4217" marR="14217" marT="14288" marB="0" anchor="ctr"/>
                </a:tc>
                <a:tc hMerge="1">
                  <a:txBody>
                    <a:bodyPr/>
                    <a:lstStyle/>
                    <a:p>
                      <a:pPr marL="88900" indent="0" algn="l" rtl="0" fontAlgn="ctr"/>
                      <a:endParaRPr 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4217" marR="14217" marT="14288" marB="0" anchor="ctr"/>
                </a:tc>
                <a:tc hMerge="1">
                  <a:txBody>
                    <a:bodyPr/>
                    <a:lstStyle/>
                    <a:p>
                      <a:pPr marL="88900" indent="0" algn="ctr" rtl="0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marL="88900" indent="0" algn="l" rtl="0" fontAlgn="ctr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marL="88900" indent="0" algn="l" rtl="0" fontAlgn="ctr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marL="88900" indent="0" algn="l" rtl="0" fontAlgn="ctr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4217" marR="14217" marT="14288" marB="0" anchor="ctr"/>
                </a:tc>
              </a:tr>
              <a:tr h="590070">
                <a:tc>
                  <a:txBody>
                    <a:bodyPr/>
                    <a:lstStyle/>
                    <a:p>
                      <a:pPr marL="93663" indent="0" algn="l" rtl="0" fontAlgn="ctr"/>
                      <a:r>
                        <a:rPr lang="en-US" sz="15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Pengun</a:t>
                      </a:r>
                      <a:endParaRPr lang="en-US" sz="1500" b="1" i="0" u="none" strike="noStrike" dirty="0" smtClean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  <a:p>
                      <a:pPr marL="93663" indent="0" algn="l" rtl="0" fontAlgn="ctr"/>
                      <a:r>
                        <a:rPr lang="en-US" sz="15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jung</a:t>
                      </a:r>
                      <a:r>
                        <a:rPr lang="en-US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</a:t>
                      </a:r>
                      <a:endParaRPr 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3.823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3.452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3.913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3.529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3.828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3.124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4.002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3.780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</a:tr>
              <a:tr h="590070">
                <a:tc>
                  <a:txBody>
                    <a:bodyPr/>
                    <a:lstStyle/>
                    <a:p>
                      <a:pPr marL="93663" indent="0" algn="l" rtl="0" fontAlgn="ctr"/>
                      <a:r>
                        <a:rPr lang="en-US" sz="15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Kunjung</a:t>
                      </a:r>
                      <a:endParaRPr lang="en-US" sz="1500" b="1" i="0" u="none" strike="noStrike" dirty="0" smtClean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  <a:p>
                      <a:pPr marL="93663" indent="0" algn="l" rtl="0" fontAlgn="ctr"/>
                      <a:r>
                        <a:rPr lang="en-US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an</a:t>
                      </a:r>
                      <a:endParaRPr 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7.087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6.565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7.490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6.729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7.345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5.927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7.605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7.209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</a:tr>
              <a:tr h="590070">
                <a:tc>
                  <a:txBody>
                    <a:bodyPr/>
                    <a:lstStyle/>
                    <a:p>
                      <a:pPr marL="88900" indent="0" algn="l" rtl="0" fontAlgn="ctr"/>
                      <a:r>
                        <a:rPr lang="en-US" sz="15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Rawat</a:t>
                      </a:r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</a:t>
                      </a:r>
                      <a:r>
                        <a:rPr lang="en-US" sz="15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Inap</a:t>
                      </a:r>
                      <a:endParaRPr 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218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238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249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268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236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251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262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238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</a:tr>
              <a:tr h="590070">
                <a:tc>
                  <a:txBody>
                    <a:bodyPr/>
                    <a:lstStyle/>
                    <a:p>
                      <a:pPr marL="88900" indent="0" algn="l" rtl="0" fontAlgn="ctr"/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IGD 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298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285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322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282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303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287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316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269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A8775D-E73A-47E6-B0A4-18E8271E588C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173965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Blue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1264</TotalTime>
  <Words>5211</Words>
  <Application>Microsoft Office PowerPoint</Application>
  <PresentationFormat>On-screen Show (4:3)</PresentationFormat>
  <Paragraphs>3970</Paragraphs>
  <Slides>59</Slides>
  <Notes>47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59</vt:i4>
      </vt:variant>
    </vt:vector>
  </HeadingPairs>
  <TitlesOfParts>
    <vt:vector size="60" baseType="lpstr">
      <vt:lpstr>Facet</vt:lpstr>
      <vt:lpstr>PowerPoint Presentation</vt:lpstr>
      <vt:lpstr>PowerPoint Presentation</vt:lpstr>
      <vt:lpstr>PowerPoint Presentation</vt:lpstr>
      <vt:lpstr>      </vt:lpstr>
      <vt:lpstr>TARGET 2017 &amp; REALISASI PENDAPATAN TAHUN 2017</vt:lpstr>
      <vt:lpstr>TARGET 2017 &amp; REALISASI PENDAPATAN TAHUN 2017</vt:lpstr>
      <vt:lpstr>TARGET 2017 &amp; REALISASI PENDAPATAN TAHUN 2017</vt:lpstr>
      <vt:lpstr>KINERJA PENDAPATAN</vt:lpstr>
      <vt:lpstr>CAPAIAN KINERJA PELAYANAN</vt:lpstr>
      <vt:lpstr>B O R ( % )</vt:lpstr>
      <vt:lpstr>L O S ( Hari  )</vt:lpstr>
      <vt:lpstr>T O I ( Hari  )</vt:lpstr>
      <vt:lpstr>RAWAT JALAN</vt:lpstr>
      <vt:lpstr>RAWAT INAP</vt:lpstr>
      <vt:lpstr>I G D </vt:lpstr>
      <vt:lpstr>PELAYANAN RAWAT INAP  BERDASARKAN CARA BAYAR  </vt:lpstr>
      <vt:lpstr>U M U M</vt:lpstr>
      <vt:lpstr>N P B I</vt:lpstr>
      <vt:lpstr>P B I</vt:lpstr>
      <vt:lpstr>BKMKS</vt:lpstr>
      <vt:lpstr>JAMKESDA</vt:lpstr>
      <vt:lpstr>PELAYANAN RAWAT JALAN  BERDASARKAN CARA BAYAR   </vt:lpstr>
      <vt:lpstr>U M U M</vt:lpstr>
      <vt:lpstr>N P B I</vt:lpstr>
      <vt:lpstr>PowerPoint Presentation</vt:lpstr>
      <vt:lpstr>BKMKS</vt:lpstr>
      <vt:lpstr>JAMKESDA</vt:lpstr>
      <vt:lpstr>     JUMLAH KUNJUNGAN PASIEN RAWAT JALAN BERDASARKAN WILAYAH </vt:lpstr>
      <vt:lpstr>PowerPoint Presentation</vt:lpstr>
      <vt:lpstr>DATA WILAYAH CAKUPAN  SURAKARTA &amp; JAWA TENGAH</vt:lpstr>
      <vt:lpstr>DATA WILAYAH CAKUPAN JAWA TIMUR   </vt:lpstr>
      <vt:lpstr>JUMLAH KUNJUNGAN PASIEN RAWAT INAP BERDASARKAN WILAYAH </vt:lpstr>
      <vt:lpstr>PowerPoint Presentation</vt:lpstr>
      <vt:lpstr>DATA WILAYAH CAKUPAN  SURAKARTA &amp; JAWA TENGAH</vt:lpstr>
      <vt:lpstr>DATA WILAYAH CAKUPAN JAWA TIMUR   </vt:lpstr>
      <vt:lpstr>LAPORAN KEGIATAN INSTALASI S/D BULAN AGUSTUS 2017 </vt:lpstr>
      <vt:lpstr>INSTALASI FARMASI </vt:lpstr>
      <vt:lpstr>INSTALASI FISIOTERAPI</vt:lpstr>
      <vt:lpstr>INSTALASI GIGI &amp; MULUT</vt:lpstr>
      <vt:lpstr>INSTALASI KESWAMAS</vt:lpstr>
      <vt:lpstr>INSTALASI LABORATORIUM</vt:lpstr>
      <vt:lpstr>INSTALASI NAPZA</vt:lpstr>
      <vt:lpstr> INSTALASI PSIKOGERIATRI </vt:lpstr>
      <vt:lpstr>INSTALASI PSIKOLOGI</vt:lpstr>
      <vt:lpstr>INSTALASI RADIOLOGI</vt:lpstr>
      <vt:lpstr>INSTALASI REHABILITASI</vt:lpstr>
      <vt:lpstr>INSTALASI TUMBUH KEMBANG ANAK</vt:lpstr>
      <vt:lpstr>INSTALASI GAWAT DARURAT</vt:lpstr>
      <vt:lpstr>INSTALASI ELEKTROMEDIK</vt:lpstr>
      <vt:lpstr>INSTALASI RAWAT INAP</vt:lpstr>
      <vt:lpstr>INSTALASI RAWAT JALAN</vt:lpstr>
      <vt:lpstr>RAWAT JALAN NONPSIKIATRI</vt:lpstr>
      <vt:lpstr>INSTALASI GIZI</vt:lpstr>
      <vt:lpstr>INSTALASI LAUNDRY</vt:lpstr>
      <vt:lpstr>INSTALASI SANITASI (1)</vt:lpstr>
      <vt:lpstr>INSTALASI SANITASI (2)</vt:lpstr>
      <vt:lpstr>INSTALASI IPS RS</vt:lpstr>
      <vt:lpstr>PowerPoint Presentation</vt:lpstr>
      <vt:lpstr>SUBAG DIKLITBANG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acer</cp:lastModifiedBy>
  <cp:revision>127</cp:revision>
  <cp:lastPrinted>2017-08-21T04:12:20Z</cp:lastPrinted>
  <dcterms:created xsi:type="dcterms:W3CDTF">2017-07-26T01:43:47Z</dcterms:created>
  <dcterms:modified xsi:type="dcterms:W3CDTF">2017-10-03T02:27:57Z</dcterms:modified>
</cp:coreProperties>
</file>