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61"/>
  </p:notesMasterIdLst>
  <p:handoutMasterIdLst>
    <p:handoutMasterId r:id="rId6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316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</p:sldIdLst>
  <p:sldSz cx="12188825" cy="6858000"/>
  <p:notesSz cx="7010400" cy="1112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FF"/>
    <a:srgbClr val="FFFF66"/>
    <a:srgbClr val="00FFFF"/>
    <a:srgbClr val="FF6600"/>
    <a:srgbClr val="FF9966"/>
    <a:srgbClr val="BDA9BD"/>
    <a:srgbClr val="9999FF"/>
    <a:srgbClr val="CC33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80" y="-7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PENDAPATAN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8"/>
            <c:invertIfNegative val="0"/>
            <c:bubble3D val="0"/>
            <c:spPr>
              <a:solidFill>
                <a:srgbClr val="FFFF66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9"/>
            <c:invertIfNegative val="0"/>
            <c:bubble3D val="0"/>
            <c:spPr>
              <a:solidFill>
                <a:srgbClr val="CC00FF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0"/>
            <c:invertIfNegative val="0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7"/>
              <c:layout>
                <c:manualLayout>
                  <c:x val="-3.137485202722691E-2"/>
                  <c:y val="-5.01343066494473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SEPT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Sheet1!$B$2:$B$12</c:f>
              <c:numCache>
                <c:formatCode>_(* #,##0_);_(* \(#,##0\);_(* "-"_);_(@_)</c:formatCode>
                <c:ptCount val="11"/>
                <c:pt idx="0">
                  <c:v>1785842216</c:v>
                </c:pt>
                <c:pt idx="1">
                  <c:v>2649322706</c:v>
                </c:pt>
                <c:pt idx="2">
                  <c:v>7629830965</c:v>
                </c:pt>
                <c:pt idx="3">
                  <c:v>10410986226</c:v>
                </c:pt>
                <c:pt idx="4">
                  <c:v>12873811285</c:v>
                </c:pt>
                <c:pt idx="5" formatCode="#,##0">
                  <c:v>15533237828</c:v>
                </c:pt>
                <c:pt idx="6" formatCode="#,##0_);\(#,##0\)">
                  <c:v>17854375730</c:v>
                </c:pt>
                <c:pt idx="7" formatCode="#,##0">
                  <c:v>22713279892</c:v>
                </c:pt>
                <c:pt idx="8" formatCode="_(* #.##0_);_(* \(#.##0\);_(* &quot;-&quot;??_);_(@_)">
                  <c:v>23263709442</c:v>
                </c:pt>
                <c:pt idx="9" formatCode="#,##0">
                  <c:v>25773569838</c:v>
                </c:pt>
                <c:pt idx="10">
                  <c:v>28686459935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2665344"/>
        <c:axId val="202675712"/>
        <c:axId val="0"/>
      </c:bar3DChart>
      <c:catAx>
        <c:axId val="20266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675712"/>
        <c:crosses val="autoZero"/>
        <c:auto val="1"/>
        <c:lblAlgn val="ctr"/>
        <c:lblOffset val="100"/>
        <c:noMultiLvlLbl val="0"/>
      </c:catAx>
      <c:valAx>
        <c:axId val="20267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66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 B 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98</c:v>
                </c:pt>
                <c:pt idx="1">
                  <c:v>109</c:v>
                </c:pt>
                <c:pt idx="2">
                  <c:v>126</c:v>
                </c:pt>
                <c:pt idx="3">
                  <c:v>134</c:v>
                </c:pt>
                <c:pt idx="4">
                  <c:v>108</c:v>
                </c:pt>
                <c:pt idx="5">
                  <c:v>124</c:v>
                </c:pt>
                <c:pt idx="6">
                  <c:v>114</c:v>
                </c:pt>
                <c:pt idx="7">
                  <c:v>106</c:v>
                </c:pt>
                <c:pt idx="8">
                  <c:v>112</c:v>
                </c:pt>
                <c:pt idx="9">
                  <c:v>128</c:v>
                </c:pt>
                <c:pt idx="10">
                  <c:v>127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 K M S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JKD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15</c:v>
                </c:pt>
                <c:pt idx="1">
                  <c:v>24</c:v>
                </c:pt>
                <c:pt idx="2">
                  <c:v>22</c:v>
                </c:pt>
                <c:pt idx="3">
                  <c:v>26</c:v>
                </c:pt>
                <c:pt idx="4">
                  <c:v>18</c:v>
                </c:pt>
                <c:pt idx="5">
                  <c:v>25</c:v>
                </c:pt>
                <c:pt idx="6">
                  <c:v>19</c:v>
                </c:pt>
                <c:pt idx="7">
                  <c:v>34</c:v>
                </c:pt>
                <c:pt idx="8">
                  <c:v>21</c:v>
                </c:pt>
                <c:pt idx="9">
                  <c:v>15</c:v>
                </c:pt>
                <c:pt idx="10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UMUM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1543</c:v>
                </c:pt>
                <c:pt idx="1">
                  <c:v>1354</c:v>
                </c:pt>
                <c:pt idx="2">
                  <c:v>1483</c:v>
                </c:pt>
                <c:pt idx="3">
                  <c:v>1259</c:v>
                </c:pt>
                <c:pt idx="4">
                  <c:v>1666</c:v>
                </c:pt>
                <c:pt idx="5">
                  <c:v>1117</c:v>
                </c:pt>
                <c:pt idx="6">
                  <c:v>1576</c:v>
                </c:pt>
                <c:pt idx="7">
                  <c:v>1357</c:v>
                </c:pt>
                <c:pt idx="8">
                  <c:v>1213</c:v>
                </c:pt>
                <c:pt idx="9">
                  <c:v>1269</c:v>
                </c:pt>
                <c:pt idx="10">
                  <c:v>1198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NPBI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928</c:v>
                </c:pt>
                <c:pt idx="1">
                  <c:v>844</c:v>
                </c:pt>
                <c:pt idx="2" formatCode="#,##0">
                  <c:v>1016</c:v>
                </c:pt>
                <c:pt idx="3">
                  <c:v>911</c:v>
                </c:pt>
                <c:pt idx="4">
                  <c:v>763</c:v>
                </c:pt>
                <c:pt idx="5">
                  <c:v>788</c:v>
                </c:pt>
                <c:pt idx="6">
                  <c:v>970</c:v>
                </c:pt>
                <c:pt idx="7">
                  <c:v>981</c:v>
                </c:pt>
                <c:pt idx="8">
                  <c:v>925</c:v>
                </c:pt>
                <c:pt idx="9">
                  <c:v>978</c:v>
                </c:pt>
                <c:pt idx="10">
                  <c:v>982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PBI</c:v>
                </c:pt>
              </c:strCache>
            </c:strRef>
          </c:tx>
          <c:dPt>
            <c:idx val="0"/>
            <c:bubble3D val="0"/>
            <c:spPr>
              <a:solidFill>
                <a:srgbClr val="6699FF"/>
              </a:solidFill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6600"/>
              </a:solidFill>
            </c:spPr>
          </c:dPt>
          <c:dPt>
            <c:idx val="4"/>
            <c:bubble3D val="0"/>
            <c:spPr>
              <a:solidFill>
                <a:srgbClr val="99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Lbls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Sheet1!$A$2:$A$12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1276</c:v>
                </c:pt>
                <c:pt idx="1">
                  <c:v>1167</c:v>
                </c:pt>
                <c:pt idx="2">
                  <c:v>1325</c:v>
                </c:pt>
                <c:pt idx="3">
                  <c:v>1272</c:v>
                </c:pt>
                <c:pt idx="4">
                  <c:v>1298</c:v>
                </c:pt>
                <c:pt idx="5">
                  <c:v>1135</c:v>
                </c:pt>
                <c:pt idx="6">
                  <c:v>1346</c:v>
                </c:pt>
                <c:pt idx="7">
                  <c:v>1327</c:v>
                </c:pt>
                <c:pt idx="8">
                  <c:v>1291</c:v>
                </c:pt>
                <c:pt idx="9">
                  <c:v>1326</c:v>
                </c:pt>
                <c:pt idx="10">
                  <c:v>1339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4760233612387291"/>
          <c:y val="0.93142571577014321"/>
          <c:w val="0.77223064539669883"/>
          <c:h val="5.3012287850369565E-2"/>
        </c:manualLayout>
      </c:layout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BKMKS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3</c:v>
                </c:pt>
                <c:pt idx="3">
                  <c:v>11</c:v>
                </c:pt>
                <c:pt idx="4">
                  <c:v>12</c:v>
                </c:pt>
                <c:pt idx="5">
                  <c:v>10</c:v>
                </c:pt>
                <c:pt idx="6">
                  <c:v>13</c:v>
                </c:pt>
                <c:pt idx="7">
                  <c:v>17</c:v>
                </c:pt>
                <c:pt idx="8">
                  <c:v>17</c:v>
                </c:pt>
                <c:pt idx="9">
                  <c:v>15</c:v>
                </c:pt>
                <c:pt idx="10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JKD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76</c:v>
                </c:pt>
                <c:pt idx="1">
                  <c:v>77</c:v>
                </c:pt>
                <c:pt idx="2">
                  <c:v>86</c:v>
                </c:pt>
                <c:pt idx="3">
                  <c:v>76</c:v>
                </c:pt>
                <c:pt idx="4">
                  <c:v>89</c:v>
                </c:pt>
                <c:pt idx="5">
                  <c:v>74</c:v>
                </c:pt>
                <c:pt idx="6">
                  <c:v>97</c:v>
                </c:pt>
                <c:pt idx="7">
                  <c:v>98</c:v>
                </c:pt>
                <c:pt idx="8">
                  <c:v>84</c:v>
                </c:pt>
                <c:pt idx="9">
                  <c:v>105</c:v>
                </c:pt>
                <c:pt idx="10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BOR (%)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  <c:spPr>
              <a:solidFill>
                <a:srgbClr val="BDA9BD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8"/>
            <c:invertIfNegative val="0"/>
            <c:bubble3D val="0"/>
            <c:spPr>
              <a:solidFill>
                <a:srgbClr val="FFFF66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9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0"/>
            <c:invertIfNegative val="0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72.22</c:v>
                </c:pt>
                <c:pt idx="1">
                  <c:v>72.03</c:v>
                </c:pt>
                <c:pt idx="2">
                  <c:v>74.09</c:v>
                </c:pt>
                <c:pt idx="3">
                  <c:v>75.11</c:v>
                </c:pt>
                <c:pt idx="4">
                  <c:v>74.239999999999995</c:v>
                </c:pt>
                <c:pt idx="5">
                  <c:v>70.819999999999993</c:v>
                </c:pt>
                <c:pt idx="6">
                  <c:v>65.98</c:v>
                </c:pt>
                <c:pt idx="7">
                  <c:v>70.77</c:v>
                </c:pt>
                <c:pt idx="8">
                  <c:v>71.239999999999995</c:v>
                </c:pt>
                <c:pt idx="9">
                  <c:v>70.69</c:v>
                </c:pt>
                <c:pt idx="10">
                  <c:v>60.42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2662656"/>
        <c:axId val="202731904"/>
        <c:axId val="0"/>
      </c:bar3DChart>
      <c:catAx>
        <c:axId val="20266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731904"/>
        <c:crosses val="autoZero"/>
        <c:auto val="1"/>
        <c:lblAlgn val="ctr"/>
        <c:lblOffset val="100"/>
        <c:noMultiLvlLbl val="0"/>
      </c:catAx>
      <c:valAx>
        <c:axId val="202731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66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LOS ( Hari)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/>
              <a:sp3d/>
            </c:spPr>
          </c:dPt>
          <c:dPt>
            <c:idx val="6"/>
            <c:invertIfNegative val="0"/>
            <c:bubble3D val="0"/>
            <c:spPr>
              <a:solidFill>
                <a:srgbClr val="BDA9BD"/>
              </a:solidFill>
              <a:ln>
                <a:noFill/>
              </a:ln>
              <a:effectLst/>
              <a:sp3d/>
            </c:spPr>
          </c:dPt>
          <c:dPt>
            <c:idx val="7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/>
              <a:sp3d/>
            </c:spPr>
          </c:dPt>
          <c:dPt>
            <c:idx val="8"/>
            <c:invertIfNegative val="0"/>
            <c:bubble3D val="0"/>
            <c:spPr>
              <a:solidFill>
                <a:srgbClr val="FFFF66"/>
              </a:solidFill>
              <a:ln>
                <a:noFill/>
              </a:ln>
              <a:effectLst/>
              <a:sp3d/>
            </c:spPr>
          </c:dPt>
          <c:dPt>
            <c:idx val="9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</c:dPt>
          <c:dPt>
            <c:idx val="10"/>
            <c:invertIfNegative val="0"/>
            <c:bubble3D val="0"/>
            <c:spPr>
              <a:solidFill>
                <a:srgbClr val="0000FF"/>
              </a:soli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30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29</c:v>
                </c:pt>
                <c:pt idx="5">
                  <c:v>30</c:v>
                </c:pt>
                <c:pt idx="6">
                  <c:v>31</c:v>
                </c:pt>
                <c:pt idx="7">
                  <c:v>28</c:v>
                </c:pt>
                <c:pt idx="8">
                  <c:v>32</c:v>
                </c:pt>
                <c:pt idx="9">
                  <c:v>30</c:v>
                </c:pt>
                <c:pt idx="10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486656"/>
        <c:axId val="205328768"/>
        <c:axId val="0"/>
      </c:bar3DChart>
      <c:catAx>
        <c:axId val="15648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328768"/>
        <c:crosses val="autoZero"/>
        <c:auto val="1"/>
        <c:lblAlgn val="ctr"/>
        <c:lblOffset val="100"/>
        <c:noMultiLvlLbl val="0"/>
      </c:catAx>
      <c:valAx>
        <c:axId val="205328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48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TOI ( Hari)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E28B0A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invertIfNegative val="0"/>
            <c:bubble3D val="0"/>
            <c:spPr>
              <a:solidFill>
                <a:srgbClr val="CCFF33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invertIfNegative val="0"/>
            <c:bubble3D val="0"/>
            <c:spPr>
              <a:solidFill>
                <a:srgbClr val="BDA9BD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8"/>
            <c:invertIfNegative val="0"/>
            <c:bubble3D val="0"/>
            <c:spPr>
              <a:solidFill>
                <a:srgbClr val="FFFF66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9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0"/>
            <c:invertIfNegative val="0"/>
            <c:bubble3D val="0"/>
            <c:spPr>
              <a:solidFill>
                <a:srgbClr val="0000FF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13</c:v>
                </c:pt>
                <c:pt idx="1">
                  <c:v>11</c:v>
                </c:pt>
                <c:pt idx="2">
                  <c:v>11</c:v>
                </c:pt>
                <c:pt idx="3">
                  <c:v>9</c:v>
                </c:pt>
                <c:pt idx="4">
                  <c:v>11</c:v>
                </c:pt>
                <c:pt idx="5">
                  <c:v>11</c:v>
                </c:pt>
                <c:pt idx="6">
                  <c:v>14</c:v>
                </c:pt>
                <c:pt idx="7">
                  <c:v>13</c:v>
                </c:pt>
                <c:pt idx="8">
                  <c:v>12</c:v>
                </c:pt>
                <c:pt idx="9">
                  <c:v>12</c:v>
                </c:pt>
                <c:pt idx="10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481024"/>
        <c:axId val="220482560"/>
        <c:axId val="0"/>
      </c:bar3DChart>
      <c:catAx>
        <c:axId val="22048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482560"/>
        <c:crosses val="autoZero"/>
        <c:auto val="1"/>
        <c:lblAlgn val="ctr"/>
        <c:lblOffset val="100"/>
        <c:noMultiLvlLbl val="0"/>
      </c:catAx>
      <c:valAx>
        <c:axId val="22048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48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679096612261082E-2"/>
          <c:y val="2.9955248223044767E-2"/>
          <c:w val="0.82326885815274142"/>
          <c:h val="0.9126579452711012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Rawat Jalan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Sheet1!$B$2:$B$12</c:f>
              <c:numCache>
                <c:formatCode>_(* #.##0_);_(* \(#.##0\);_(* "-"??_);_(@_)</c:formatCode>
                <c:ptCount val="11"/>
                <c:pt idx="0">
                  <c:v>7087</c:v>
                </c:pt>
                <c:pt idx="1">
                  <c:v>6565</c:v>
                </c:pt>
                <c:pt idx="2">
                  <c:v>7490</c:v>
                </c:pt>
                <c:pt idx="3">
                  <c:v>6729</c:v>
                </c:pt>
                <c:pt idx="4">
                  <c:v>7345</c:v>
                </c:pt>
                <c:pt idx="5">
                  <c:v>5927</c:v>
                </c:pt>
                <c:pt idx="6">
                  <c:v>7615</c:v>
                </c:pt>
                <c:pt idx="7">
                  <c:v>7209</c:v>
                </c:pt>
                <c:pt idx="8">
                  <c:v>6730</c:v>
                </c:pt>
                <c:pt idx="9">
                  <c:v>6812</c:v>
                </c:pt>
                <c:pt idx="10">
                  <c:v>6888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(6.945)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Sheet1!$A$2:$A$12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6945.181818181818</c:v>
                </c:pt>
                <c:pt idx="1">
                  <c:v>6945.181818181818</c:v>
                </c:pt>
                <c:pt idx="2">
                  <c:v>6945.181818181818</c:v>
                </c:pt>
                <c:pt idx="3">
                  <c:v>6945.181818181818</c:v>
                </c:pt>
                <c:pt idx="4">
                  <c:v>6945.181818181818</c:v>
                </c:pt>
                <c:pt idx="5">
                  <c:v>6945.181818181818</c:v>
                </c:pt>
                <c:pt idx="6">
                  <c:v>6945.181818181818</c:v>
                </c:pt>
                <c:pt idx="7">
                  <c:v>6945.181818181818</c:v>
                </c:pt>
                <c:pt idx="8">
                  <c:v>6945.181818181818</c:v>
                </c:pt>
                <c:pt idx="9">
                  <c:v>6945.181818181818</c:v>
                </c:pt>
                <c:pt idx="10">
                  <c:v>6945.181818181818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20388352"/>
        <c:axId val="220402432"/>
      </c:lineChart>
      <c:catAx>
        <c:axId val="22038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402432"/>
        <c:crosses val="autoZero"/>
        <c:auto val="1"/>
        <c:lblAlgn val="ctr"/>
        <c:lblOffset val="100"/>
        <c:noMultiLvlLbl val="0"/>
      </c:catAx>
      <c:valAx>
        <c:axId val="220402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.##0_);_(* \(#.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388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ayout/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81705872535812E-2"/>
          <c:y val="3.2461963555517136E-2"/>
          <c:w val="0.76021068999344643"/>
          <c:h val="0.9001243686087394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Rawat Inap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218</c:v>
                </c:pt>
                <c:pt idx="1">
                  <c:v>238</c:v>
                </c:pt>
                <c:pt idx="2">
                  <c:v>259</c:v>
                </c:pt>
                <c:pt idx="3">
                  <c:v>268</c:v>
                </c:pt>
                <c:pt idx="4">
                  <c:v>236</c:v>
                </c:pt>
                <c:pt idx="5">
                  <c:v>251</c:v>
                </c:pt>
                <c:pt idx="6">
                  <c:v>262</c:v>
                </c:pt>
                <c:pt idx="7">
                  <c:v>238</c:v>
                </c:pt>
                <c:pt idx="8">
                  <c:v>233</c:v>
                </c:pt>
                <c:pt idx="9">
                  <c:v>254</c:v>
                </c:pt>
                <c:pt idx="10">
                  <c:v>252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(246)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246</c:v>
                </c:pt>
                <c:pt idx="1">
                  <c:v>246</c:v>
                </c:pt>
                <c:pt idx="2">
                  <c:v>246</c:v>
                </c:pt>
                <c:pt idx="3">
                  <c:v>246</c:v>
                </c:pt>
                <c:pt idx="4">
                  <c:v>246</c:v>
                </c:pt>
                <c:pt idx="5">
                  <c:v>246</c:v>
                </c:pt>
                <c:pt idx="6">
                  <c:v>246</c:v>
                </c:pt>
                <c:pt idx="7">
                  <c:v>246</c:v>
                </c:pt>
                <c:pt idx="8">
                  <c:v>246</c:v>
                </c:pt>
                <c:pt idx="9">
                  <c:v>246</c:v>
                </c:pt>
                <c:pt idx="10">
                  <c:v>246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0649344"/>
        <c:axId val="220650880"/>
      </c:lineChart>
      <c:catAx>
        <c:axId val="22064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650880"/>
        <c:crosses val="autoZero"/>
        <c:auto val="1"/>
        <c:lblAlgn val="ctr"/>
        <c:lblOffset val="100"/>
        <c:noMultiLvlLbl val="0"/>
      </c:catAx>
      <c:valAx>
        <c:axId val="220650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64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ayout/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G 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rgbClr val="00B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298</c:v>
                </c:pt>
                <c:pt idx="1">
                  <c:v>285</c:v>
                </c:pt>
                <c:pt idx="2">
                  <c:v>322</c:v>
                </c:pt>
                <c:pt idx="3">
                  <c:v>282</c:v>
                </c:pt>
                <c:pt idx="4">
                  <c:v>303</c:v>
                </c:pt>
                <c:pt idx="5">
                  <c:v>287</c:v>
                </c:pt>
                <c:pt idx="6">
                  <c:v>316</c:v>
                </c:pt>
                <c:pt idx="7">
                  <c:v>269</c:v>
                </c:pt>
                <c:pt idx="8">
                  <c:v>245</c:v>
                </c:pt>
                <c:pt idx="9">
                  <c:v>278</c:v>
                </c:pt>
                <c:pt idx="10">
                  <c:v>222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Rata-rata (282)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282</c:v>
                </c:pt>
                <c:pt idx="1">
                  <c:v>282</c:v>
                </c:pt>
                <c:pt idx="2">
                  <c:v>282</c:v>
                </c:pt>
                <c:pt idx="3">
                  <c:v>282</c:v>
                </c:pt>
                <c:pt idx="4">
                  <c:v>282</c:v>
                </c:pt>
                <c:pt idx="5">
                  <c:v>282</c:v>
                </c:pt>
                <c:pt idx="6">
                  <c:v>282</c:v>
                </c:pt>
                <c:pt idx="7">
                  <c:v>282</c:v>
                </c:pt>
                <c:pt idx="8">
                  <c:v>282</c:v>
                </c:pt>
                <c:pt idx="9">
                  <c:v>282</c:v>
                </c:pt>
                <c:pt idx="10">
                  <c:v>282</c:v>
                </c:pt>
                <c:pt idx="11">
                  <c:v>282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0834048"/>
        <c:axId val="220839936"/>
      </c:lineChart>
      <c:catAx>
        <c:axId val="220834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839936"/>
        <c:crosses val="autoZero"/>
        <c:auto val="1"/>
        <c:lblAlgn val="ctr"/>
        <c:lblOffset val="100"/>
        <c:noMultiLvlLbl val="0"/>
      </c:catAx>
      <c:valAx>
        <c:axId val="220839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83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en-US"/>
          </a:p>
        </c:txPr>
      </c:legendEntry>
      <c:layout/>
      <c:overlay val="0"/>
      <c:spPr>
        <a:solidFill>
          <a:schemeClr val="accent3">
            <a:lumMod val="60000"/>
            <a:lumOff val="4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UMUM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 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48</c:v>
                </c:pt>
                <c:pt idx="1">
                  <c:v>50</c:v>
                </c:pt>
                <c:pt idx="2">
                  <c:v>61</c:v>
                </c:pt>
                <c:pt idx="3">
                  <c:v>50</c:v>
                </c:pt>
                <c:pt idx="4">
                  <c:v>51</c:v>
                </c:pt>
                <c:pt idx="5">
                  <c:v>54</c:v>
                </c:pt>
                <c:pt idx="6">
                  <c:v>60</c:v>
                </c:pt>
                <c:pt idx="7">
                  <c:v>42</c:v>
                </c:pt>
                <c:pt idx="8">
                  <c:v>39</c:v>
                </c:pt>
                <c:pt idx="9">
                  <c:v>43</c:v>
                </c:pt>
                <c:pt idx="10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NPBI</c:v>
                </c:pt>
              </c:strCache>
            </c:strRef>
          </c:tx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D7651"/>
              </a:solidFill>
            </c:spPr>
          </c:dPt>
          <c:dPt>
            <c:idx val="4"/>
            <c:bubble3D val="0"/>
            <c:spPr>
              <a:solidFill>
                <a:srgbClr val="CCFF33"/>
              </a:solidFill>
            </c:spPr>
          </c:dPt>
          <c:dPt>
            <c:idx val="5"/>
            <c:bubble3D val="0"/>
            <c:spPr>
              <a:solidFill>
                <a:srgbClr val="FF6699"/>
              </a:solidFill>
            </c:spPr>
          </c:dPt>
          <c:dPt>
            <c:idx val="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Verdana" pitchFamily="34" charset="0"/>
                    <a:ea typeface="Verdana" pitchFamily="34" charset="0"/>
                    <a:cs typeface="Verdan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MEI</c:v>
                </c:pt>
                <c:pt idx="5">
                  <c:v>JUNI</c:v>
                </c:pt>
                <c:pt idx="6">
                  <c:v>JULI</c:v>
                </c:pt>
                <c:pt idx="7">
                  <c:v>AGT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57</c:v>
                </c:pt>
                <c:pt idx="1">
                  <c:v>55</c:v>
                </c:pt>
                <c:pt idx="2">
                  <c:v>49</c:v>
                </c:pt>
                <c:pt idx="3">
                  <c:v>56</c:v>
                </c:pt>
                <c:pt idx="4">
                  <c:v>57</c:v>
                </c:pt>
                <c:pt idx="5">
                  <c:v>47</c:v>
                </c:pt>
                <c:pt idx="6">
                  <c:v>67</c:v>
                </c:pt>
                <c:pt idx="7">
                  <c:v>56</c:v>
                </c:pt>
                <c:pt idx="8">
                  <c:v>60</c:v>
                </c:pt>
                <c:pt idx="9">
                  <c:v>66</c:v>
                </c:pt>
                <c:pt idx="10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>
              <a:latin typeface="Verdana" pitchFamily="34" charset="0"/>
              <a:ea typeface="Verdana" pitchFamily="34" charset="0"/>
              <a:cs typeface="Verdana" pitchFamily="34" charset="0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AEC4C1-BF13-4941-963A-7458F94D0400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839834-2A73-42A8-8072-1C0DD21FA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4801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574ABE-4C11-49EC-885D-02AF52C2764C}" type="datetime7">
              <a:rPr lang="en-US" smtClean="0"/>
              <a:t>Dec-17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01613" y="833438"/>
            <a:ext cx="7413626" cy="417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5284470"/>
            <a:ext cx="5608320" cy="500634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10567010"/>
            <a:ext cx="3037840" cy="55626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4EB224-D5A9-4B03-9760-27AED58BE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344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80B1528-D40A-4EE8-BD23-EEDFF0F404B9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79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7D5E684-DE29-4B66-B2B3-559050E8DF6C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08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04EE5DD-1F95-441D-80DA-71FAE1172163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98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57E10E0-6E5B-4561-A5A7-096F13010869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75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6DFBA03-5789-463A-A771-6E5C516384E7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78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D559B69-FFA6-4731-AD19-229EF6142B3D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31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E9B1CAF-6B6D-4533-8371-850C5D0D9107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38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23C436D-AEF3-4B46-A051-7E220176CCE4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147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ED644D3-6900-4C1D-8D88-B1D203B540D2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640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E390A2E-27AF-40BC-B72B-6A5BE0708252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831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E8DA281-EC4D-4531-8B2B-2CC9805B42C2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64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968A19-3E96-44B3-A685-A2805072982D}" type="datetime7">
              <a:rPr lang="en-US" smtClean="0"/>
              <a:t>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93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A0BBECF-1FBB-43D8-8281-7D9AEFA05E26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5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3DE3CF-7BC4-4A1D-B2C6-6D61FB107F08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918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920A159-C2F2-4521-8536-E7EA772713ED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791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2AAA961-CFD3-4B19-B93C-C7662CCEB58F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917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7E30FDE-C061-458B-B682-E34F94F703A0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500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968DFC4-F1DA-49AB-9BD2-D519C103D59D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017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C617C84-480C-4541-A46F-C92E083C30B1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880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298E0D2-02CD-4875-8E84-CB0790EB0DED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244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4025047-CB35-4A5F-8FA6-33FFF1AC7A6E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858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148E20F-F016-4CB6-9E3C-14B635DB46F0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5229A12-DE19-4379-88A4-1B8D2833FE2A}" type="datetime7">
              <a:rPr lang="en-US" smtClean="0"/>
              <a:t>Dec-17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1408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F5832E0-0713-44D8-ABCC-92643F2113E2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845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A044D8B-CC91-4C39-996B-289325222FA4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138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8F01D0D-329F-44C3-94CD-34B5FC6A390C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9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C22D308-29E8-443C-8E4F-0C256B9643CC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62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F686C4A-EE1B-4036-83B8-781099AA717E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348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399B238-22D4-4897-BE91-3FAF950C040E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426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02F0559-2B9F-4B1F-8956-BD9628968753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788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78478A1-F9F4-4381-985B-6CCF9D758B2C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116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35C4662-706B-474D-BE61-2DF4963BCEE4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856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6DC6569-5A6A-474D-8484-0144BBED3F49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98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1AE6688-66EF-4AE8-87F2-16AABC129A1A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316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DFAA860-91CF-4CFA-A668-4FE96E2AA276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108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3B5BADE-D0ED-4D19-9810-62E2F0FD6E9E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435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940615D-8250-4172-B7A3-477A7A5C2AEB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048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6F0ED7D-DB25-4213-B29D-D4D2F9A5AC1D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733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E305661-A4EC-4357-9CBA-B2F2B5158761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06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F97EAB0-BFEA-40A0-912F-F087CC8EDF05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6914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1AD13B2-5932-4F96-8EF0-B9BC9AF3E170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9388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F293D34-DBAC-4B55-8F48-C25F19E0C38B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77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AB42A45-42E2-4046-B0B2-D50D2068C2A9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19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8CD2B6-93E9-4440-A868-19DEA021DB98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1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3A6BCED-783D-4A47-A47F-A456FE416CEF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33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01613" y="833438"/>
            <a:ext cx="7413626" cy="4171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C1DDEC5-1C90-42C3-A62B-044A98777A10}" type="datetime7">
              <a:rPr lang="en-US" smtClean="0"/>
              <a:t>Dec-17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8" name="Header Placeholder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08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1613" y="833438"/>
            <a:ext cx="7413626" cy="41719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dirty="0" smtClean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BB7C910-61E6-44BF-8C07-86978F9FC0A8}" type="datetime7">
              <a:rPr lang="en-US" smtClean="0"/>
              <a:t>Dec-17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" Melayani Lebih Baik"</a:t>
            </a:r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i-FI" smtClean="0"/>
              <a:t>Laporan Capaian Kinerja Pelayanan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64EB224-D5A9-4B03-9760-27AED58BE11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0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5" y="-8468"/>
            <a:ext cx="12223221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8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8" y="4050835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8" y="609600"/>
            <a:ext cx="8461415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588" y="4470400"/>
            <a:ext cx="84614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3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911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7717" y="3632200"/>
            <a:ext cx="722452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586" y="4470400"/>
            <a:ext cx="8461416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3448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4590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4760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6" y="1931988"/>
            <a:ext cx="8461416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586" y="4527448"/>
            <a:ext cx="8461416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33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911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584" y="4013200"/>
            <a:ext cx="8461417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586" y="4527448"/>
            <a:ext cx="8461416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43448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4590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8756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917" y="609600"/>
            <a:ext cx="845308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584" y="4013200"/>
            <a:ext cx="8461417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586" y="4527448"/>
            <a:ext cx="8461416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50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0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1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7" y="609601"/>
            <a:ext cx="6924898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77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53" y="277823"/>
            <a:ext cx="10969945" cy="11398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465" y="1600214"/>
            <a:ext cx="53834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6008" y="1600207"/>
            <a:ext cx="5383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6008" y="3941770"/>
            <a:ext cx="5383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8775D-E73A-47E6-B0A4-18E8271E5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27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53" y="277823"/>
            <a:ext cx="10969945" cy="11398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453" y="1600214"/>
            <a:ext cx="10969945" cy="4530725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97808-3995-45F5-8371-166D4A9BA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8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6" y="2700869"/>
            <a:ext cx="8461416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586" y="4527448"/>
            <a:ext cx="8461416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6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8" y="609600"/>
            <a:ext cx="8461415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2160589"/>
            <a:ext cx="4116406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7595" y="2160590"/>
            <a:ext cx="4116408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0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8" y="609600"/>
            <a:ext cx="84614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587" y="2160983"/>
            <a:ext cx="41198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587" y="2737247"/>
            <a:ext cx="41198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4177" y="2160983"/>
            <a:ext cx="41198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4177" y="2737247"/>
            <a:ext cx="41198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8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7" y="609600"/>
            <a:ext cx="8461415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2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3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7" y="1498604"/>
            <a:ext cx="3719274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5"/>
            <a:ext cx="4513540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7" y="2777069"/>
            <a:ext cx="371927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7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7" y="4800600"/>
            <a:ext cx="846141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587" y="609600"/>
            <a:ext cx="8461415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7" y="5367338"/>
            <a:ext cx="8461415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2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6" y="-8468"/>
            <a:ext cx="12223223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588" y="609600"/>
            <a:ext cx="84614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587" y="2160590"/>
            <a:ext cx="8461415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4" y="6041364"/>
            <a:ext cx="911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588" y="6041364"/>
            <a:ext cx="61623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6647AB-53FC-4FC4-B329-DC0E1CCA45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9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  <p:sldLayoutId id="2147483806" r:id="rId17"/>
    <p:sldLayoutId id="2147483807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571321" y="5533081"/>
            <a:ext cx="10360503" cy="431175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94195" tIns="47097" rIns="94195" bIns="47097" anchor="ctr">
            <a:normAutofit/>
          </a:bodyPr>
          <a:lstStyle/>
          <a:p>
            <a:pPr marL="499167" algn="ctr"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99167" algn="ctr">
              <a:defRPr/>
            </a:pPr>
            <a:endParaRPr lang="en-US" dirty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079976" y="5373217"/>
            <a:ext cx="10360503" cy="892178"/>
          </a:xfrm>
          <a:prstGeom prst="rect">
            <a:avLst/>
          </a:prstGeom>
          <a:effectLst>
            <a:outerShdw dist="35921" dir="2700000" algn="ctr" rotWithShape="0">
              <a:schemeClr val="bg2"/>
            </a:outerShdw>
          </a:effectLst>
        </p:spPr>
        <p:txBody>
          <a:bodyPr lIns="94181" tIns="47091" rIns="94181" bIns="47091" anchor="ctr">
            <a:normAutofit/>
          </a:bodyPr>
          <a:lstStyle/>
          <a:p>
            <a:pPr algn="ctr"/>
            <a:endParaRPr lang="en-US" sz="1000" b="1" dirty="0">
              <a:ln w="6350">
                <a:solidFill>
                  <a:schemeClr val="accent1">
                    <a:shade val="43000"/>
                  </a:schemeClr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17350" y="2672916"/>
            <a:ext cx="6042207" cy="2446426"/>
          </a:xfrm>
          <a:prstGeom prst="rect">
            <a:avLst/>
          </a:prstGeom>
          <a:noFill/>
        </p:spPr>
        <p:txBody>
          <a:bodyPr wrap="none" lIns="136767" tIns="68383" rIns="136767" bIns="68383">
            <a:spAutoFit/>
          </a:bodyPr>
          <a:lstStyle/>
          <a:p>
            <a:pPr algn="ctr"/>
            <a:r>
              <a:rPr lang="en-US" sz="4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LAPORAN KINERJA</a:t>
            </a:r>
          </a:p>
          <a:p>
            <a:pPr algn="ctr"/>
            <a:r>
              <a:rPr lang="en-US" sz="42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s/d NOVEMBER</a:t>
            </a:r>
            <a:endParaRPr lang="en-US" sz="4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4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201</a:t>
            </a:r>
            <a:r>
              <a:rPr lang="id-ID" sz="42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en-US" sz="42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141808" y="1484786"/>
            <a:ext cx="4054483" cy="692099"/>
          </a:xfrm>
          <a:prstGeom prst="rect">
            <a:avLst/>
          </a:prstGeom>
          <a:noFill/>
        </p:spPr>
        <p:txBody>
          <a:bodyPr wrap="none" lIns="136767" tIns="68383" rIns="136767" bIns="68383">
            <a:spAutoFit/>
          </a:bodyPr>
          <a:lstStyle/>
          <a:p>
            <a:pPr algn="ctr"/>
            <a:r>
              <a:rPr lang="en-US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RUMAH SAKIT JIWA DAERAH</a:t>
            </a:r>
          </a:p>
          <a:p>
            <a:pPr algn="ctr"/>
            <a:r>
              <a:rPr lang="en-US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dr. ARIF </a:t>
            </a:r>
            <a:r>
              <a:rPr lang="en-US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ZAINUDIN</a:t>
            </a:r>
            <a:endParaRPr lang="en-US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3" name="Group 26"/>
          <p:cNvGrpSpPr/>
          <p:nvPr/>
        </p:nvGrpSpPr>
        <p:grpSpPr>
          <a:xfrm>
            <a:off x="5091525" y="512676"/>
            <a:ext cx="1575965" cy="756084"/>
            <a:chOff x="323850" y="234951"/>
            <a:chExt cx="2228850" cy="1285470"/>
          </a:xfrm>
        </p:grpSpPr>
        <p:sp>
          <p:nvSpPr>
            <p:cNvPr id="28" name="object 15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1049781" y="0"/>
                  </a:moveTo>
                  <a:lnTo>
                    <a:pt x="1002638" y="2032"/>
                  </a:lnTo>
                  <a:lnTo>
                    <a:pt x="953865" y="7622"/>
                  </a:lnTo>
                  <a:lnTo>
                    <a:pt x="907890" y="16276"/>
                  </a:lnTo>
                  <a:lnTo>
                    <a:pt x="864605" y="27670"/>
                  </a:lnTo>
                  <a:lnTo>
                    <a:pt x="823906" y="41480"/>
                  </a:lnTo>
                  <a:lnTo>
                    <a:pt x="785688" y="57385"/>
                  </a:lnTo>
                  <a:lnTo>
                    <a:pt x="749846" y="75061"/>
                  </a:lnTo>
                  <a:lnTo>
                    <a:pt x="716273" y="94185"/>
                  </a:lnTo>
                  <a:lnTo>
                    <a:pt x="669942" y="124879"/>
                  </a:lnTo>
                  <a:lnTo>
                    <a:pt x="617077" y="166401"/>
                  </a:lnTo>
                  <a:lnTo>
                    <a:pt x="570611" y="209518"/>
                  </a:lnTo>
                  <a:lnTo>
                    <a:pt x="526689" y="255315"/>
                  </a:lnTo>
                  <a:lnTo>
                    <a:pt x="442367" y="350299"/>
                  </a:lnTo>
                  <a:lnTo>
                    <a:pt x="421272" y="373903"/>
                  </a:lnTo>
                  <a:lnTo>
                    <a:pt x="378166" y="419924"/>
                  </a:lnTo>
                  <a:lnTo>
                    <a:pt x="332982" y="463392"/>
                  </a:lnTo>
                  <a:lnTo>
                    <a:pt x="284695" y="503144"/>
                  </a:lnTo>
                  <a:lnTo>
                    <a:pt x="232277" y="538018"/>
                  </a:lnTo>
                  <a:lnTo>
                    <a:pt x="174701" y="566852"/>
                  </a:lnTo>
                  <a:lnTo>
                    <a:pt x="129851" y="581548"/>
                  </a:lnTo>
                  <a:lnTo>
                    <a:pt x="80970" y="591713"/>
                  </a:lnTo>
                  <a:lnTo>
                    <a:pt x="41639" y="597292"/>
                  </a:lnTo>
                  <a:lnTo>
                    <a:pt x="0" y="601841"/>
                  </a:lnTo>
                  <a:lnTo>
                    <a:pt x="2374" y="602745"/>
                  </a:lnTo>
                  <a:lnTo>
                    <a:pt x="42248" y="615658"/>
                  </a:lnTo>
                  <a:lnTo>
                    <a:pt x="100164" y="630071"/>
                  </a:lnTo>
                  <a:lnTo>
                    <a:pt x="138806" y="636730"/>
                  </a:lnTo>
                  <a:lnTo>
                    <a:pt x="188980" y="642188"/>
                  </a:lnTo>
                  <a:lnTo>
                    <a:pt x="238436" y="643808"/>
                  </a:lnTo>
                  <a:lnTo>
                    <a:pt x="250793" y="643623"/>
                  </a:lnTo>
                  <a:lnTo>
                    <a:pt x="300615" y="640553"/>
                  </a:lnTo>
                  <a:lnTo>
                    <a:pt x="338787" y="635842"/>
                  </a:lnTo>
                  <a:lnTo>
                    <a:pt x="386268" y="626426"/>
                  </a:lnTo>
                  <a:lnTo>
                    <a:pt x="434012" y="612591"/>
                  </a:lnTo>
                  <a:lnTo>
                    <a:pt x="470289" y="598559"/>
                  </a:lnTo>
                  <a:lnTo>
                    <a:pt x="507198" y="580806"/>
                  </a:lnTo>
                  <a:lnTo>
                    <a:pt x="552534" y="554453"/>
                  </a:lnTo>
                  <a:lnTo>
                    <a:pt x="585432" y="533190"/>
                  </a:lnTo>
                  <a:lnTo>
                    <a:pt x="618330" y="510470"/>
                  </a:lnTo>
                  <a:lnTo>
                    <a:pt x="651191" y="486582"/>
                  </a:lnTo>
                  <a:lnTo>
                    <a:pt x="683975" y="461816"/>
                  </a:lnTo>
                  <a:lnTo>
                    <a:pt x="716645" y="436461"/>
                  </a:lnTo>
                  <a:lnTo>
                    <a:pt x="829523" y="347256"/>
                  </a:lnTo>
                  <a:lnTo>
                    <a:pt x="863311" y="320975"/>
                  </a:lnTo>
                  <a:lnTo>
                    <a:pt x="881083" y="306875"/>
                  </a:lnTo>
                  <a:lnTo>
                    <a:pt x="916235" y="278440"/>
                  </a:lnTo>
                  <a:lnTo>
                    <a:pt x="1002165" y="208059"/>
                  </a:lnTo>
                  <a:lnTo>
                    <a:pt x="1019076" y="194461"/>
                  </a:lnTo>
                  <a:lnTo>
                    <a:pt x="1052680" y="168102"/>
                  </a:lnTo>
                  <a:lnTo>
                    <a:pt x="1086044" y="143157"/>
                  </a:lnTo>
                  <a:lnTo>
                    <a:pt x="1119227" y="119981"/>
                  </a:lnTo>
                  <a:lnTo>
                    <a:pt x="1152287" y="98933"/>
                  </a:lnTo>
                  <a:lnTo>
                    <a:pt x="1197978" y="74490"/>
                  </a:lnTo>
                  <a:lnTo>
                    <a:pt x="1235808" y="60914"/>
                  </a:lnTo>
                  <a:lnTo>
                    <a:pt x="1285135" y="51223"/>
                  </a:lnTo>
                  <a:lnTo>
                    <a:pt x="1320817" y="49255"/>
                  </a:lnTo>
                  <a:lnTo>
                    <a:pt x="1316521" y="47722"/>
                  </a:lnTo>
                  <a:lnTo>
                    <a:pt x="1272849" y="34032"/>
                  </a:lnTo>
                  <a:lnTo>
                    <a:pt x="1228627" y="22544"/>
                  </a:lnTo>
                  <a:lnTo>
                    <a:pt x="1174655" y="11475"/>
                  </a:lnTo>
                  <a:lnTo>
                    <a:pt x="1134778" y="5489"/>
                  </a:lnTo>
                  <a:lnTo>
                    <a:pt x="1092849" y="1432"/>
                  </a:lnTo>
                  <a:lnTo>
                    <a:pt x="1071401" y="344"/>
                  </a:lnTo>
                  <a:lnTo>
                    <a:pt x="1049781" y="0"/>
                  </a:lnTo>
                  <a:close/>
                </a:path>
              </a:pathLst>
            </a:custGeom>
            <a:solidFill>
              <a:srgbClr val="00A6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29" name="object 16"/>
            <p:cNvSpPr>
              <a:spLocks noChangeArrowheads="1"/>
            </p:cNvSpPr>
            <p:nvPr/>
          </p:nvSpPr>
          <p:spPr bwMode="auto">
            <a:xfrm>
              <a:off x="323850" y="276029"/>
              <a:ext cx="1788239" cy="981017"/>
            </a:xfrm>
            <a:custGeom>
              <a:avLst/>
              <a:gdLst>
                <a:gd name="T0" fmla="*/ 0 w 1320817"/>
                <a:gd name="T1" fmla="*/ 0 h 643808"/>
                <a:gd name="T2" fmla="*/ 1320817 w 1320817"/>
                <a:gd name="T3" fmla="*/ 643808 h 643808"/>
              </a:gdLst>
              <a:ahLst/>
              <a:cxnLst/>
              <a:rect l="T0" t="T1" r="T2" b="T3"/>
              <a:pathLst>
                <a:path w="1320817" h="643808">
                  <a:moveTo>
                    <a:pt x="0" y="601841"/>
                  </a:moveTo>
                  <a:lnTo>
                    <a:pt x="41639" y="597292"/>
                  </a:lnTo>
                  <a:lnTo>
                    <a:pt x="80970" y="591713"/>
                  </a:lnTo>
                  <a:lnTo>
                    <a:pt x="129851" y="581548"/>
                  </a:lnTo>
                  <a:lnTo>
                    <a:pt x="174701" y="566852"/>
                  </a:lnTo>
                  <a:lnTo>
                    <a:pt x="232277" y="538018"/>
                  </a:lnTo>
                  <a:lnTo>
                    <a:pt x="284695" y="503144"/>
                  </a:lnTo>
                  <a:lnTo>
                    <a:pt x="332982" y="463392"/>
                  </a:lnTo>
                  <a:lnTo>
                    <a:pt x="378166" y="419924"/>
                  </a:lnTo>
                  <a:lnTo>
                    <a:pt x="421272" y="373903"/>
                  </a:lnTo>
                  <a:lnTo>
                    <a:pt x="463328" y="326493"/>
                  </a:lnTo>
                  <a:lnTo>
                    <a:pt x="484283" y="302630"/>
                  </a:lnTo>
                  <a:lnTo>
                    <a:pt x="505361" y="278855"/>
                  </a:lnTo>
                  <a:lnTo>
                    <a:pt x="548396" y="232154"/>
                  </a:lnTo>
                  <a:lnTo>
                    <a:pt x="593462" y="187552"/>
                  </a:lnTo>
                  <a:lnTo>
                    <a:pt x="641584" y="146210"/>
                  </a:lnTo>
                  <a:lnTo>
                    <a:pt x="684866" y="114434"/>
                  </a:lnTo>
                  <a:lnTo>
                    <a:pt x="732782" y="84462"/>
                  </a:lnTo>
                  <a:lnTo>
                    <a:pt x="767477" y="66022"/>
                  </a:lnTo>
                  <a:lnTo>
                    <a:pt x="804494" y="49191"/>
                  </a:lnTo>
                  <a:lnTo>
                    <a:pt x="843939" y="34293"/>
                  </a:lnTo>
                  <a:lnTo>
                    <a:pt x="885918" y="21651"/>
                  </a:lnTo>
                  <a:lnTo>
                    <a:pt x="930535" y="11587"/>
                  </a:lnTo>
                  <a:lnTo>
                    <a:pt x="977895" y="4424"/>
                  </a:lnTo>
                  <a:lnTo>
                    <a:pt x="1028105" y="486"/>
                  </a:lnTo>
                  <a:lnTo>
                    <a:pt x="1049781" y="0"/>
                  </a:lnTo>
                  <a:lnTo>
                    <a:pt x="1071401" y="344"/>
                  </a:lnTo>
                  <a:lnTo>
                    <a:pt x="1114013" y="3176"/>
                  </a:lnTo>
                  <a:lnTo>
                    <a:pt x="1155030" y="8284"/>
                  </a:lnTo>
                  <a:lnTo>
                    <a:pt x="1193539" y="14973"/>
                  </a:lnTo>
                  <a:lnTo>
                    <a:pt x="1244603" y="26443"/>
                  </a:lnTo>
                  <a:lnTo>
                    <a:pt x="1284891" y="37548"/>
                  </a:lnTo>
                  <a:lnTo>
                    <a:pt x="1320817" y="49255"/>
                  </a:lnTo>
                  <a:lnTo>
                    <a:pt x="1309076" y="49464"/>
                  </a:lnTo>
                  <a:lnTo>
                    <a:pt x="1297177" y="50111"/>
                  </a:lnTo>
                  <a:lnTo>
                    <a:pt x="1248286" y="57648"/>
                  </a:lnTo>
                  <a:lnTo>
                    <a:pt x="1210640" y="69306"/>
                  </a:lnTo>
                  <a:lnTo>
                    <a:pt x="1168789" y="89319"/>
                  </a:lnTo>
                  <a:lnTo>
                    <a:pt x="1135768" y="109169"/>
                  </a:lnTo>
                  <a:lnTo>
                    <a:pt x="1102654" y="131325"/>
                  </a:lnTo>
                  <a:lnTo>
                    <a:pt x="1069388" y="155431"/>
                  </a:lnTo>
                  <a:lnTo>
                    <a:pt x="1035911" y="181127"/>
                  </a:lnTo>
                  <a:lnTo>
                    <a:pt x="1002165" y="208059"/>
                  </a:lnTo>
                  <a:lnTo>
                    <a:pt x="968090" y="235866"/>
                  </a:lnTo>
                  <a:lnTo>
                    <a:pt x="950912" y="249987"/>
                  </a:lnTo>
                  <a:lnTo>
                    <a:pt x="933629" y="264193"/>
                  </a:lnTo>
                  <a:lnTo>
                    <a:pt x="898722" y="292682"/>
                  </a:lnTo>
                  <a:lnTo>
                    <a:pt x="863311" y="320975"/>
                  </a:lnTo>
                  <a:lnTo>
                    <a:pt x="829523" y="347256"/>
                  </a:lnTo>
                  <a:lnTo>
                    <a:pt x="813576" y="359754"/>
                  </a:lnTo>
                  <a:lnTo>
                    <a:pt x="797561" y="372394"/>
                  </a:lnTo>
                  <a:lnTo>
                    <a:pt x="781484" y="385141"/>
                  </a:lnTo>
                  <a:lnTo>
                    <a:pt x="765349" y="397956"/>
                  </a:lnTo>
                  <a:lnTo>
                    <a:pt x="749161" y="410806"/>
                  </a:lnTo>
                  <a:lnTo>
                    <a:pt x="716645" y="436461"/>
                  </a:lnTo>
                  <a:lnTo>
                    <a:pt x="683975" y="461816"/>
                  </a:lnTo>
                  <a:lnTo>
                    <a:pt x="651191" y="486582"/>
                  </a:lnTo>
                  <a:lnTo>
                    <a:pt x="618330" y="510470"/>
                  </a:lnTo>
                  <a:lnTo>
                    <a:pt x="585432" y="533190"/>
                  </a:lnTo>
                  <a:lnTo>
                    <a:pt x="552534" y="554453"/>
                  </a:lnTo>
                  <a:lnTo>
                    <a:pt x="519677" y="573969"/>
                  </a:lnTo>
                  <a:lnTo>
                    <a:pt x="482511" y="593081"/>
                  </a:lnTo>
                  <a:lnTo>
                    <a:pt x="446047" y="608294"/>
                  </a:lnTo>
                  <a:lnTo>
                    <a:pt x="398160" y="623431"/>
                  </a:lnTo>
                  <a:lnTo>
                    <a:pt x="350660" y="633834"/>
                  </a:lnTo>
                  <a:lnTo>
                    <a:pt x="300615" y="640553"/>
                  </a:lnTo>
                  <a:lnTo>
                    <a:pt x="250793" y="643623"/>
                  </a:lnTo>
                  <a:lnTo>
                    <a:pt x="238436" y="643808"/>
                  </a:lnTo>
                  <a:lnTo>
                    <a:pt x="226090" y="643759"/>
                  </a:lnTo>
                  <a:lnTo>
                    <a:pt x="176539" y="641187"/>
                  </a:lnTo>
                  <a:lnTo>
                    <a:pt x="126045" y="634757"/>
                  </a:lnTo>
                  <a:lnTo>
                    <a:pt x="78488" y="625183"/>
                  </a:lnTo>
                  <a:lnTo>
                    <a:pt x="27981" y="611387"/>
                  </a:lnTo>
                  <a:lnTo>
                    <a:pt x="2374" y="602745"/>
                  </a:lnTo>
                  <a:lnTo>
                    <a:pt x="63" y="601866"/>
                  </a:lnTo>
                  <a:close/>
                </a:path>
              </a:pathLst>
            </a:custGeom>
            <a:noFill/>
            <a:ln w="3175">
              <a:solidFill>
                <a:srgbClr val="33984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0" name="object 17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1261938" y="0"/>
                  </a:moveTo>
                  <a:lnTo>
                    <a:pt x="1222879" y="2468"/>
                  </a:lnTo>
                  <a:lnTo>
                    <a:pt x="1180098" y="9086"/>
                  </a:lnTo>
                  <a:lnTo>
                    <a:pt x="1136739" y="18871"/>
                  </a:lnTo>
                  <a:lnTo>
                    <a:pt x="1095947" y="30841"/>
                  </a:lnTo>
                  <a:lnTo>
                    <a:pt x="1050986" y="48500"/>
                  </a:lnTo>
                  <a:lnTo>
                    <a:pt x="993213" y="81873"/>
                  </a:lnTo>
                  <a:lnTo>
                    <a:pt x="944455" y="114614"/>
                  </a:lnTo>
                  <a:lnTo>
                    <a:pt x="896434" y="150180"/>
                  </a:lnTo>
                  <a:lnTo>
                    <a:pt x="849652" y="187554"/>
                  </a:lnTo>
                  <a:lnTo>
                    <a:pt x="804608" y="225716"/>
                  </a:lnTo>
                  <a:lnTo>
                    <a:pt x="761807" y="263648"/>
                  </a:lnTo>
                  <a:lnTo>
                    <a:pt x="721748" y="300331"/>
                  </a:lnTo>
                  <a:lnTo>
                    <a:pt x="636892" y="379892"/>
                  </a:lnTo>
                  <a:lnTo>
                    <a:pt x="623044" y="392704"/>
                  </a:lnTo>
                  <a:lnTo>
                    <a:pt x="593172" y="419457"/>
                  </a:lnTo>
                  <a:lnTo>
                    <a:pt x="564036" y="444195"/>
                  </a:lnTo>
                  <a:lnTo>
                    <a:pt x="507394" y="487896"/>
                  </a:lnTo>
                  <a:lnTo>
                    <a:pt x="451954" y="524350"/>
                  </a:lnTo>
                  <a:lnTo>
                    <a:pt x="396556" y="554097"/>
                  </a:lnTo>
                  <a:lnTo>
                    <a:pt x="340039" y="577679"/>
                  </a:lnTo>
                  <a:lnTo>
                    <a:pt x="281240" y="595639"/>
                  </a:lnTo>
                  <a:lnTo>
                    <a:pt x="218998" y="608517"/>
                  </a:lnTo>
                  <a:lnTo>
                    <a:pt x="152152" y="616856"/>
                  </a:lnTo>
                  <a:lnTo>
                    <a:pt x="79540" y="621197"/>
                  </a:lnTo>
                  <a:lnTo>
                    <a:pt x="40708" y="622037"/>
                  </a:lnTo>
                  <a:lnTo>
                    <a:pt x="0" y="622081"/>
                  </a:lnTo>
                  <a:lnTo>
                    <a:pt x="12592" y="630215"/>
                  </a:lnTo>
                  <a:lnTo>
                    <a:pt x="52064" y="653861"/>
                  </a:lnTo>
                  <a:lnTo>
                    <a:pt x="93343" y="675887"/>
                  </a:lnTo>
                  <a:lnTo>
                    <a:pt x="135489" y="695663"/>
                  </a:lnTo>
                  <a:lnTo>
                    <a:pt x="177557" y="712558"/>
                  </a:lnTo>
                  <a:lnTo>
                    <a:pt x="218607" y="725943"/>
                  </a:lnTo>
                  <a:lnTo>
                    <a:pt x="257694" y="735186"/>
                  </a:lnTo>
                  <a:lnTo>
                    <a:pt x="344156" y="745208"/>
                  </a:lnTo>
                  <a:lnTo>
                    <a:pt x="412684" y="747045"/>
                  </a:lnTo>
                  <a:lnTo>
                    <a:pt x="476044" y="743131"/>
                  </a:lnTo>
                  <a:lnTo>
                    <a:pt x="534572" y="733847"/>
                  </a:lnTo>
                  <a:lnTo>
                    <a:pt x="588604" y="719573"/>
                  </a:lnTo>
                  <a:lnTo>
                    <a:pt x="638475" y="700690"/>
                  </a:lnTo>
                  <a:lnTo>
                    <a:pt x="684521" y="677581"/>
                  </a:lnTo>
                  <a:lnTo>
                    <a:pt x="727076" y="650625"/>
                  </a:lnTo>
                  <a:lnTo>
                    <a:pt x="766477" y="620204"/>
                  </a:lnTo>
                  <a:lnTo>
                    <a:pt x="803060" y="586699"/>
                  </a:lnTo>
                  <a:lnTo>
                    <a:pt x="837158" y="550491"/>
                  </a:lnTo>
                  <a:lnTo>
                    <a:pt x="869109" y="511961"/>
                  </a:lnTo>
                  <a:lnTo>
                    <a:pt x="899248" y="471489"/>
                  </a:lnTo>
                  <a:lnTo>
                    <a:pt x="927910" y="429458"/>
                  </a:lnTo>
                  <a:lnTo>
                    <a:pt x="955430" y="386247"/>
                  </a:lnTo>
                  <a:lnTo>
                    <a:pt x="982145" y="342239"/>
                  </a:lnTo>
                  <a:lnTo>
                    <a:pt x="1008390" y="297814"/>
                  </a:lnTo>
                  <a:lnTo>
                    <a:pt x="1034499" y="253352"/>
                  </a:lnTo>
                  <a:lnTo>
                    <a:pt x="1060810" y="209236"/>
                  </a:lnTo>
                  <a:lnTo>
                    <a:pt x="1087657" y="165846"/>
                  </a:lnTo>
                  <a:lnTo>
                    <a:pt x="1114683" y="127296"/>
                  </a:lnTo>
                  <a:lnTo>
                    <a:pt x="1143153" y="94270"/>
                  </a:lnTo>
                  <a:lnTo>
                    <a:pt x="1173035" y="66410"/>
                  </a:lnTo>
                  <a:lnTo>
                    <a:pt x="1204294" y="43357"/>
                  </a:lnTo>
                  <a:lnTo>
                    <a:pt x="1248057" y="19479"/>
                  </a:lnTo>
                  <a:lnTo>
                    <a:pt x="1294131" y="2663"/>
                  </a:lnTo>
                  <a:lnTo>
                    <a:pt x="1284254" y="1136"/>
                  </a:lnTo>
                  <a:lnTo>
                    <a:pt x="1273587" y="269"/>
                  </a:lnTo>
                  <a:lnTo>
                    <a:pt x="1261938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1" name="object 18"/>
            <p:cNvSpPr>
              <a:spLocks noChangeArrowheads="1"/>
            </p:cNvSpPr>
            <p:nvPr/>
          </p:nvSpPr>
          <p:spPr bwMode="auto">
            <a:xfrm>
              <a:off x="616158" y="382346"/>
              <a:ext cx="1751700" cy="1138075"/>
            </a:xfrm>
            <a:custGeom>
              <a:avLst/>
              <a:gdLst>
                <a:gd name="T0" fmla="*/ 0 w 1294131"/>
                <a:gd name="T1" fmla="*/ 0 h 747045"/>
                <a:gd name="T2" fmla="*/ 1294131 w 1294131"/>
                <a:gd name="T3" fmla="*/ 747045 h 747045"/>
              </a:gdLst>
              <a:ahLst/>
              <a:cxnLst/>
              <a:rect l="T0" t="T1" r="T2" b="T3"/>
              <a:pathLst>
                <a:path w="1294131" h="747045">
                  <a:moveTo>
                    <a:pt x="0" y="622081"/>
                  </a:moveTo>
                  <a:lnTo>
                    <a:pt x="40708" y="622037"/>
                  </a:lnTo>
                  <a:lnTo>
                    <a:pt x="79540" y="621197"/>
                  </a:lnTo>
                  <a:lnTo>
                    <a:pt x="152152" y="616856"/>
                  </a:lnTo>
                  <a:lnTo>
                    <a:pt x="218998" y="608517"/>
                  </a:lnTo>
                  <a:lnTo>
                    <a:pt x="281240" y="595639"/>
                  </a:lnTo>
                  <a:lnTo>
                    <a:pt x="340039" y="577679"/>
                  </a:lnTo>
                  <a:lnTo>
                    <a:pt x="396556" y="554097"/>
                  </a:lnTo>
                  <a:lnTo>
                    <a:pt x="451954" y="524350"/>
                  </a:lnTo>
                  <a:lnTo>
                    <a:pt x="507394" y="487896"/>
                  </a:lnTo>
                  <a:lnTo>
                    <a:pt x="564036" y="444195"/>
                  </a:lnTo>
                  <a:lnTo>
                    <a:pt x="593172" y="419457"/>
                  </a:lnTo>
                  <a:lnTo>
                    <a:pt x="623044" y="392704"/>
                  </a:lnTo>
                  <a:lnTo>
                    <a:pt x="651865" y="365878"/>
                  </a:lnTo>
                  <a:lnTo>
                    <a:pt x="684933" y="334747"/>
                  </a:lnTo>
                  <a:lnTo>
                    <a:pt x="702904" y="317886"/>
                  </a:lnTo>
                  <a:lnTo>
                    <a:pt x="741403" y="282209"/>
                  </a:lnTo>
                  <a:lnTo>
                    <a:pt x="782896" y="244774"/>
                  </a:lnTo>
                  <a:lnTo>
                    <a:pt x="826881" y="206600"/>
                  </a:lnTo>
                  <a:lnTo>
                    <a:pt x="872857" y="168705"/>
                  </a:lnTo>
                  <a:lnTo>
                    <a:pt x="920321" y="132107"/>
                  </a:lnTo>
                  <a:lnTo>
                    <a:pt x="968773" y="97826"/>
                  </a:lnTo>
                  <a:lnTo>
                    <a:pt x="1017711" y="66880"/>
                  </a:lnTo>
                  <a:lnTo>
                    <a:pt x="1060867" y="44013"/>
                  </a:lnTo>
                  <a:lnTo>
                    <a:pt x="1109065" y="26669"/>
                  </a:lnTo>
                  <a:lnTo>
                    <a:pt x="1151062" y="15319"/>
                  </a:lnTo>
                  <a:lnTo>
                    <a:pt x="1194578" y="6480"/>
                  </a:lnTo>
                  <a:lnTo>
                    <a:pt x="1236467" y="1136"/>
                  </a:lnTo>
                  <a:lnTo>
                    <a:pt x="1261938" y="0"/>
                  </a:lnTo>
                  <a:lnTo>
                    <a:pt x="1273587" y="269"/>
                  </a:lnTo>
                  <a:lnTo>
                    <a:pt x="1284357" y="1144"/>
                  </a:lnTo>
                  <a:lnTo>
                    <a:pt x="1294131" y="2663"/>
                  </a:lnTo>
                  <a:lnTo>
                    <a:pt x="1282400" y="6251"/>
                  </a:lnTo>
                  <a:lnTo>
                    <a:pt x="1270810" y="10241"/>
                  </a:lnTo>
                  <a:lnTo>
                    <a:pt x="1225882" y="30482"/>
                  </a:lnTo>
                  <a:lnTo>
                    <a:pt x="1183303" y="58209"/>
                  </a:lnTo>
                  <a:lnTo>
                    <a:pt x="1152958" y="84427"/>
                  </a:lnTo>
                  <a:lnTo>
                    <a:pt x="1124014" y="115691"/>
                  </a:lnTo>
                  <a:lnTo>
                    <a:pt x="1096503" y="152360"/>
                  </a:lnTo>
                  <a:lnTo>
                    <a:pt x="1060810" y="209236"/>
                  </a:lnTo>
                  <a:lnTo>
                    <a:pt x="1034499" y="253352"/>
                  </a:lnTo>
                  <a:lnTo>
                    <a:pt x="1008390" y="297814"/>
                  </a:lnTo>
                  <a:lnTo>
                    <a:pt x="982145" y="342239"/>
                  </a:lnTo>
                  <a:lnTo>
                    <a:pt x="955430" y="386247"/>
                  </a:lnTo>
                  <a:lnTo>
                    <a:pt x="927910" y="429458"/>
                  </a:lnTo>
                  <a:lnTo>
                    <a:pt x="899248" y="471489"/>
                  </a:lnTo>
                  <a:lnTo>
                    <a:pt x="869109" y="511961"/>
                  </a:lnTo>
                  <a:lnTo>
                    <a:pt x="837158" y="550491"/>
                  </a:lnTo>
                  <a:lnTo>
                    <a:pt x="803060" y="586699"/>
                  </a:lnTo>
                  <a:lnTo>
                    <a:pt x="766477" y="620204"/>
                  </a:lnTo>
                  <a:lnTo>
                    <a:pt x="727076" y="650625"/>
                  </a:lnTo>
                  <a:lnTo>
                    <a:pt x="684521" y="677581"/>
                  </a:lnTo>
                  <a:lnTo>
                    <a:pt x="638475" y="700690"/>
                  </a:lnTo>
                  <a:lnTo>
                    <a:pt x="588604" y="719573"/>
                  </a:lnTo>
                  <a:lnTo>
                    <a:pt x="534572" y="733847"/>
                  </a:lnTo>
                  <a:lnTo>
                    <a:pt x="476044" y="743131"/>
                  </a:lnTo>
                  <a:lnTo>
                    <a:pt x="412684" y="747045"/>
                  </a:lnTo>
                  <a:lnTo>
                    <a:pt x="344156" y="745208"/>
                  </a:lnTo>
                  <a:lnTo>
                    <a:pt x="270125" y="737238"/>
                  </a:lnTo>
                  <a:lnTo>
                    <a:pt x="231901" y="729515"/>
                  </a:lnTo>
                  <a:lnTo>
                    <a:pt x="191400" y="717441"/>
                  </a:lnTo>
                  <a:lnTo>
                    <a:pt x="149567" y="701646"/>
                  </a:lnTo>
                  <a:lnTo>
                    <a:pt x="107342" y="682761"/>
                  </a:lnTo>
                  <a:lnTo>
                    <a:pt x="65669" y="661414"/>
                  </a:lnTo>
                  <a:lnTo>
                    <a:pt x="25490" y="638238"/>
                  </a:lnTo>
                  <a:lnTo>
                    <a:pt x="12592" y="630215"/>
                  </a:lnTo>
                  <a:lnTo>
                    <a:pt x="0" y="622081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2" name="object 19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97305" y="0"/>
                  </a:moveTo>
                  <a:lnTo>
                    <a:pt x="61734" y="44612"/>
                  </a:lnTo>
                  <a:lnTo>
                    <a:pt x="14832" y="62418"/>
                  </a:lnTo>
                  <a:lnTo>
                    <a:pt x="0" y="64129"/>
                  </a:lnTo>
                  <a:lnTo>
                    <a:pt x="6167" y="65326"/>
                  </a:lnTo>
                  <a:lnTo>
                    <a:pt x="15741" y="66863"/>
                  </a:lnTo>
                  <a:lnTo>
                    <a:pt x="27010" y="67956"/>
                  </a:lnTo>
                  <a:lnTo>
                    <a:pt x="40036" y="68175"/>
                  </a:lnTo>
                  <a:lnTo>
                    <a:pt x="54881" y="67089"/>
                  </a:lnTo>
                  <a:lnTo>
                    <a:pt x="104719" y="53052"/>
                  </a:lnTo>
                  <a:lnTo>
                    <a:pt x="140303" y="32975"/>
                  </a:lnTo>
                  <a:lnTo>
                    <a:pt x="97305" y="0"/>
                  </a:lnTo>
                  <a:close/>
                </a:path>
              </a:pathLst>
            </a:custGeom>
            <a:solidFill>
              <a:srgbClr val="3057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3" name="object 20"/>
            <p:cNvSpPr>
              <a:spLocks noChangeArrowheads="1"/>
            </p:cNvSpPr>
            <p:nvPr/>
          </p:nvSpPr>
          <p:spPr bwMode="auto">
            <a:xfrm>
              <a:off x="2363559" y="234951"/>
              <a:ext cx="189141" cy="101484"/>
            </a:xfrm>
            <a:custGeom>
              <a:avLst/>
              <a:gdLst>
                <a:gd name="T0" fmla="*/ 0 w 140303"/>
                <a:gd name="T1" fmla="*/ 0 h 68175"/>
                <a:gd name="T2" fmla="*/ 140303 w 140303"/>
                <a:gd name="T3" fmla="*/ 68175 h 68175"/>
              </a:gdLst>
              <a:ahLst/>
              <a:cxnLst/>
              <a:rect l="T0" t="T1" r="T2" b="T3"/>
              <a:pathLst>
                <a:path w="140303" h="68175">
                  <a:moveTo>
                    <a:pt x="0" y="64129"/>
                  </a:moveTo>
                  <a:lnTo>
                    <a:pt x="40593" y="55552"/>
                  </a:lnTo>
                  <a:lnTo>
                    <a:pt x="77690" y="30540"/>
                  </a:lnTo>
                  <a:lnTo>
                    <a:pt x="97305" y="0"/>
                  </a:lnTo>
                  <a:lnTo>
                    <a:pt x="140303" y="32975"/>
                  </a:lnTo>
                  <a:lnTo>
                    <a:pt x="104719" y="53052"/>
                  </a:lnTo>
                  <a:lnTo>
                    <a:pt x="54881" y="67089"/>
                  </a:lnTo>
                  <a:lnTo>
                    <a:pt x="40036" y="68175"/>
                  </a:lnTo>
                  <a:lnTo>
                    <a:pt x="27010" y="67956"/>
                  </a:lnTo>
                  <a:lnTo>
                    <a:pt x="15741" y="66863"/>
                  </a:lnTo>
                  <a:lnTo>
                    <a:pt x="6167" y="65326"/>
                  </a:lnTo>
                  <a:lnTo>
                    <a:pt x="0" y="64129"/>
                  </a:lnTo>
                  <a:close/>
                </a:path>
              </a:pathLst>
            </a:custGeom>
            <a:noFill/>
            <a:ln w="3175">
              <a:solidFill>
                <a:srgbClr val="36549C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4" name="object 21"/>
            <p:cNvSpPr>
              <a:spLocks noChangeArrowheads="1"/>
            </p:cNvSpPr>
            <p:nvPr/>
          </p:nvSpPr>
          <p:spPr bwMode="auto">
            <a:xfrm>
              <a:off x="1308241" y="1056492"/>
              <a:ext cx="176245" cy="236797"/>
            </a:xfrm>
            <a:custGeom>
              <a:avLst/>
              <a:gdLst>
                <a:gd name="T0" fmla="*/ 0 w 130870"/>
                <a:gd name="T1" fmla="*/ 0 h 155412"/>
                <a:gd name="T2" fmla="*/ 130870 w 130870"/>
                <a:gd name="T3" fmla="*/ 155412 h 155412"/>
              </a:gdLst>
              <a:ahLst/>
              <a:cxnLst/>
              <a:rect l="T0" t="T1" r="T2" b="T3"/>
              <a:pathLst>
                <a:path w="130870" h="155412">
                  <a:moveTo>
                    <a:pt x="130870" y="0"/>
                  </a:moveTo>
                  <a:lnTo>
                    <a:pt x="0" y="0"/>
                  </a:lnTo>
                  <a:lnTo>
                    <a:pt x="0" y="155412"/>
                  </a:lnTo>
                  <a:lnTo>
                    <a:pt x="130870" y="155412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5" name="object 22"/>
            <p:cNvSpPr>
              <a:spLocks noChangeArrowheads="1"/>
            </p:cNvSpPr>
            <p:nvPr/>
          </p:nvSpPr>
          <p:spPr bwMode="auto">
            <a:xfrm>
              <a:off x="1097607" y="858356"/>
              <a:ext cx="597513" cy="198136"/>
            </a:xfrm>
            <a:custGeom>
              <a:avLst/>
              <a:gdLst>
                <a:gd name="T0" fmla="*/ 0 w 441695"/>
                <a:gd name="T1" fmla="*/ 0 h 130870"/>
                <a:gd name="T2" fmla="*/ 441695 w 441695"/>
                <a:gd name="T3" fmla="*/ 130870 h 130870"/>
              </a:gdLst>
              <a:ahLst/>
              <a:cxnLst/>
              <a:rect l="T0" t="T1" r="T2" b="T3"/>
              <a:pathLst>
                <a:path w="441695" h="130870">
                  <a:moveTo>
                    <a:pt x="441695" y="0"/>
                  </a:moveTo>
                  <a:lnTo>
                    <a:pt x="0" y="0"/>
                  </a:lnTo>
                  <a:lnTo>
                    <a:pt x="0" y="130870"/>
                  </a:lnTo>
                  <a:lnTo>
                    <a:pt x="441695" y="130870"/>
                  </a:lnTo>
                  <a:lnTo>
                    <a:pt x="44169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6" name="object 23"/>
            <p:cNvSpPr>
              <a:spLocks noChangeArrowheads="1"/>
            </p:cNvSpPr>
            <p:nvPr/>
          </p:nvSpPr>
          <p:spPr bwMode="auto">
            <a:xfrm>
              <a:off x="1308241" y="621559"/>
              <a:ext cx="176245" cy="236797"/>
            </a:xfrm>
            <a:custGeom>
              <a:avLst/>
              <a:gdLst>
                <a:gd name="T0" fmla="*/ 0 w 130870"/>
                <a:gd name="T1" fmla="*/ 0 h 155411"/>
                <a:gd name="T2" fmla="*/ 130870 w 130870"/>
                <a:gd name="T3" fmla="*/ 155411 h 155411"/>
              </a:gdLst>
              <a:ahLst/>
              <a:cxnLst/>
              <a:rect l="T0" t="T1" r="T2" b="T3"/>
              <a:pathLst>
                <a:path w="130870" h="155411">
                  <a:moveTo>
                    <a:pt x="130870" y="0"/>
                  </a:moveTo>
                  <a:lnTo>
                    <a:pt x="0" y="0"/>
                  </a:lnTo>
                  <a:lnTo>
                    <a:pt x="0" y="155411"/>
                  </a:lnTo>
                  <a:lnTo>
                    <a:pt x="130870" y="155411"/>
                  </a:lnTo>
                  <a:lnTo>
                    <a:pt x="1308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7" name="object 24"/>
            <p:cNvSpPr>
              <a:spLocks noChangeArrowheads="1"/>
            </p:cNvSpPr>
            <p:nvPr/>
          </p:nvSpPr>
          <p:spPr bwMode="auto">
            <a:xfrm>
              <a:off x="1097607" y="621559"/>
              <a:ext cx="597513" cy="671731"/>
            </a:xfrm>
            <a:custGeom>
              <a:avLst/>
              <a:gdLst>
                <a:gd name="T0" fmla="*/ 0 w 441695"/>
                <a:gd name="T1" fmla="*/ 0 h 441694"/>
                <a:gd name="T2" fmla="*/ 441695 w 441695"/>
                <a:gd name="T3" fmla="*/ 441694 h 441694"/>
              </a:gdLst>
              <a:ahLst/>
              <a:cxnLst/>
              <a:rect l="T0" t="T1" r="T2" b="T3"/>
              <a:pathLst>
                <a:path w="441695" h="441694">
                  <a:moveTo>
                    <a:pt x="155412" y="0"/>
                  </a:moveTo>
                  <a:lnTo>
                    <a:pt x="286283" y="0"/>
                  </a:lnTo>
                  <a:lnTo>
                    <a:pt x="286283" y="155411"/>
                  </a:lnTo>
                  <a:lnTo>
                    <a:pt x="441695" y="155411"/>
                  </a:lnTo>
                  <a:lnTo>
                    <a:pt x="441695" y="286282"/>
                  </a:lnTo>
                  <a:lnTo>
                    <a:pt x="286283" y="286282"/>
                  </a:lnTo>
                  <a:lnTo>
                    <a:pt x="286283" y="441694"/>
                  </a:lnTo>
                  <a:lnTo>
                    <a:pt x="155412" y="441694"/>
                  </a:lnTo>
                  <a:lnTo>
                    <a:pt x="155412" y="286282"/>
                  </a:lnTo>
                  <a:lnTo>
                    <a:pt x="0" y="286282"/>
                  </a:lnTo>
                  <a:lnTo>
                    <a:pt x="0" y="155411"/>
                  </a:lnTo>
                  <a:lnTo>
                    <a:pt x="155412" y="155411"/>
                  </a:lnTo>
                  <a:lnTo>
                    <a:pt x="155412" y="0"/>
                  </a:lnTo>
                  <a:close/>
                </a:path>
              </a:pathLst>
            </a:custGeom>
            <a:noFill/>
            <a:ln w="317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38" name="object 25"/>
            <p:cNvSpPr>
              <a:spLocks noChangeArrowheads="1"/>
            </p:cNvSpPr>
            <p:nvPr/>
          </p:nvSpPr>
          <p:spPr bwMode="auto">
            <a:xfrm>
              <a:off x="1129846" y="681967"/>
              <a:ext cx="556676" cy="437349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7848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 O R ( % )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762774987"/>
              </p:ext>
            </p:extLst>
          </p:nvPr>
        </p:nvGraphicFramePr>
        <p:xfrm>
          <a:off x="363629" y="1386946"/>
          <a:ext cx="11461568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4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 O S ( </a:t>
            </a:r>
            <a:r>
              <a:rPr lang="en-US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)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799097106"/>
              </p:ext>
            </p:extLst>
          </p:nvPr>
        </p:nvGraphicFramePr>
        <p:xfrm>
          <a:off x="363629" y="1386946"/>
          <a:ext cx="11297953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 O I ( </a:t>
            </a:r>
            <a:r>
              <a:rPr lang="en-US" b="1" dirty="0" err="1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Hari</a:t>
            </a:r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)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923795541"/>
              </p:ext>
            </p:extLst>
          </p:nvPr>
        </p:nvGraphicFramePr>
        <p:xfrm>
          <a:off x="363629" y="1386946"/>
          <a:ext cx="11461568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770664513"/>
              </p:ext>
            </p:extLst>
          </p:nvPr>
        </p:nvGraphicFramePr>
        <p:xfrm>
          <a:off x="506898" y="1376773"/>
          <a:ext cx="11461568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INAP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777269663"/>
              </p:ext>
            </p:extLst>
          </p:nvPr>
        </p:nvGraphicFramePr>
        <p:xfrm>
          <a:off x="363629" y="1386946"/>
          <a:ext cx="11461568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0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G D 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692566353"/>
              </p:ext>
            </p:extLst>
          </p:nvPr>
        </p:nvGraphicFramePr>
        <p:xfrm>
          <a:off x="363629" y="1386946"/>
          <a:ext cx="11461568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897" y="620688"/>
            <a:ext cx="10969945" cy="113982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INAP </a:t>
            </a:r>
            <a:b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CARA BAYAR </a:t>
            </a:r>
            <a:b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7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27491701"/>
              </p:ext>
            </p:extLst>
          </p:nvPr>
        </p:nvGraphicFramePr>
        <p:xfrm>
          <a:off x="220354" y="1916834"/>
          <a:ext cx="11748122" cy="432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9174"/>
                <a:gridCol w="926268"/>
                <a:gridCol w="926268"/>
                <a:gridCol w="926268"/>
                <a:gridCol w="926268"/>
                <a:gridCol w="926268"/>
                <a:gridCol w="926268"/>
                <a:gridCol w="926268"/>
                <a:gridCol w="926268"/>
                <a:gridCol w="926268"/>
                <a:gridCol w="926268"/>
                <a:gridCol w="926268"/>
              </a:tblGrid>
              <a:tr h="10426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NPBI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127</a:t>
                      </a: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0" marR="0" marT="0" marB="0" anchor="ctr"/>
                </a:tc>
              </a:tr>
              <a:tr h="655559">
                <a:tc>
                  <a:txBody>
                    <a:bodyPr/>
                    <a:lstStyle/>
                    <a:p>
                      <a:pPr marL="357188" indent="0" algn="l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BKMKS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67" marR="182067" marT="68558" marB="68558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M U M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35155424"/>
              </p:ext>
            </p:extLst>
          </p:nvPr>
        </p:nvGraphicFramePr>
        <p:xfrm>
          <a:off x="938089" y="1376363"/>
          <a:ext cx="10969625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6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68292270"/>
              </p:ext>
            </p:extLst>
          </p:nvPr>
        </p:nvGraphicFramePr>
        <p:xfrm>
          <a:off x="938089" y="1376363"/>
          <a:ext cx="10969625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85687201"/>
              </p:ext>
            </p:extLst>
          </p:nvPr>
        </p:nvGraphicFramePr>
        <p:xfrm>
          <a:off x="938089" y="1376363"/>
          <a:ext cx="10969625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1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397855"/>
              </p:ext>
            </p:extLst>
          </p:nvPr>
        </p:nvGraphicFramePr>
        <p:xfrm>
          <a:off x="220360" y="550777"/>
          <a:ext cx="11633195" cy="6074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249"/>
                <a:gridCol w="2885658"/>
                <a:gridCol w="2583884"/>
                <a:gridCol w="1712501"/>
                <a:gridCol w="1632238"/>
                <a:gridCol w="1966665"/>
              </a:tblGrid>
              <a:tr h="115578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FISIK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DEVIASI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  <a:tr h="336494">
                <a:tc gridSpan="5"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Administrasi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  <a:tr h="8675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Penyediaan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Jasa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Perkantoran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10.767.206.000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75,98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98,25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1,46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  <a:tr h="336494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  <a:tr h="86758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87,67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  <a:tr h="105445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 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marL="0" marR="0" indent="0" algn="l" defTabSz="3048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Fasilitas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12.579.091.000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75,99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96,86</a:t>
                      </a: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-3,13</a:t>
                      </a:r>
                    </a:p>
                  </a:txBody>
                  <a:tcPr marL="181933" marR="181933" marT="68580" marB="68580" anchor="ctr"/>
                </a:tc>
              </a:tr>
              <a:tr h="14281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Pemenuhan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Sarana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Prasarana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Rujukan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DAK )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1.340.000.000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99,23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-14573" y="29818"/>
            <a:ext cx="11868127" cy="445878"/>
          </a:xfrm>
          <a:prstGeom prst="rect">
            <a:avLst/>
          </a:prstGeom>
          <a:noFill/>
        </p:spPr>
        <p:txBody>
          <a:bodyPr wrap="square" lIns="136767" tIns="68383" rIns="136767" bIns="68383">
            <a:spAutoFit/>
          </a:bodyPr>
          <a:lstStyle/>
          <a:p>
            <a:pPr algn="ctr"/>
            <a:r>
              <a:rPr lang="en-US" sz="2000" b="1" dirty="0">
                <a:ln w="0"/>
                <a:latin typeface="Verdana" pitchFamily="34" charset="0"/>
                <a:ea typeface="Verdana" pitchFamily="34" charset="0"/>
                <a:cs typeface="Verdana" pitchFamily="34" charset="0"/>
              </a:rPr>
              <a:t>REALISASI BELANJA LANGSUNG S/D </a:t>
            </a:r>
            <a:r>
              <a:rPr lang="en-US" sz="2000" b="1" dirty="0" smtClean="0">
                <a:ln w="0"/>
                <a:latin typeface="Verdana" pitchFamily="34" charset="0"/>
                <a:ea typeface="Verdana" pitchFamily="34" charset="0"/>
                <a:cs typeface="Verdana" pitchFamily="34" charset="0"/>
              </a:rPr>
              <a:t>NOVEMBER2017</a:t>
            </a:r>
            <a:endParaRPr lang="en-US" sz="2000" b="1" dirty="0">
              <a:ln w="0"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BKMKS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88019723"/>
              </p:ext>
            </p:extLst>
          </p:nvPr>
        </p:nvGraphicFramePr>
        <p:xfrm>
          <a:off x="938089" y="1376363"/>
          <a:ext cx="10969625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JAMKESDA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26536495"/>
              </p:ext>
            </p:extLst>
          </p:nvPr>
        </p:nvGraphicFramePr>
        <p:xfrm>
          <a:off x="938089" y="1376363"/>
          <a:ext cx="10969625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9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609600"/>
            <a:ext cx="10969945" cy="100491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PELAYANAN RAWAT JALAN </a:t>
            </a:r>
            <a:b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CARA BAYAR  </a:t>
            </a:r>
            <a:r>
              <a:rPr lang="en-US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18775163"/>
              </p:ext>
            </p:extLst>
          </p:nvPr>
        </p:nvGraphicFramePr>
        <p:xfrm>
          <a:off x="220359" y="1700810"/>
          <a:ext cx="11748102" cy="4272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6662"/>
                <a:gridCol w="1084440"/>
                <a:gridCol w="903700"/>
                <a:gridCol w="903700"/>
                <a:gridCol w="903700"/>
                <a:gridCol w="903700"/>
                <a:gridCol w="903700"/>
                <a:gridCol w="903700"/>
                <a:gridCol w="903700"/>
                <a:gridCol w="903700"/>
                <a:gridCol w="903700"/>
                <a:gridCol w="903700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CARA BAYAR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</a:tr>
              <a:tr h="64061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UMUM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1.543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1.354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1.483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1.666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1.576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1.198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83569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n-US" sz="12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928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844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1.016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982</a:t>
                      </a:r>
                    </a:p>
                  </a:txBody>
                  <a:tcPr marL="0" marR="0" marT="0" marB="0" anchor="ctr"/>
                </a:tc>
              </a:tr>
              <a:tr h="58196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PBI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1.276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1.167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1.298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1.135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1.346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1.291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1.339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4355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JKD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99</a:t>
                      </a:r>
                    </a:p>
                  </a:txBody>
                  <a:tcPr marL="0" marR="0" marT="0" marB="0" anchor="ctr"/>
                </a:tc>
              </a:tr>
              <a:tr h="59057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BKMKS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4" marR="181974" marT="68541" marB="68541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M U M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93469606"/>
              </p:ext>
            </p:extLst>
          </p:nvPr>
        </p:nvGraphicFramePr>
        <p:xfrm>
          <a:off x="938089" y="1376363"/>
          <a:ext cx="10969625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P B I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79968851"/>
              </p:ext>
            </p:extLst>
          </p:nvPr>
        </p:nvGraphicFramePr>
        <p:xfrm>
          <a:off x="938089" y="1376363"/>
          <a:ext cx="10969625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6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731428658"/>
              </p:ext>
            </p:extLst>
          </p:nvPr>
        </p:nvGraphicFramePr>
        <p:xfrm>
          <a:off x="1967029" y="1349568"/>
          <a:ext cx="911863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4893856" y="533399"/>
            <a:ext cx="33122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 </a:t>
            </a:r>
            <a:r>
              <a:rPr lang="en-US" sz="44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  </a:t>
            </a:r>
            <a:r>
              <a:rPr lang="en-US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endParaRPr lang="en-US"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BKMKS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63239872"/>
              </p:ext>
            </p:extLst>
          </p:nvPr>
        </p:nvGraphicFramePr>
        <p:xfrm>
          <a:off x="938089" y="1376363"/>
          <a:ext cx="10969625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JAMKESDA</a:t>
            </a:r>
            <a:endParaRPr lang="en-US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40505557"/>
              </p:ext>
            </p:extLst>
          </p:nvPr>
        </p:nvGraphicFramePr>
        <p:xfrm>
          <a:off x="938089" y="1376363"/>
          <a:ext cx="10969625" cy="453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97808-3995-45F5-8371-166D4A9BA4F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9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015736" y="2514600"/>
            <a:ext cx="10360503" cy="1829762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</a:t>
            </a: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KUNJUNGAN PASIEN RAWAT JALAN</a:t>
            </a:r>
            <a:b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3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196996"/>
              </p:ext>
            </p:extLst>
          </p:nvPr>
        </p:nvGraphicFramePr>
        <p:xfrm>
          <a:off x="143302" y="116632"/>
          <a:ext cx="11279701" cy="6540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83"/>
                <a:gridCol w="1511311"/>
                <a:gridCol w="712477"/>
                <a:gridCol w="869495"/>
                <a:gridCol w="936379"/>
                <a:gridCol w="869495"/>
                <a:gridCol w="802611"/>
                <a:gridCol w="869495"/>
                <a:gridCol w="869495"/>
                <a:gridCol w="735727"/>
                <a:gridCol w="802611"/>
                <a:gridCol w="802611"/>
                <a:gridCol w="802611"/>
              </a:tblGrid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1922" marR="181922" marT="68546" marB="68546" anchor="ctr"/>
                </a:tc>
              </a:tr>
              <a:tr h="369628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679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220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561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KR. ANYAR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615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632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325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61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12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108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95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95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</a:tr>
              <a:tr h="34283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</a:t>
                      </a:r>
                    </a:p>
                  </a:txBody>
                  <a:tcPr marL="0" marR="0" marT="0" marB="0" anchor="ctr"/>
                </a:tc>
              </a:tr>
              <a:tr h="3428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2" marR="181922" marT="68546" marB="68546" anchor="ctr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3.823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3.542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3.913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3.529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3.124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4.012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3.780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3.530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3.593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3.637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610331"/>
              </p:ext>
            </p:extLst>
          </p:nvPr>
        </p:nvGraphicFramePr>
        <p:xfrm>
          <a:off x="228541" y="228600"/>
          <a:ext cx="11649844" cy="5850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778"/>
                <a:gridCol w="2831837"/>
                <a:gridCol w="2088232"/>
                <a:gridCol w="2304256"/>
                <a:gridCol w="1895541"/>
                <a:gridCol w="1800200"/>
              </a:tblGrid>
              <a:tr h="867157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/</a:t>
                      </a:r>
                    </a:p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ANGGARAN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KEUANGAN</a:t>
                      </a:r>
                    </a:p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 </a:t>
                      </a:r>
                    </a:p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FISIK</a:t>
                      </a:r>
                    </a:p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DEVIASI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  <a:tr h="397643">
                <a:tc gridSpan="5"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  <a:tr h="159057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Pemberdayaan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Masyarakat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Kemitraan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tk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Provinsi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294.227.000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89,59</a:t>
                      </a:r>
                      <a:endParaRPr lang="en-US" sz="1400" b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97,77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  <a:tr h="397643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Peningkatan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Mutu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BLUD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  <a:tr h="10866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Dan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Pendukung</a:t>
                      </a:r>
                      <a:r>
                        <a:rPr lang="en-US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38.743.054.000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64,78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90,12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0,54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  <a:tr h="397643">
                <a:tc gridSpan="5"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Sumber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Daya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Manusia</a:t>
                      </a:r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  <a:tr h="11134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Penyelenggaraan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Tenaga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342.804.000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94,69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580" marB="6858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6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90841"/>
            <a:ext cx="10969625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</a:t>
            </a:r>
            <a:r>
              <a:rPr lang="en-US" sz="27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 </a:t>
            </a:r>
            <a:r>
              <a:rPr lang="en-US" sz="27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&amp; JAWA TENGAH</a:t>
            </a:r>
          </a:p>
        </p:txBody>
      </p:sp>
      <p:pic>
        <p:nvPicPr>
          <p:cNvPr id="5120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29" y="2040732"/>
            <a:ext cx="11604837" cy="455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312697" y="1373984"/>
            <a:ext cx="1102332" cy="478631"/>
          </a:xfrm>
          <a:prstGeom prst="wedgeRectCallout">
            <a:avLst>
              <a:gd name="adj1" fmla="val 387686"/>
              <a:gd name="adj2" fmla="val 73249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10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1.381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1535073" y="1368355"/>
            <a:ext cx="1102332" cy="488156"/>
          </a:xfrm>
          <a:prstGeom prst="wedgeRectCallout">
            <a:avLst>
              <a:gd name="adj1" fmla="val 50794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712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10679041" y="3969545"/>
            <a:ext cx="1263418" cy="511968"/>
          </a:xfrm>
          <a:prstGeom prst="wedgeRectCallout">
            <a:avLst>
              <a:gd name="adj1" fmla="val -179635"/>
              <a:gd name="adj2" fmla="val 26067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2.319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2773254" y="1376365"/>
            <a:ext cx="1099174" cy="488156"/>
          </a:xfrm>
          <a:prstGeom prst="wedgeRectCallout">
            <a:avLst>
              <a:gd name="adj1" fmla="val 428272"/>
              <a:gd name="adj2" fmla="val 64779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3.720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5290850" y="1366838"/>
            <a:ext cx="1274719" cy="492920"/>
          </a:xfrm>
          <a:prstGeom prst="wedgeRectCallout">
            <a:avLst>
              <a:gd name="adj1" fmla="val 216741"/>
              <a:gd name="adj2" fmla="val 66665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7.514</a:t>
            </a:r>
          </a:p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3945367" y="1369220"/>
            <a:ext cx="1289427" cy="488156"/>
          </a:xfrm>
          <a:prstGeom prst="wedgeRectCallout">
            <a:avLst>
              <a:gd name="adj1" fmla="val 326212"/>
              <a:gd name="adj2" fmla="val 7205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6.553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6619965" y="1354933"/>
            <a:ext cx="1623492" cy="502443"/>
          </a:xfrm>
          <a:prstGeom prst="wedgeRectCallout">
            <a:avLst>
              <a:gd name="adj1" fmla="val 103033"/>
              <a:gd name="adj2" fmla="val 64113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6.614</a:t>
            </a:r>
          </a:p>
        </p:txBody>
      </p:sp>
      <p:sp>
        <p:nvSpPr>
          <p:cNvPr id="14" name="Rectangular Callout 13"/>
          <p:cNvSpPr/>
          <p:nvPr/>
        </p:nvSpPr>
        <p:spPr>
          <a:xfrm>
            <a:off x="9795497" y="1371601"/>
            <a:ext cx="1099174" cy="504825"/>
          </a:xfrm>
          <a:prstGeom prst="wedgeRectCallout">
            <a:avLst>
              <a:gd name="adj1" fmla="val -87681"/>
              <a:gd name="adj2" fmla="val 56158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6.737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10965579" y="1340646"/>
            <a:ext cx="1099174" cy="504825"/>
          </a:xfrm>
          <a:prstGeom prst="wedgeRectCallout">
            <a:avLst>
              <a:gd name="adj1" fmla="val -62264"/>
              <a:gd name="adj2" fmla="val 37600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274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8335938" y="1352551"/>
            <a:ext cx="1432696" cy="511970"/>
          </a:xfrm>
          <a:prstGeom prst="wedgeRectCallout">
            <a:avLst>
              <a:gd name="adj1" fmla="val -11860"/>
              <a:gd name="adj2" fmla="val 4161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Grobogan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7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168" y="296652"/>
            <a:ext cx="10969625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4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4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3251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66" y="1844824"/>
            <a:ext cx="11253186" cy="4832694"/>
          </a:xfrm>
        </p:spPr>
      </p:pic>
      <p:sp>
        <p:nvSpPr>
          <p:cNvPr id="5" name="Rectangular Callout 4"/>
          <p:cNvSpPr/>
          <p:nvPr/>
        </p:nvSpPr>
        <p:spPr>
          <a:xfrm>
            <a:off x="2249774" y="1274499"/>
            <a:ext cx="1525579" cy="350043"/>
          </a:xfrm>
          <a:prstGeom prst="wedgeRectCallout">
            <a:avLst>
              <a:gd name="adj1" fmla="val -63446"/>
              <a:gd name="adj2" fmla="val 77540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867</a:t>
            </a: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839388" y="1252704"/>
            <a:ext cx="1525576" cy="350043"/>
          </a:xfrm>
          <a:prstGeom prst="wedgeRectCallout">
            <a:avLst>
              <a:gd name="adj1" fmla="val -143249"/>
              <a:gd name="adj2" fmla="val 65840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980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450534" y="1274499"/>
            <a:ext cx="1522378" cy="350043"/>
          </a:xfrm>
          <a:prstGeom prst="wedgeRectCallout">
            <a:avLst>
              <a:gd name="adj1" fmla="val -178427"/>
              <a:gd name="adj2" fmla="val 4701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147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7024485" y="1269678"/>
            <a:ext cx="1525579" cy="350043"/>
          </a:xfrm>
          <a:prstGeom prst="wedgeRectCallout">
            <a:avLst>
              <a:gd name="adj1" fmla="val -334338"/>
              <a:gd name="adj2" fmla="val 77330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420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1015736" y="1252705"/>
            <a:ext cx="1159187" cy="350043"/>
          </a:xfrm>
          <a:prstGeom prst="wedgeRectCallout">
            <a:avLst>
              <a:gd name="adj1" fmla="val -25777"/>
              <a:gd name="adj2" fmla="val 108963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147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8713399" y="1274499"/>
            <a:ext cx="1342382" cy="350043"/>
          </a:xfrm>
          <a:prstGeom prst="wedgeRectCallout">
            <a:avLst>
              <a:gd name="adj1" fmla="val -518448"/>
              <a:gd name="adj2" fmla="val 96202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544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10173265" y="1273351"/>
            <a:ext cx="1841432" cy="350043"/>
          </a:xfrm>
          <a:prstGeom prst="wedgeRectCallout">
            <a:avLst>
              <a:gd name="adj1" fmla="val -275276"/>
              <a:gd name="adj2" fmla="val 85706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976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17309" y="2895601"/>
            <a:ext cx="9888320" cy="1646303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JUMLAH KUNJUNGAN PASIEN RAWAT INAP</a:t>
            </a:r>
            <a:br>
              <a:rPr lang="en-US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BERDASARKAN WILAYAH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5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8467624"/>
              </p:ext>
            </p:extLst>
          </p:nvPr>
        </p:nvGraphicFramePr>
        <p:xfrm>
          <a:off x="325537" y="103324"/>
          <a:ext cx="11457508" cy="63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126"/>
                <a:gridCol w="1629373"/>
                <a:gridCol w="751864"/>
                <a:gridCol w="931968"/>
                <a:gridCol w="865399"/>
                <a:gridCol w="798830"/>
                <a:gridCol w="798830"/>
                <a:gridCol w="732261"/>
                <a:gridCol w="798830"/>
                <a:gridCol w="865399"/>
                <a:gridCol w="798830"/>
                <a:gridCol w="865399"/>
                <a:gridCol w="865399"/>
              </a:tblGrid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KOTA ASAL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1998" marR="181998" marT="68592" marB="68592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SURAKARTA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WONOGIRI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SUKOHARJO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0" marR="0" marT="0" marB="0" anchor="ctr"/>
                </a:tc>
              </a:tr>
              <a:tr h="41133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KARANGANYAR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SRAGEN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BOYOLALI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KLATEN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BLORA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GROBONGAN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</a:t>
                      </a:r>
                      <a:r>
                        <a:rPr lang="en-US" sz="12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JATENG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NGAWI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MAGETAN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MADIUN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PONOROGO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PACITAN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16.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BOJONEGORO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31182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LL JATIM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33118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JUMLAH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8" marR="181998" marT="68592" marB="68592"/>
                </a:tc>
                <a:tc hMerge="1">
                  <a:txBody>
                    <a:bodyPr/>
                    <a:lstStyle/>
                    <a:p>
                      <a:endParaRPr lang="en-US" sz="700" b="1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18522" y="141022"/>
            <a:ext cx="11502135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</a:t>
            </a:r>
            <a:r>
              <a:rPr lang="en-US" sz="27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 &amp;</a:t>
            </a: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JAWA </a:t>
            </a: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TENGAH</a:t>
            </a:r>
          </a:p>
        </p:txBody>
      </p:sp>
      <p:pic>
        <p:nvPicPr>
          <p:cNvPr id="57348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29" y="2040732"/>
            <a:ext cx="11461568" cy="455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220358" y="1334226"/>
            <a:ext cx="1102332" cy="542850"/>
          </a:xfrm>
          <a:prstGeom prst="wedgeRectCallout">
            <a:avLst>
              <a:gd name="adj1" fmla="val 400631"/>
              <a:gd name="adj2" fmla="val 66065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Jateng</a:t>
            </a:r>
            <a:r>
              <a:rPr lang="en-US" sz="1000" dirty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273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1366516" y="1335156"/>
            <a:ext cx="1102332" cy="548724"/>
          </a:xfrm>
          <a:prstGeom prst="wedgeRectCallout">
            <a:avLst>
              <a:gd name="adj1" fmla="val 528570"/>
              <a:gd name="adj2" fmla="val 7196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Klaten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10679041" y="3969545"/>
            <a:ext cx="1263418" cy="511968"/>
          </a:xfrm>
          <a:prstGeom prst="wedgeRectCallout">
            <a:avLst>
              <a:gd name="adj1" fmla="val -202544"/>
              <a:gd name="adj2" fmla="val 27590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Wonogiri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240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2530337" y="1342716"/>
            <a:ext cx="1099174" cy="535780"/>
          </a:xfrm>
          <a:prstGeom prst="wedgeRectCallout">
            <a:avLst>
              <a:gd name="adj1" fmla="val 441438"/>
              <a:gd name="adj2" fmla="val 65418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Boyolali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217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5212874" y="1353586"/>
            <a:ext cx="1346676" cy="492920"/>
          </a:xfrm>
          <a:prstGeom prst="wedgeRectCallout">
            <a:avLst>
              <a:gd name="adj1" fmla="val 203679"/>
              <a:gd name="adj2" fmla="val 67297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Surakarta</a:t>
            </a: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308</a:t>
            </a: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3694158" y="1369220"/>
            <a:ext cx="1401455" cy="488156"/>
          </a:xfrm>
          <a:prstGeom prst="wedgeRectCallout">
            <a:avLst>
              <a:gd name="adj1" fmla="val 304084"/>
              <a:gd name="adj2" fmla="val 7141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Sukoharjo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335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6637630" y="1384853"/>
            <a:ext cx="1623492" cy="485775"/>
          </a:xfrm>
          <a:prstGeom prst="wedgeRectCallout">
            <a:avLst>
              <a:gd name="adj1" fmla="val 101760"/>
              <a:gd name="adj2" fmla="val 65975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Karanganyar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305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9742752" y="1371601"/>
            <a:ext cx="1209526" cy="506895"/>
          </a:xfrm>
          <a:prstGeom prst="wedgeRectCallout">
            <a:avLst>
              <a:gd name="adj1" fmla="val -94585"/>
              <a:gd name="adj2" fmla="val 53056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Sragen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445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11030226" y="1367150"/>
            <a:ext cx="1099174" cy="504825"/>
          </a:xfrm>
          <a:prstGeom prst="wedgeRectCallout">
            <a:avLst>
              <a:gd name="adj1" fmla="val -90477"/>
              <a:gd name="adj2" fmla="val 37909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Blora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84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8386725" y="1371600"/>
            <a:ext cx="1289427" cy="492921"/>
          </a:xfrm>
          <a:prstGeom prst="wedgeRectCallout">
            <a:avLst>
              <a:gd name="adj1" fmla="val -13464"/>
              <a:gd name="adj2" fmla="val 42224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Grobogan</a:t>
            </a:r>
            <a:endParaRPr lang="en-US" sz="1000" dirty="0" smtClean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ln w="0"/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</a:t>
            </a:r>
          </a:p>
          <a:p>
            <a:pPr algn="ctr">
              <a:defRPr/>
            </a:pPr>
            <a:endParaRPr lang="en-US" sz="1000" dirty="0">
              <a:ln w="0"/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294" y="685800"/>
            <a:ext cx="10969625" cy="533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WILAYAH CAKUPAN JAWA TIMUR </a:t>
            </a:r>
            <a: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27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9395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83" y="1609295"/>
            <a:ext cx="11379770" cy="5274531"/>
          </a:xfrm>
        </p:spPr>
      </p:pic>
      <p:sp>
        <p:nvSpPr>
          <p:cNvPr id="5" name="Rectangular Callout 4"/>
          <p:cNvSpPr/>
          <p:nvPr/>
        </p:nvSpPr>
        <p:spPr>
          <a:xfrm>
            <a:off x="1737201" y="1244965"/>
            <a:ext cx="1525579" cy="350043"/>
          </a:xfrm>
          <a:prstGeom prst="wedgeRectCallout">
            <a:avLst>
              <a:gd name="adj1" fmla="val -40424"/>
              <a:gd name="adj2" fmla="val 75934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Magetan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62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3370169" y="1249728"/>
            <a:ext cx="1525576" cy="350043"/>
          </a:xfrm>
          <a:prstGeom prst="wedgeRectCallout">
            <a:avLst>
              <a:gd name="adj1" fmla="val -127491"/>
              <a:gd name="adj2" fmla="val 62768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Ngawi</a:t>
            </a: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69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984184" y="1249728"/>
            <a:ext cx="1525579" cy="350043"/>
          </a:xfrm>
          <a:prstGeom prst="wedgeRectCallout">
            <a:avLst>
              <a:gd name="adj1" fmla="val -157455"/>
              <a:gd name="adj2" fmla="val 47464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Bojonegoro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576091" y="1254490"/>
            <a:ext cx="1525579" cy="350043"/>
          </a:xfrm>
          <a:prstGeom prst="wedgeRectCallout">
            <a:avLst>
              <a:gd name="adj1" fmla="val -308689"/>
              <a:gd name="adj2" fmla="val 74278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Madiun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41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473783" y="1240203"/>
            <a:ext cx="1159187" cy="350043"/>
          </a:xfrm>
          <a:prstGeom prst="wedgeRectCallout">
            <a:avLst>
              <a:gd name="adj1" fmla="val 15950"/>
              <a:gd name="adj2" fmla="val 106699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Pacitan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57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8224852" y="1259253"/>
            <a:ext cx="1342382" cy="350043"/>
          </a:xfrm>
          <a:prstGeom prst="wedgeRectCallout">
            <a:avLst>
              <a:gd name="adj1" fmla="val -487607"/>
              <a:gd name="adj2" fmla="val 909366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Ponorogo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102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9690416" y="1244965"/>
            <a:ext cx="1841432" cy="350043"/>
          </a:xfrm>
          <a:prstGeom prst="wedgeRectCallout">
            <a:avLst>
              <a:gd name="adj1" fmla="val -273310"/>
              <a:gd name="adj2" fmla="val 85014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6767" tIns="68383" rIns="136767" bIns="68383" anchor="ctr"/>
          <a:lstStyle/>
          <a:p>
            <a:pPr algn="ctr">
              <a:defRPr/>
            </a:pP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Jatim</a:t>
            </a: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Lainnya</a:t>
            </a:r>
            <a:endParaRPr lang="en-US" sz="10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73</a:t>
            </a:r>
          </a:p>
          <a:p>
            <a:pPr algn="ctr">
              <a:defRPr/>
            </a:pPr>
            <a:endParaRPr lang="en-US" sz="1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8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88" y="2996952"/>
            <a:ext cx="10360503" cy="18297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LAPORAN KEGIATAN INSTALASI</a:t>
            </a:r>
            <a:b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S/D BULAN </a:t>
            </a:r>
            <a:r>
              <a:rPr lang="en-US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NOVEMBER </a:t>
            </a:r>
            <a:r>
              <a:rPr lang="id-ID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  <a:r>
              <a:rPr lang="en-US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4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441" y="762000"/>
            <a:ext cx="10969625" cy="1143000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FARMASI 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128670"/>
              </p:ext>
            </p:extLst>
          </p:nvPr>
        </p:nvGraphicFramePr>
        <p:xfrm>
          <a:off x="101574" y="1905001"/>
          <a:ext cx="11985686" cy="251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254"/>
                <a:gridCol w="2031089"/>
                <a:gridCol w="919319"/>
                <a:gridCol w="1011399"/>
                <a:gridCol w="841197"/>
                <a:gridCol w="764724"/>
                <a:gridCol w="812571"/>
                <a:gridCol w="808113"/>
                <a:gridCol w="812204"/>
                <a:gridCol w="812204"/>
                <a:gridCol w="812204"/>
                <a:gridCol w="812204"/>
                <a:gridCol w="812204"/>
              </a:tblGrid>
              <a:tr h="6545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1991" marR="181991" marT="68598" marB="68598" anchor="ctr"/>
                </a:tc>
              </a:tr>
              <a:tr h="62002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91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3.065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2.882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3.232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3.123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3.321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2.781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3.451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3.425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3.090 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3.300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3.322 </a:t>
                      </a:r>
                    </a:p>
                  </a:txBody>
                  <a:tcPr marL="9525" marR="9525" marT="9525" marB="0" anchor="ctr"/>
                </a:tc>
              </a:tr>
              <a:tr h="62002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91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1.644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1.690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1.536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1.365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1.526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1.596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1.590 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1.594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1.376 </a:t>
                      </a:r>
                    </a:p>
                  </a:txBody>
                  <a:tcPr marL="9525" marR="9525" marT="9525" marB="0" anchor="ctr"/>
                </a:tc>
              </a:tr>
              <a:tr h="62002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91" marR="181991" marT="68598" marB="68598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IGD</a:t>
                      </a:r>
                    </a:p>
                  </a:txBody>
                  <a:tcPr marL="18955" marR="18955" marT="14291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+mj-lt"/>
                        <a:buNone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382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458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indent="0" algn="ctr" fontAlgn="b">
                        <a:buFont typeface="+mj-lt"/>
                        <a:buNone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348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440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418 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395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373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3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3629" y="188640"/>
            <a:ext cx="11086569" cy="750099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FISIOTERAPI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929164"/>
              </p:ext>
            </p:extLst>
          </p:nvPr>
        </p:nvGraphicFramePr>
        <p:xfrm>
          <a:off x="220359" y="879578"/>
          <a:ext cx="11746053" cy="5448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339"/>
                <a:gridCol w="2105499"/>
                <a:gridCol w="739255"/>
                <a:gridCol w="829396"/>
                <a:gridCol w="829396"/>
                <a:gridCol w="829396"/>
                <a:gridCol w="829396"/>
                <a:gridCol w="829396"/>
                <a:gridCol w="829396"/>
                <a:gridCol w="829396"/>
                <a:gridCol w="829396"/>
                <a:gridCol w="829396"/>
                <a:gridCol w="829396"/>
              </a:tblGrid>
              <a:tr h="533199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NO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JENIS KEGIATAN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JAN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FEB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MAR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APR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MEI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JUN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JULI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130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2" marR="181962" marT="68432" marB="68432" anchor="ctr"/>
                </a:tc>
              </a:tr>
              <a:tr h="22156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FISIOTERAPI SEDERHANA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</a:tr>
              <a:tr h="3184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Exercise Therapy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Swd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Infra Red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Traksi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Tens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Ass Ft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Mwd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Cryo</a:t>
                      </a:r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Therapy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Static </a:t>
                      </a:r>
                      <a:r>
                        <a:rPr lang="en-US" sz="13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Bycicle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00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Class Exercise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Pijat</a:t>
                      </a:r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3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Bayi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Treadmill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FISIOTERAPI SEDANG</a:t>
                      </a:r>
                      <a:r>
                        <a:rPr lang="en-US" sz="13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Faradisasi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Galvanic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91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Ultrasound Therapy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2215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FISIOTERAPI CANGGIH </a:t>
                      </a:r>
                      <a:endParaRPr lang="en-US" sz="13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18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Treadmill Monitor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Nebulizer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Densitometri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2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3629" y="404665"/>
            <a:ext cx="11086569" cy="750099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GIGI &amp; MULUT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701309"/>
              </p:ext>
            </p:extLst>
          </p:nvPr>
        </p:nvGraphicFramePr>
        <p:xfrm>
          <a:off x="353684" y="1376772"/>
          <a:ext cx="11691842" cy="4094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550"/>
                <a:gridCol w="2195995"/>
                <a:gridCol w="794365"/>
                <a:gridCol w="824483"/>
                <a:gridCol w="824483"/>
                <a:gridCol w="824483"/>
                <a:gridCol w="742034"/>
                <a:gridCol w="824483"/>
                <a:gridCol w="742034"/>
                <a:gridCol w="824483"/>
                <a:gridCol w="824483"/>
                <a:gridCol w="824483"/>
                <a:gridCol w="824483"/>
              </a:tblGrid>
              <a:tr h="52822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3" marR="181933" marT="68612" marB="68612" anchor="ctr"/>
                </a:tc>
              </a:tr>
              <a:tr h="3597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Gigi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3570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446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Tumpatan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Sementara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Pulpa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Tetap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Pencabutan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Sulung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Periodontal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</a:tr>
              <a:tr h="328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Pengobatan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Abses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  <a:tr h="446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Pembersihan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Karang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</a:tr>
              <a:tr h="308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Lain-lain 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93437" y="609600"/>
            <a:ext cx="10969625" cy="72204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dirty="0">
                <a:solidFill>
                  <a:schemeClr val="tx1"/>
                </a:solidFill>
                <a:effectLst/>
              </a:rPr>
              <a:t/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>
                <a:solidFill>
                  <a:schemeClr val="tx1"/>
                </a:solidFill>
                <a:effectLst/>
              </a:rPr>
              <a:t/>
            </a:r>
            <a:br>
              <a:rPr lang="en-US" dirty="0">
                <a:solidFill>
                  <a:schemeClr val="tx1"/>
                </a:solidFill>
                <a:effectLst/>
              </a:rPr>
            </a:br>
            <a:r>
              <a:rPr lang="en-US" dirty="0" smtClean="0">
                <a:solidFill>
                  <a:schemeClr val="tx1"/>
                </a:solidFill>
                <a:effectLst/>
              </a:rPr>
              <a:t/>
            </a:r>
            <a:br>
              <a:rPr lang="en-US" dirty="0" smtClean="0">
                <a:solidFill>
                  <a:schemeClr val="tx1"/>
                </a:solidFill>
                <a:effectLst/>
              </a:rPr>
            </a:br>
            <a:endParaRPr lang="en-US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276583"/>
              </p:ext>
            </p:extLst>
          </p:nvPr>
        </p:nvGraphicFramePr>
        <p:xfrm>
          <a:off x="335272" y="2132856"/>
          <a:ext cx="11630937" cy="2438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6266"/>
                <a:gridCol w="4964424"/>
                <a:gridCol w="1560247"/>
              </a:tblGrid>
              <a:tr h="73545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NOVEMBER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0" marR="181930" marT="68615" marB="6861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T="45755" marB="45755" anchor="ctr"/>
                </a:tc>
              </a:tr>
              <a:tr h="55320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0" marR="181930" marT="68615" marB="68615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endParaRPr lang="en-US" sz="1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0" marR="181930" marT="68615" marB="6861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9" marR="91439" marT="45743" marB="45743" anchor="ctr"/>
                </a:tc>
              </a:tr>
              <a:tr h="5532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0" marR="181930" marT="68615" marB="686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Rp</a:t>
                      </a:r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0" marR="181930" marT="68615" marB="686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(%)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0" marR="181930" marT="68615" marB="68615" anchor="ctr"/>
                </a:tc>
              </a:tr>
              <a:tr h="59653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36.000.000.000</a:t>
                      </a:r>
                      <a:endParaRPr lang="en-US" sz="1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30" marR="181930" marT="68615" marB="6861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28.686.459.935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79,68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Title 2"/>
          <p:cNvSpPr txBox="1">
            <a:spLocks/>
          </p:cNvSpPr>
          <p:nvPr/>
        </p:nvSpPr>
        <p:spPr>
          <a:xfrm>
            <a:off x="996585" y="762000"/>
            <a:ext cx="10969625" cy="72204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4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KINERJA PENDAPATAN</a:t>
            </a:r>
            <a:r>
              <a:rPr lang="en-US" sz="14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4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7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7206" y="66260"/>
            <a:ext cx="5789692" cy="457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KESWAMAS</a:t>
            </a:r>
            <a:endParaRPr lang="en-US" sz="2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212718"/>
              </p:ext>
            </p:extLst>
          </p:nvPr>
        </p:nvGraphicFramePr>
        <p:xfrm>
          <a:off x="189756" y="620688"/>
          <a:ext cx="11665296" cy="6039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682"/>
                <a:gridCol w="2238250"/>
                <a:gridCol w="813401"/>
                <a:gridCol w="827803"/>
                <a:gridCol w="866256"/>
                <a:gridCol w="866256"/>
                <a:gridCol w="945008"/>
                <a:gridCol w="866256"/>
                <a:gridCol w="694265"/>
                <a:gridCol w="694265"/>
                <a:gridCol w="694265"/>
                <a:gridCol w="694265"/>
                <a:gridCol w="816324"/>
              </a:tblGrid>
              <a:tr h="47304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07" marR="182007" marT="68588" marB="68588" anchor="ctr"/>
                </a:tc>
              </a:tr>
              <a:tr h="28668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PROMOSI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</a:tr>
              <a:tr h="293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Penyuluhan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media radio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916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Penyuluhan Kesehatan Jiwa ke masyarakat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154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Support Group 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574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Konsultasi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keluarga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pasien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84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Kunjungan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ke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rumah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pasien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916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KESEHATAN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7145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KERJASAMA LINTAS SEKTOR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725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391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PGOT Non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Penjaringan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932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 pasien panti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841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Penjemputan pasien pasung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91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Pendampingan korban kekerasan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91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Rapat Koordinasi Lintas Sektor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574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Kader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916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Bimbingan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berbasis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gender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9" marR="18959" marT="14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2030" y="533401"/>
            <a:ext cx="8448354" cy="59295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LABORATORIUM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604951"/>
              </p:ext>
            </p:extLst>
          </p:nvPr>
        </p:nvGraphicFramePr>
        <p:xfrm>
          <a:off x="220360" y="1376772"/>
          <a:ext cx="11778708" cy="4795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656"/>
                <a:gridCol w="1635636"/>
                <a:gridCol w="798056"/>
                <a:gridCol w="798056"/>
                <a:gridCol w="877861"/>
                <a:gridCol w="861755"/>
                <a:gridCol w="936104"/>
                <a:gridCol w="792088"/>
                <a:gridCol w="792088"/>
                <a:gridCol w="936104"/>
                <a:gridCol w="864096"/>
                <a:gridCol w="864096"/>
                <a:gridCol w="1008112"/>
              </a:tblGrid>
              <a:tr h="60784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57" marR="181957" marT="68579" marB="6857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1957" marR="181957" marT="68579" marB="68579" anchor="ctr"/>
                </a:tc>
              </a:tr>
              <a:tr h="5310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Faeces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1 </a:t>
                      </a: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294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284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294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230 </a:t>
                      </a:r>
                    </a:p>
                  </a:txBody>
                  <a:tcPr marL="0" marR="0" marT="0" marB="0" anchor="ctr"/>
                </a:tc>
              </a:tr>
              <a:tr h="566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Hematologi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12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13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11 </a:t>
                      </a:r>
                    </a:p>
                  </a:txBody>
                  <a:tcPr marL="0" marR="0" marT="0" marB="0" anchor="ctr"/>
                </a:tc>
              </a:tr>
              <a:tr h="4490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Kimia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Klinik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1.445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1.587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1.385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1.253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1.584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1.400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1.288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1.362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1.175 </a:t>
                      </a:r>
                    </a:p>
                  </a:txBody>
                  <a:tcPr marL="0" marR="0" marT="0" marB="0" anchor="ctr"/>
                </a:tc>
              </a:tr>
              <a:tr h="5662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171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162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118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206 </a:t>
                      </a: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Urine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45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42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28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39 </a:t>
                      </a: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12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9 </a:t>
                      </a:r>
                    </a:p>
                  </a:txBody>
                  <a:tcPr marL="0" marR="0" marT="0" marB="0" anchor="ctr"/>
                </a:tc>
              </a:tr>
              <a:tr h="3868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Mikrobiologi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- </a:t>
                      </a:r>
                    </a:p>
                  </a:txBody>
                  <a:tcPr marL="0" marR="0" marT="0" marB="0" anchor="ctr"/>
                </a:tc>
              </a:tr>
              <a:tr h="527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Imunologi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- 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0168" y="188640"/>
            <a:ext cx="11086569" cy="750099"/>
          </a:xfrm>
        </p:spPr>
        <p:txBody>
          <a:bodyPr/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NAPZA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554810"/>
              </p:ext>
            </p:extLst>
          </p:nvPr>
        </p:nvGraphicFramePr>
        <p:xfrm>
          <a:off x="120619" y="973300"/>
          <a:ext cx="11968483" cy="5414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734"/>
                <a:gridCol w="2236494"/>
                <a:gridCol w="797160"/>
                <a:gridCol w="724690"/>
                <a:gridCol w="797160"/>
                <a:gridCol w="797160"/>
                <a:gridCol w="797160"/>
                <a:gridCol w="797160"/>
                <a:gridCol w="857353"/>
                <a:gridCol w="857353"/>
                <a:gridCol w="857353"/>
                <a:gridCol w="857353"/>
                <a:gridCol w="857353"/>
              </a:tblGrid>
              <a:tr h="5792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889" marR="181889" marT="68573" marB="6857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1889" marR="181889" marT="68573" marB="68573" anchor="ctr"/>
                </a:tc>
              </a:tr>
              <a:tr h="4105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3104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58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Keluarga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300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TAK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105</a:t>
                      </a:r>
                    </a:p>
                  </a:txBody>
                  <a:tcPr marL="9525" marR="9525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86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Psikoterapi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Supportif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CBT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4380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Brief Intervention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</a:tr>
              <a:tr h="3973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Motivasi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Interview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582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 Terapi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3567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</a:t>
                      </a:r>
                    </a:p>
                  </a:txBody>
                  <a:tcPr marL="18947" marR="18947" marT="1428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6898" y="473869"/>
            <a:ext cx="11086569" cy="75009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i-FI" sz="3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PSIKOGERIATRI</a:t>
            </a:r>
            <a:b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915129"/>
              </p:ext>
            </p:extLst>
          </p:nvPr>
        </p:nvGraphicFramePr>
        <p:xfrm>
          <a:off x="220356" y="1654536"/>
          <a:ext cx="11748113" cy="4252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5874"/>
                <a:gridCol w="1932935"/>
                <a:gridCol w="741072"/>
                <a:gridCol w="1077923"/>
                <a:gridCol w="1010553"/>
                <a:gridCol w="808442"/>
                <a:gridCol w="808442"/>
                <a:gridCol w="808442"/>
                <a:gridCol w="867798"/>
                <a:gridCol w="756658"/>
                <a:gridCol w="756658"/>
                <a:gridCol w="756658"/>
                <a:gridCol w="756658"/>
              </a:tblGrid>
              <a:tr h="5600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897" marR="181897" marT="68586" marB="6858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1897" marR="181897" marT="68586" marB="68586" anchor="ctr"/>
                </a:tc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MMSE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GDS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CDT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4204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Intensif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High Care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88</a:t>
                      </a:r>
                    </a:p>
                  </a:txBody>
                  <a:tcPr marL="0" marR="0" marT="0" marB="0" anchor="ctr"/>
                </a:tc>
              </a:tr>
              <a:tr h="4714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Maksimal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Care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</a:t>
                      </a:r>
                    </a:p>
                  </a:txBody>
                  <a:tcPr marL="0" marR="0" marT="0" marB="0" anchor="ctr"/>
                </a:tc>
              </a:tr>
              <a:tr h="2429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Minimal Care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886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TAK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794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565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Infeksi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618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Pasang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O2</a:t>
                      </a:r>
                    </a:p>
                  </a:txBody>
                  <a:tcPr marL="18947" marR="18947" marT="1429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1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40913" y="609600"/>
            <a:ext cx="6907013" cy="51467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PSIKOLOGI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098423"/>
              </p:ext>
            </p:extLst>
          </p:nvPr>
        </p:nvGraphicFramePr>
        <p:xfrm>
          <a:off x="118782" y="1360780"/>
          <a:ext cx="11968469" cy="4661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858"/>
                <a:gridCol w="2251586"/>
                <a:gridCol w="824275"/>
                <a:gridCol w="824275"/>
                <a:gridCol w="824275"/>
                <a:gridCol w="824275"/>
                <a:gridCol w="824275"/>
                <a:gridCol w="824275"/>
                <a:gridCol w="824275"/>
                <a:gridCol w="824275"/>
                <a:gridCol w="824275"/>
                <a:gridCol w="824275"/>
                <a:gridCol w="824275"/>
              </a:tblGrid>
              <a:tr h="65358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18" marR="181918" marT="68534" marB="6853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1918" marR="181918" marT="68534" marB="68534" anchor="ctr"/>
                </a:tc>
              </a:tr>
              <a:tr h="318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Kiriman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Dokter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Sehat Jiwa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</a:tr>
              <a:tr h="389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SK. Sakit Jiwa 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170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Seleksi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Karyawan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Pribadi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46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Intelegensi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Tes Bakat Minat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Konsultasi Psi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Psikoedukasi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 Kep. Dinas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580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Penyuluhan</a:t>
                      </a:r>
                    </a:p>
                  </a:txBody>
                  <a:tcPr marL="18951" marR="18951" marT="142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8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39339" y="152400"/>
            <a:ext cx="7211721" cy="66860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RADIOLOGI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163245"/>
              </p:ext>
            </p:extLst>
          </p:nvPr>
        </p:nvGraphicFramePr>
        <p:xfrm>
          <a:off x="143298" y="782847"/>
          <a:ext cx="11739039" cy="5886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485"/>
                <a:gridCol w="2118996"/>
                <a:gridCol w="803758"/>
                <a:gridCol w="730688"/>
                <a:gridCol w="803758"/>
                <a:gridCol w="864394"/>
                <a:gridCol w="729135"/>
                <a:gridCol w="729135"/>
                <a:gridCol w="810149"/>
                <a:gridCol w="891164"/>
                <a:gridCol w="915459"/>
                <a:gridCol w="915459"/>
                <a:gridCol w="915459"/>
              </a:tblGrid>
              <a:tr h="56199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57" marR="181957" marT="68577" marB="6857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1957" marR="181957" marT="68577" marB="68577" anchor="ctr"/>
                </a:tc>
              </a:tr>
              <a:tr h="2949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Cranium AP/LAT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Thorax AP/LAT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Abdomen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BNO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445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Cervical AP/LAT/OBLIQ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Thoracal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7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Thoracolumbal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Lumbalis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26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Vert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Lumbosacral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Sacrum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Coccygeus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Superior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  <a:tr h="2906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Extremitas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Inferior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Colon In Loop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IVP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USG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Panoramic</a:t>
                      </a: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67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Pelvis/ Hip Joint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589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CT Scan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8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1188" y="11342"/>
            <a:ext cx="9550888" cy="5957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i-FI" sz="2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REHABILITASI</a:t>
            </a:r>
            <a:endParaRPr lang="en-US" sz="2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9468"/>
              </p:ext>
            </p:extLst>
          </p:nvPr>
        </p:nvGraphicFramePr>
        <p:xfrm>
          <a:off x="203147" y="442937"/>
          <a:ext cx="11723913" cy="6208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5144"/>
                <a:gridCol w="933833"/>
                <a:gridCol w="936104"/>
                <a:gridCol w="936104"/>
                <a:gridCol w="1008112"/>
                <a:gridCol w="1008112"/>
                <a:gridCol w="864096"/>
                <a:gridCol w="720080"/>
                <a:gridCol w="720080"/>
                <a:gridCol w="720080"/>
                <a:gridCol w="792088"/>
                <a:gridCol w="720080"/>
              </a:tblGrid>
              <a:tr h="31639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2011" marR="182011" marT="68480" marB="6848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2011" marR="182011" marT="68480" marB="68480" anchor="ctr"/>
                </a:tc>
              </a:tr>
              <a:tr h="20312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</a:tr>
              <a:tr h="203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Sapu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322722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Pertanian</a:t>
                      </a: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47749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Kerajinan </a:t>
                      </a:r>
                      <a:r>
                        <a:rPr lang="fi-FI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Tangan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39307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Okupasi Terapi Kerja Kebersihan Lingkungan</a:t>
                      </a: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203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</a:tr>
              <a:tr h="21635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Okupasi Terapi Kerja Sulam</a:t>
                      </a: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20314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Okupasi Terapi Kerja Menjahit</a:t>
                      </a: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29846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Okupasi Terapi Kerja Merenda</a:t>
                      </a: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203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Rumah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Tangga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322722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Okupasi Terapi Kerja Mainan Anak</a:t>
                      </a: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47749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Okupasi Terapi Kerja Kerajinan </a:t>
                      </a:r>
                      <a:r>
                        <a:rPr lang="fi-FI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Tangan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3930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Laki-laki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Perempuan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</a:tr>
              <a:tr h="203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Gerak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    </a:t>
                      </a: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203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Musik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203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Agama</a:t>
                      </a: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416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35006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Permainan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492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343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203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Kelompok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27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Rekreasi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277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Family Gathering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  <a:tr h="203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h. Day Care    </a:t>
                      </a: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15201" y="0"/>
            <a:ext cx="10323558" cy="49876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TUMBUH KEMBANG ANAK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7424375"/>
              </p:ext>
            </p:extLst>
          </p:nvPr>
        </p:nvGraphicFramePr>
        <p:xfrm>
          <a:off x="239288" y="433856"/>
          <a:ext cx="11759781" cy="634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514"/>
                <a:gridCol w="2102874"/>
                <a:gridCol w="854845"/>
                <a:gridCol w="865200"/>
                <a:gridCol w="998308"/>
                <a:gridCol w="865200"/>
                <a:gridCol w="732092"/>
                <a:gridCol w="798646"/>
                <a:gridCol w="665538"/>
                <a:gridCol w="732092"/>
                <a:gridCol w="665538"/>
                <a:gridCol w="877967"/>
                <a:gridCol w="877967"/>
              </a:tblGrid>
              <a:tr h="45953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58" marR="181958" marT="68495" marB="6849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1958" marR="181958" marT="68495" marB="68495" anchor="ctr"/>
                </a:tc>
              </a:tr>
              <a:tr h="2756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000"/>
                    </a:p>
                  </a:txBody>
                  <a:tcPr marL="18958" marR="18958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Psikotes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Psikometri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Kompleks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(&gt; 1 jam)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(½ - 1 jam )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Sederhana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 &lt; ½ jam )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6652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WICARA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Bahasa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Bicara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/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Laku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27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Fungsi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Menelan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42533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OKUPASI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Snooslen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Room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Semsory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Integrasi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45</a:t>
                      </a:r>
                    </a:p>
                  </a:txBody>
                  <a:tcPr marL="0" marR="0" marT="0" marB="0" anchor="ctr"/>
                </a:tc>
              </a:tr>
              <a:tr h="36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aktifitas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kehidupan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sehari-hari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Proper Body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Mekanik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6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Pembuatan Alat Lontar dan Adaptasi Alat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Latihan Rileksasi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629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Analisa &amp; Intervensi, Persepsi, Kognitif, Psikomotor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 Modalitas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Orthopedagoge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</a:t>
                      </a:r>
                    </a:p>
                  </a:txBody>
                  <a:tcPr marL="0" marR="0" marT="0" marB="0" anchor="ctr"/>
                </a:tc>
              </a:tr>
              <a:tr h="21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Biofeedback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Terapi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Neurofeedback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Dll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8" marR="18958" marT="1427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3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3603" y="762000"/>
            <a:ext cx="8836581" cy="73817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GAWAT DARURAT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19292"/>
              </p:ext>
            </p:extLst>
          </p:nvPr>
        </p:nvGraphicFramePr>
        <p:xfrm>
          <a:off x="189757" y="1700808"/>
          <a:ext cx="11999070" cy="3960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628"/>
                <a:gridCol w="2723442"/>
                <a:gridCol w="750342"/>
                <a:gridCol w="765600"/>
                <a:gridCol w="794419"/>
                <a:gridCol w="800808"/>
                <a:gridCol w="829409"/>
                <a:gridCol w="754008"/>
                <a:gridCol w="737110"/>
                <a:gridCol w="808076"/>
                <a:gridCol w="808076"/>
                <a:gridCol w="808076"/>
                <a:gridCol w="808076"/>
              </a:tblGrid>
              <a:tr h="6801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1877" marR="181877" marT="68567" marB="68567" anchor="ctr"/>
                </a:tc>
              </a:tr>
              <a:tr h="3912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Luka </a:t>
                      </a:r>
                      <a:r>
                        <a:rPr lang="en-US" sz="13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Baru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67" marB="68567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2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Perawatan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Luka Lama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</a:tr>
              <a:tr h="281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21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Hecting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up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589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Askep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Critical Care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246</a:t>
                      </a:r>
                    </a:p>
                  </a:txBody>
                  <a:tcPr marL="9525" marR="9525" marT="9525" marB="0" anchor="ctr"/>
                </a:tc>
              </a:tr>
              <a:tr h="319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hari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Penggunaan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Ambulance</a:t>
                      </a: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Pemakaian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Oksigen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Pemasangan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Infus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</a:tr>
              <a:tr h="3215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EKG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6" marR="18946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53053" y="709616"/>
            <a:ext cx="8461415" cy="72677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ELEKTROMEDIK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949130"/>
              </p:ext>
            </p:extLst>
          </p:nvPr>
        </p:nvGraphicFramePr>
        <p:xfrm>
          <a:off x="190457" y="1843088"/>
          <a:ext cx="11376564" cy="2603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712"/>
                <a:gridCol w="1945910"/>
                <a:gridCol w="864934"/>
                <a:gridCol w="731867"/>
                <a:gridCol w="843428"/>
                <a:gridCol w="792088"/>
                <a:gridCol w="797640"/>
                <a:gridCol w="732619"/>
                <a:gridCol w="846005"/>
                <a:gridCol w="792088"/>
                <a:gridCol w="792088"/>
                <a:gridCol w="864096"/>
                <a:gridCol w="792089"/>
              </a:tblGrid>
              <a:tr h="69320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66" marR="181966" marT="68600" marB="686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1966" marR="181966" marT="68600" marB="68600" anchor="ctr"/>
                </a:tc>
              </a:tr>
              <a:tr h="2861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 KONVENSIONAL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2602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MECTA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0" marR="0" marT="0" marB="0" anchor="ctr"/>
                </a:tc>
              </a:tr>
              <a:tr h="260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EKG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58</a:t>
                      </a:r>
                    </a:p>
                  </a:txBody>
                  <a:tcPr marL="0" marR="0" marT="0" marB="0" anchor="ctr"/>
                </a:tc>
              </a:tr>
              <a:tr h="242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EEG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ctr"/>
                </a:tc>
              </a:tr>
              <a:tr h="316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STRESS ANALISER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ctr"/>
                </a:tc>
              </a:tr>
              <a:tr h="3011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TMS</a:t>
                      </a: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0" marR="0" marT="0" marB="0" anchor="ctr"/>
                </a:tc>
              </a:tr>
              <a:tr h="2428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EMG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9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3147" y="0"/>
            <a:ext cx="11495563" cy="457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32438"/>
              </p:ext>
            </p:extLst>
          </p:nvPr>
        </p:nvGraphicFramePr>
        <p:xfrm>
          <a:off x="101573" y="438150"/>
          <a:ext cx="11688343" cy="6196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946"/>
                <a:gridCol w="3082642"/>
                <a:gridCol w="2279025"/>
                <a:gridCol w="1928889"/>
                <a:gridCol w="2158782"/>
                <a:gridCol w="1275059"/>
              </a:tblGrid>
              <a:tr h="54251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555" marB="68555"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181958" marR="181958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NOV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555" marB="6855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555" marB="68555" anchor="ctr"/>
                </a:tc>
              </a:tr>
              <a:tr h="3958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58" marR="181958" marT="68555" marB="6855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34.365.900.000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1958" marR="181958" marT="68555" marB="6855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2.751.709.847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27.247.911.283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79,29</a:t>
                      </a:r>
                    </a:p>
                  </a:txBody>
                  <a:tcPr marL="0" marR="0" marT="0" marB="0" anchor="ctr"/>
                </a:tc>
              </a:tr>
              <a:tr h="39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Jalan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60.490.000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492.915.000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109,54</a:t>
                      </a:r>
                    </a:p>
                  </a:txBody>
                  <a:tcPr marL="0" marR="0" marT="0" marB="0" anchor="ctr"/>
                </a:tc>
              </a:tr>
              <a:tr h="39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Tumbuh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Kembang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2.469.500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29.977.000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119,91</a:t>
                      </a:r>
                    </a:p>
                  </a:txBody>
                  <a:tcPr marL="0" marR="0" marT="0" marB="0" anchor="ctr"/>
                </a:tc>
              </a:tr>
              <a:tr h="39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1.185.000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4.395.000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125,57</a:t>
                      </a:r>
                    </a:p>
                  </a:txBody>
                  <a:tcPr marL="0" marR="0" marT="0" marB="0" anchor="ctr"/>
                </a:tc>
              </a:tr>
              <a:tr h="429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Psikogeriatri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90.000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585.000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39,00</a:t>
                      </a:r>
                    </a:p>
                  </a:txBody>
                  <a:tcPr marL="0" marR="0" marT="0" marB="0" anchor="ctr"/>
                </a:tc>
              </a:tr>
              <a:tr h="4105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IGD 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termasuk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ICU/HCU/PICU/NICU)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175.000.000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9.927.500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129.082.500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73,76</a:t>
                      </a:r>
                    </a:p>
                  </a:txBody>
                  <a:tcPr marL="0" marR="0" marT="0" marB="0" anchor="ctr"/>
                </a:tc>
              </a:tr>
              <a:tr h="39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Rawat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Inap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58.160.000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798.337.500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53,22</a:t>
                      </a:r>
                    </a:p>
                  </a:txBody>
                  <a:tcPr marL="0" marR="0" marT="0" marB="0" anchor="ctr"/>
                </a:tc>
              </a:tr>
              <a:tr h="39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Psikiatri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3.600.000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106.898.750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152,71</a:t>
                      </a:r>
                    </a:p>
                  </a:txBody>
                  <a:tcPr marL="0" marR="0" marT="0" marB="0" anchor="ctr"/>
                </a:tc>
              </a:tr>
              <a:tr h="39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925.000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7.580.000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75,80</a:t>
                      </a:r>
                    </a:p>
                  </a:txBody>
                  <a:tcPr marL="0" marR="0" marT="0" marB="0" anchor="ctr"/>
                </a:tc>
              </a:tr>
              <a:tr h="431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Penyakit Dalam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2.608.750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86,96</a:t>
                      </a:r>
                    </a:p>
                  </a:txBody>
                  <a:tcPr marL="0" marR="0" marT="0" marB="0" anchor="ctr"/>
                </a:tc>
              </a:tr>
              <a:tr h="429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Kulit dan Kelamin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1.585.500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52,85</a:t>
                      </a:r>
                    </a:p>
                  </a:txBody>
                  <a:tcPr marL="0" marR="0" marT="0" marB="0" anchor="ctr"/>
                </a:tc>
              </a:tr>
              <a:tr h="39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Tindakan Medik Anak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388.750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12,96</a:t>
                      </a:r>
                    </a:p>
                  </a:txBody>
                  <a:tcPr marL="0" marR="0" marT="0" marB="0" anchor="ctr"/>
                </a:tc>
              </a:tr>
              <a:tr h="39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Fisioterapi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993.750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17.502.550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100,01</a:t>
                      </a:r>
                    </a:p>
                  </a:txBody>
                  <a:tcPr marL="0" marR="0" marT="0" marB="0" anchor="ctr"/>
                </a:tc>
              </a:tr>
              <a:tr h="39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Asuhan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Keperawatan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9.945.038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86.564.680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57,71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7101" y="332656"/>
            <a:ext cx="8781646" cy="6177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INAP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092847"/>
              </p:ext>
            </p:extLst>
          </p:nvPr>
        </p:nvGraphicFramePr>
        <p:xfrm>
          <a:off x="37696" y="980728"/>
          <a:ext cx="11968465" cy="5190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627"/>
                <a:gridCol w="4310630"/>
                <a:gridCol w="680627"/>
                <a:gridCol w="605001"/>
                <a:gridCol w="808052"/>
                <a:gridCol w="634691"/>
                <a:gridCol w="634691"/>
                <a:gridCol w="634691"/>
                <a:gridCol w="634691"/>
                <a:gridCol w="634691"/>
                <a:gridCol w="634691"/>
                <a:gridCol w="634691"/>
                <a:gridCol w="634691"/>
              </a:tblGrid>
              <a:tr h="5400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</a:t>
                      </a:r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955" marR="18955" marT="14289" marB="0" anchor="ctr"/>
                </a:tc>
              </a:tr>
              <a:tr h="4320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</a:t>
                      </a:r>
                      <a:r>
                        <a:rPr lang="sv-SE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sv-SE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</a:tr>
              <a:tr h="330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sub</a:t>
                      </a:r>
                      <a:r>
                        <a:rPr lang="sv-SE" sz="15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akut</a:t>
                      </a:r>
                      <a:endParaRPr lang="sv-SE" sz="1500" b="0" i="0" u="none" strike="noStrike" dirty="0" smtClean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425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melarikan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63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meninggal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dunia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percobaan bunuh diri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4714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dipindahkan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fisik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akut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</a:tr>
              <a:tr h="2428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yang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dirujuk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RS lain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683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Patient Safety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79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Insiden Infeksi Nosokomial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240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alergi obat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7000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 pasien masuk dengan PGOT/Pasung/</a:t>
                      </a:r>
                      <a:b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</a:b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PMI/Integrasi Baresos</a:t>
                      </a: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42572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5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Penanganan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6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55288" y="114304"/>
            <a:ext cx="8775733" cy="105273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RAWAT JALAN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326627"/>
              </p:ext>
            </p:extLst>
          </p:nvPr>
        </p:nvGraphicFramePr>
        <p:xfrm>
          <a:off x="101574" y="1116456"/>
          <a:ext cx="11681471" cy="492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935"/>
                <a:gridCol w="2132196"/>
                <a:gridCol w="308056"/>
                <a:gridCol w="804580"/>
                <a:gridCol w="938677"/>
                <a:gridCol w="737532"/>
                <a:gridCol w="804580"/>
                <a:gridCol w="737532"/>
                <a:gridCol w="670483"/>
                <a:gridCol w="871628"/>
                <a:gridCol w="804580"/>
                <a:gridCol w="737532"/>
                <a:gridCol w="804580"/>
                <a:gridCol w="804580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500" b="1" i="0" u="none" strike="noStrike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951" marR="18951" marT="1429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Suntik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</a:tr>
              <a:tr h="3673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Opname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416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IPWL</a:t>
                      </a: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416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baseline="0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Napza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 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82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a. SK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Bebas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Narkoba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83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b. SK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Sehat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Jiwa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345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238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c. SK Sehat Fisik</a:t>
                      </a: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d. SK Sakit Jiwa</a:t>
                      </a: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e. </a:t>
                      </a:r>
                      <a:r>
                        <a:rPr lang="en-US" sz="15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593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f. SK Pernah Opname</a:t>
                      </a: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88765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g. SK PKHI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9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691723" y="5698334"/>
            <a:ext cx="10969625" cy="1052513"/>
          </a:xfrm>
          <a:prstGeom prst="rect">
            <a:avLst/>
          </a:prstGeom>
        </p:spPr>
        <p:txBody>
          <a:bodyPr lIns="87240" tIns="43619" rIns="87240" bIns="43619"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29162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583260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874889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166518" algn="l" rtl="0" fontAlgn="base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>
              <a:defRPr/>
            </a:pP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2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25177" y="381000"/>
            <a:ext cx="9599064" cy="9398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RAWAT JALAN NONPSIKIATRI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457791"/>
              </p:ext>
            </p:extLst>
          </p:nvPr>
        </p:nvGraphicFramePr>
        <p:xfrm>
          <a:off x="239288" y="1447800"/>
          <a:ext cx="11806236" cy="4290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2257"/>
                <a:gridCol w="1542139"/>
                <a:gridCol w="806593"/>
                <a:gridCol w="1025998"/>
                <a:gridCol w="1025998"/>
                <a:gridCol w="952711"/>
                <a:gridCol w="916004"/>
                <a:gridCol w="820756"/>
                <a:gridCol w="820756"/>
                <a:gridCol w="820756"/>
                <a:gridCol w="820756"/>
                <a:gridCol w="820756"/>
                <a:gridCol w="820756"/>
              </a:tblGrid>
              <a:tr h="5334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401" marR="7401" marT="740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1047" marR="11047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46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18951" marR="18951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SARAF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88</a:t>
                      </a:r>
                    </a:p>
                  </a:txBody>
                  <a:tcPr marL="18951" marR="18951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</a:t>
                      </a:r>
                    </a:p>
                  </a:txBody>
                  <a:tcPr marL="18951" marR="18951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83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116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116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KULIT &amp; KELAMIN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8951" marR="18951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7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281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PENYAKIT DALAM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4725" marR="14725" marT="1110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8951" marR="18951" marT="14288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12697" marR="12697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792107" y="4714875"/>
          <a:ext cx="414401" cy="548640"/>
        </p:xfrm>
        <a:graphic>
          <a:graphicData uri="http://schemas.openxmlformats.org/drawingml/2006/table">
            <a:tbl>
              <a:tblPr/>
              <a:tblGrid>
                <a:gridCol w="414401"/>
              </a:tblGrid>
              <a:tr h="548640"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 marL="181933" marR="181933" marT="68580" marB="68580"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1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39339" y="533400"/>
            <a:ext cx="6399134" cy="85545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GIZI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180038"/>
              </p:ext>
            </p:extLst>
          </p:nvPr>
        </p:nvGraphicFramePr>
        <p:xfrm>
          <a:off x="220359" y="1592798"/>
          <a:ext cx="11748112" cy="2131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391"/>
                <a:gridCol w="2327589"/>
                <a:gridCol w="825919"/>
                <a:gridCol w="750835"/>
                <a:gridCol w="825919"/>
                <a:gridCol w="750835"/>
                <a:gridCol w="750835"/>
                <a:gridCol w="750835"/>
                <a:gridCol w="813878"/>
                <a:gridCol w="852769"/>
                <a:gridCol w="852769"/>
                <a:gridCol w="852769"/>
                <a:gridCol w="852769"/>
              </a:tblGrid>
              <a:tr h="61700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29" marR="181929" marT="68640" marB="686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1929" marR="181929" marT="68640" marB="68640" anchor="ctr"/>
                </a:tc>
              </a:tr>
              <a:tr h="5068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4" marR="18954" marT="143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 makanan pasien rawat inap</a:t>
                      </a:r>
                    </a:p>
                  </a:txBody>
                  <a:tcPr marL="18954" marR="18954" marT="143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7.621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6.877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7.817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7.744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7.828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7.303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6.948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7.472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7.256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7.462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6.222</a:t>
                      </a:r>
                    </a:p>
                  </a:txBody>
                  <a:tcPr marL="9525" marR="9525" marT="9525" marB="0" anchor="ctr"/>
                </a:tc>
              </a:tr>
              <a:tr h="5357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4" marR="18954" marT="143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Konseling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Gizi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3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</a:tr>
              <a:tr h="4716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4" marR="18954" marT="143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Diet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Pasien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3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1.415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1.057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1.340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1.282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1.297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1.140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1.056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1.324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1.204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1.378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1.072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9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25177" y="1143000"/>
            <a:ext cx="8590865" cy="5334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i-FI" sz="3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</a:t>
            </a:r>
            <a:r>
              <a:rPr lang="fi-FI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LAUNDRY</a:t>
            </a:r>
            <a:endParaRPr lang="en-US" sz="30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754281"/>
              </p:ext>
            </p:extLst>
          </p:nvPr>
        </p:nvGraphicFramePr>
        <p:xfrm>
          <a:off x="101574" y="2133601"/>
          <a:ext cx="12039937" cy="1784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88"/>
                <a:gridCol w="2125982"/>
                <a:gridCol w="936104"/>
                <a:gridCol w="792088"/>
                <a:gridCol w="792088"/>
                <a:gridCol w="864096"/>
                <a:gridCol w="864096"/>
                <a:gridCol w="792088"/>
                <a:gridCol w="792088"/>
                <a:gridCol w="841909"/>
                <a:gridCol w="894970"/>
                <a:gridCol w="894970"/>
                <a:gridCol w="894970"/>
              </a:tblGrid>
              <a:tr h="58519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3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65" marR="181965" marT="68559" marB="6855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1965" marR="181965" marT="68559" marB="68559" anchor="ctr"/>
                </a:tc>
              </a:tr>
              <a:tr h="4469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4" marR="18954" marT="14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Linen 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18.211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17.341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19.760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19.044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18.464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17.541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15.185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16.534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17.191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17.699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15.146</a:t>
                      </a: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4" marR="18954" marT="14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Pencucian Linen Non </a:t>
                      </a:r>
                      <a:r>
                        <a:rPr lang="fi-FI" sz="13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RS</a:t>
                      </a:r>
                      <a:endParaRPr lang="fi-FI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239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4" marR="18954" marT="1428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Linen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Rusak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539339" y="82976"/>
            <a:ext cx="6973246" cy="60282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(1)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8405"/>
              </p:ext>
            </p:extLst>
          </p:nvPr>
        </p:nvGraphicFramePr>
        <p:xfrm>
          <a:off x="158989" y="558347"/>
          <a:ext cx="11886541" cy="6183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969"/>
                <a:gridCol w="3424767"/>
                <a:gridCol w="736612"/>
                <a:gridCol w="602684"/>
                <a:gridCol w="669649"/>
                <a:gridCol w="803576"/>
                <a:gridCol w="736612"/>
                <a:gridCol w="736612"/>
                <a:gridCol w="736612"/>
                <a:gridCol w="736612"/>
                <a:gridCol w="736612"/>
                <a:gridCol w="736612"/>
                <a:gridCol w="736612"/>
              </a:tblGrid>
              <a:tr h="313222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37" marR="91437" marT="45723" marB="4572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80" marR="136480" marT="68585" marB="685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</a:tr>
              <a:tr h="492200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1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1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1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1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1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100" b="0" strike="noStrik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81926" marR="181926" marT="68585" marB="6858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26" marR="181926" marT="68585" marB="6858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26" marR="181926" marT="68585" marB="6858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26" marR="181926" marT="68585" marB="6858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1926" marR="181926" marT="68585" marB="68585" anchor="ctr"/>
                </a:tc>
              </a:tr>
              <a:tr h="313222">
                <a:tc gridSpan="5"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KUALITAS KESEHATAN LINGKUNGAN		</a:t>
                      </a:r>
                    </a:p>
                  </a:txBody>
                  <a:tcPr marL="181926" marR="181926" marT="68585" marB="6858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/>
                </a:tc>
                <a:tc>
                  <a:txBody>
                    <a:bodyPr/>
                    <a:lstStyle/>
                    <a:p>
                      <a:endParaRPr lang="en-US" sz="11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/>
                </a:tc>
                <a:tc>
                  <a:txBody>
                    <a:bodyPr/>
                    <a:lstStyle/>
                    <a:p>
                      <a:endParaRPr lang="en-US" sz="11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/>
                </a:tc>
                <a:tc>
                  <a:txBody>
                    <a:bodyPr/>
                    <a:lstStyle/>
                    <a:p>
                      <a:endParaRPr lang="en-US" sz="11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/>
                </a:tc>
                <a:tc>
                  <a:txBody>
                    <a:bodyPr/>
                    <a:lstStyle/>
                    <a:p>
                      <a:endParaRPr lang="en-US" sz="11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/>
                </a:tc>
                <a:tc>
                  <a:txBody>
                    <a:bodyPr/>
                    <a:lstStyle/>
                    <a:p>
                      <a:endParaRPr lang="en-US" sz="11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/>
                </a:tc>
                <a:tc>
                  <a:txBody>
                    <a:bodyPr/>
                    <a:lstStyle/>
                    <a:p>
                      <a:endParaRPr lang="en-US" sz="11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/>
                </a:tc>
                <a:tc>
                  <a:txBody>
                    <a:bodyPr/>
                    <a:lstStyle/>
                    <a:p>
                      <a:endParaRPr lang="en-US" sz="11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26" marR="181926" marT="68585" marB="68585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697" marR="12697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kelembaban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697" marR="12697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pencahayaan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697" marR="12697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kebisingan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697" marR="12697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udara ruang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lantai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dinding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</a:tr>
              <a:tr h="2030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linen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Usap alat medis/ pemantauan kualitas hasil sterilisasi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kualitas kimia air bersih dan air minum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3719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bakteriologis air bersih/ minum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E Coli makanan dan minuman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697" marR="12697" marT="9525" marB="0" anchor="ctr"/>
                </a:tc>
              </a:tr>
              <a:tr h="550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angka kuman total &amp; angka kuman E Coli alat makan / minum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697" marR="12697" marT="9525" marB="0" anchor="ctr"/>
                </a:tc>
              </a:tr>
              <a:tr h="5509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air limbah (COD, BOD, TSS, pH, Phosphat, NH3-N, Mikrobiologi)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Pemeriksaan mingguan sisa chlor bebas air bersih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</a:tr>
              <a:tr h="3932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Pemeriksaa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pH &amp;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suhu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mingguan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3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667683" y="124410"/>
            <a:ext cx="7922738" cy="42390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SANITASI (2)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388998"/>
              </p:ext>
            </p:extLst>
          </p:nvPr>
        </p:nvGraphicFramePr>
        <p:xfrm>
          <a:off x="128019" y="648942"/>
          <a:ext cx="11926071" cy="6038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764"/>
                <a:gridCol w="1806829"/>
                <a:gridCol w="849313"/>
                <a:gridCol w="723488"/>
                <a:gridCol w="723488"/>
                <a:gridCol w="701355"/>
                <a:gridCol w="745622"/>
                <a:gridCol w="745622"/>
                <a:gridCol w="849765"/>
                <a:gridCol w="849765"/>
                <a:gridCol w="849765"/>
                <a:gridCol w="849765"/>
                <a:gridCol w="849765"/>
                <a:gridCol w="849765"/>
              </a:tblGrid>
              <a:tr h="337025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 KEGIATAN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44" marR="91444" marT="45713" marB="45713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91" marR="136491" marT="68570" marB="685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</a:tr>
              <a:tr h="337025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1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1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1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1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1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JUNI</a:t>
                      </a:r>
                      <a:endParaRPr lang="en-US" sz="11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41" marR="181941" marT="68570" marB="685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JULI</a:t>
                      </a:r>
                    </a:p>
                  </a:txBody>
                  <a:tcPr marL="181941" marR="181941" marT="68570" marB="685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41" marR="181941" marT="68570" marB="685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41" marR="181941" marT="68570" marB="685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41" marR="181941" marT="68570" marB="685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1941" marR="181941" marT="68570" marB="68570" anchor="ctr"/>
                </a:tc>
              </a:tr>
              <a:tr h="214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PENYEHATAN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AIR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</a:tr>
              <a:tr h="1201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Desinfeksi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air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bersih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214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Pengurasan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tandon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214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 LIMBAH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</a:tr>
              <a:tr h="5329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proses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pengambilan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pengiriman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214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Insenerasi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limbah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padat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2338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medis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4158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pengelolaan sampah non medis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4158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SANITASI RUANG DAN LINGKUNGAN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</a:tr>
              <a:tr h="4637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lingkungan kerja secara insentif (dengan checklist)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4158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sanitasi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bangunan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inspeksi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langsung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6169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Pemantauan pemeliharaan taman &amp; lingkungan luar gedung ( dengan checlist)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4158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VEKTOR / BINATANG PENGGANGGU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</a:tr>
              <a:tr h="2146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Survey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jentik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214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Fogging serangga 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  <a:tr h="2146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4" marR="18954" marT="14286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Pengendalian rayap</a:t>
                      </a:r>
                    </a:p>
                  </a:txBody>
                  <a:tcPr marL="18954" marR="18954" marT="14286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4" marR="18954" marT="1428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2697" marR="12697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3047206" y="221974"/>
            <a:ext cx="6502690" cy="638168"/>
          </a:xfrm>
        </p:spPr>
        <p:txBody>
          <a:bodyPr/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INSTALASI IPS 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609669"/>
              </p:ext>
            </p:extLst>
          </p:nvPr>
        </p:nvGraphicFramePr>
        <p:xfrm>
          <a:off x="143301" y="764705"/>
          <a:ext cx="11943190" cy="5334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376"/>
                <a:gridCol w="3175834"/>
                <a:gridCol w="820785"/>
                <a:gridCol w="718987"/>
                <a:gridCol w="782755"/>
                <a:gridCol w="704481"/>
                <a:gridCol w="704481"/>
                <a:gridCol w="727286"/>
                <a:gridCol w="740041"/>
                <a:gridCol w="740041"/>
                <a:gridCol w="740041"/>
                <a:gridCol w="740041"/>
                <a:gridCol w="740041"/>
              </a:tblGrid>
              <a:tr h="371578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</a:p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KEGIATAN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12" marR="91412"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/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443" marR="136443" marT="68583" marB="6858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</a:tr>
              <a:tr h="365524">
                <a:tc vMerge="1">
                  <a:txBody>
                    <a:bodyPr/>
                    <a:lstStyle/>
                    <a:p>
                      <a:endParaRPr lang="en-US" sz="8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2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877" marR="181877" marT="68583" marB="685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877" marR="181877" marT="68583" marB="685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877" marR="181877" marT="68583" marB="685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877" marR="181877" marT="68583" marB="685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877" marR="181877" marT="68583" marB="685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1877" marR="181877" marT="68583" marB="68583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Elektronika dan Komunikasi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rutin Peralatan Listrik dan Air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Pemeliharaan </a:t>
                      </a:r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rutin peralatan Laundry dan Kitchen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Alat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Elektronika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Komunikasi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Listrik dan Air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</a:tr>
              <a:tr h="35695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Laundry dan Kitchen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63381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Perbaikan dan Pemeliharaan oleh Pihak Ketiga</a:t>
                      </a:r>
                    </a:p>
                  </a:txBody>
                  <a:tcPr marL="18947" marR="18947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01924" y="548680"/>
            <a:ext cx="8461415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SUBAG DIKLITBANG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280945"/>
              </p:ext>
            </p:extLst>
          </p:nvPr>
        </p:nvGraphicFramePr>
        <p:xfrm>
          <a:off x="13625" y="1196752"/>
          <a:ext cx="11873163" cy="4748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48"/>
                <a:gridCol w="1487597"/>
                <a:gridCol w="799163"/>
                <a:gridCol w="770076"/>
                <a:gridCol w="864096"/>
                <a:gridCol w="936104"/>
                <a:gridCol w="864096"/>
                <a:gridCol w="936104"/>
                <a:gridCol w="864096"/>
                <a:gridCol w="936104"/>
                <a:gridCol w="822363"/>
                <a:gridCol w="1096908"/>
                <a:gridCol w="1096908"/>
              </a:tblGrid>
              <a:tr h="34917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KEGIATAN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1460" marR="91460" marT="45649" marB="45649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36515" marR="136515" marT="68474" marB="68474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</a:tr>
              <a:tr h="796309"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FEB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APR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MEI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JUN</a:t>
                      </a:r>
                      <a:endParaRPr lang="en-US" sz="1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73" marR="181973" marT="68474" marB="6847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JUL</a:t>
                      </a:r>
                    </a:p>
                  </a:txBody>
                  <a:tcPr marL="181973" marR="181973" marT="68474" marB="6847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AGT</a:t>
                      </a:r>
                    </a:p>
                  </a:txBody>
                  <a:tcPr marL="181973" marR="181973" marT="68474" marB="6847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</a:t>
                      </a:r>
                    </a:p>
                  </a:txBody>
                  <a:tcPr marL="181973" marR="181973" marT="68474" marB="6847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OKT</a:t>
                      </a:r>
                    </a:p>
                  </a:txBody>
                  <a:tcPr marL="181973" marR="181973" marT="68474" marB="6847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</a:p>
                  </a:txBody>
                  <a:tcPr marL="181973" marR="181973" marT="68474" marB="68474" anchor="ctr"/>
                </a:tc>
              </a:tr>
              <a:tr h="3765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Pengelolaan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asrama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152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242</a:t>
                      </a:r>
                    </a:p>
                  </a:txBody>
                  <a:tcPr marL="9525" marR="9525" marT="9525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Penerimaan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mahasiswa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praktek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444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257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699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Magang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Kunjungan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292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Permintaan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surat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keterangan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 penelitian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-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Penelitian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400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 SDM Internal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</a:tr>
              <a:tr h="2428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</a:t>
                      </a: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Pengembangan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SDM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Eksternal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5" marR="18955" marT="1427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-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12697" marR="12697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1" y="0"/>
            <a:ext cx="12292707" cy="6873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721" y="152400"/>
            <a:ext cx="11495563" cy="64291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683752"/>
              </p:ext>
            </p:extLst>
          </p:nvPr>
        </p:nvGraphicFramePr>
        <p:xfrm>
          <a:off x="101573" y="609600"/>
          <a:ext cx="11877605" cy="6170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651"/>
                <a:gridCol w="3552752"/>
                <a:gridCol w="2214350"/>
                <a:gridCol w="1929897"/>
                <a:gridCol w="1977576"/>
                <a:gridCol w="1401379"/>
              </a:tblGrid>
              <a:tr h="52372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3" marR="18191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3" marR="18191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181913" marR="18191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3" marR="181913" marT="68583" marB="6858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NOV</a:t>
                      </a:r>
                    </a:p>
                  </a:txBody>
                  <a:tcPr marL="181913" marR="181913" marT="68583" marB="6858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3" marR="181913" marT="68583" marB="68583" anchor="ctr"/>
                </a:tc>
              </a:tr>
              <a:tr h="324948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3" marR="181913" marT="68583" marB="68583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Laboratorium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14.644.750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187.517.000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93,76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Radiologi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3.441.500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69.569.850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278,28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Elektromedik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6.877.500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149.069.000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212,96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Rehabilitasi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Mental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5.430.000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33.744.500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96,41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Gigi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&amp;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Mulut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1.002.000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17.397.554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144,98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Farmasi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1.500.000.000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93.359.197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1.039.255.294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69,28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Psikologi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5.630.000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73.485.000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108,87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Medikolegal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9.777.500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171.767.500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245,38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Pemulasaran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Jenazah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593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BPJS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Kesehatan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28.967.400.000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2.279.236.905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22.851.378.310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78,89</a:t>
                      </a:r>
                    </a:p>
                  </a:txBody>
                  <a:tcPr marL="0" marR="0" marT="0" marB="0" anchor="ctr"/>
                </a:tc>
              </a:tr>
              <a:tr h="311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Jamkesda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1.000.000.000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183.974.707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976.306.295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97,63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IPWL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  <a:tr h="395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Rehab NAPZA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3.500.000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0,00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4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09442" y="228601"/>
            <a:ext cx="11312369" cy="47668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1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2017 &amp; REALISASI PENDAPATAN TAHUN 2017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662163"/>
              </p:ext>
            </p:extLst>
          </p:nvPr>
        </p:nvGraphicFramePr>
        <p:xfrm>
          <a:off x="135410" y="762000"/>
          <a:ext cx="11863658" cy="5986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652"/>
                <a:gridCol w="3153845"/>
                <a:gridCol w="2392994"/>
                <a:gridCol w="2166572"/>
                <a:gridCol w="2158916"/>
                <a:gridCol w="885679"/>
              </a:tblGrid>
              <a:tr h="6076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0" marR="181910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Jenis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Pelayanan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0" marR="181910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181910" marR="181910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Realisasi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NOV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0" marR="181910" marT="68562" marB="6856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s/d </a:t>
                      </a:r>
                      <a:r>
                        <a:rPr lang="en-US" sz="14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Bulan</a:t>
                      </a:r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NOV</a:t>
                      </a:r>
                    </a:p>
                  </a:txBody>
                  <a:tcPr marL="181910" marR="181910" marT="68562" marB="6856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1910" marR="181910" marT="68562" marB="68562" anchor="ctr"/>
                </a:tc>
              </a:tr>
              <a:tr h="3333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Pendidikan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Pelatihan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3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1.160.000.000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0" marR="18950" marT="142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134.249.000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897.435.000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77,37</a:t>
                      </a:r>
                    </a:p>
                  </a:txBody>
                  <a:tcPr marL="0" marR="0" marT="0" marB="0" anchor="ctr"/>
                </a:tc>
              </a:tr>
              <a:tr h="3579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Diklat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1,150,000,000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133.755.000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888.124.000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77,23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Jasa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Ketatausahaan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10,000,000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494.000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9.311.000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93,11</a:t>
                      </a:r>
                    </a:p>
                  </a:txBody>
                  <a:tcPr marL="0" marR="0" marT="0" marB="0" anchor="ctr"/>
                </a:tc>
              </a:tr>
              <a:tr h="2716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Pendapatan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lain-lain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Verdana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950" marR="18950" marT="14283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474.100.000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8950" marR="18950" marT="142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26.931.250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541.113.652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114,13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Ambulance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12,500,000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3.070.000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23.415.000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187,32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Kendaraan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8,000,000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7.000.000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87,50</a:t>
                      </a:r>
                    </a:p>
                  </a:txBody>
                  <a:tcPr marL="0" marR="0" marT="0" marB="0" anchor="ctr"/>
                </a:tc>
              </a:tr>
              <a:tr h="2511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GOR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15,000,000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4.235.000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28,23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Kantin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50,000,000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33.900.000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67,80</a:t>
                      </a:r>
                    </a:p>
                  </a:txBody>
                  <a:tcPr marL="0" marR="0" marT="0" marB="0" anchor="ctr"/>
                </a:tc>
              </a:tr>
              <a:tr h="40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Ruang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1.500.000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10.000.000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Parkir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55,000,000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55.900.000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101,64</a:t>
                      </a:r>
                    </a:p>
                  </a:txBody>
                  <a:tcPr marL="0" marR="0" marT="0" marB="0" anchor="ctr"/>
                </a:tc>
              </a:tr>
              <a:tr h="3739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ATM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30,000,000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36.000.000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120,00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Lahan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2,000,000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1.750.000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11.250.000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562,50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Sewa Peralatan 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500,000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        -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1.000.000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200,00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Laundry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1,000,000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Verdana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12.000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      538.500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53,85</a:t>
                      </a:r>
                    </a:p>
                  </a:txBody>
                  <a:tcPr marL="0" marR="0" marT="0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Pendapatan Lainnya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 pitchFamily="34" charset="0"/>
                        </a:rPr>
                        <a:t>         295,100,000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20.099.250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         357.875.152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121,27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47AB-53FC-4FC4-B329-DC0E1CCA457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8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53" y="457200"/>
            <a:ext cx="10969945" cy="96044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KINERJA PENDAPATAN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253443054"/>
              </p:ext>
            </p:extLst>
          </p:nvPr>
        </p:nvGraphicFramePr>
        <p:xfrm>
          <a:off x="363629" y="1386946"/>
          <a:ext cx="11461568" cy="5066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3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363628" y="50507"/>
            <a:ext cx="10969625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CAPAIAN KINERJA PELAYANAN</a:t>
            </a:r>
            <a:endParaRPr lang="en-US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5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25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500" dirty="0"/>
              <a:t>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800" dirty="0"/>
              <a:t>    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75844634"/>
              </p:ext>
            </p:extLst>
          </p:nvPr>
        </p:nvGraphicFramePr>
        <p:xfrm>
          <a:off x="145611" y="743448"/>
          <a:ext cx="11938364" cy="5765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853"/>
                <a:gridCol w="767791"/>
                <a:gridCol w="978072"/>
                <a:gridCol w="978072"/>
                <a:gridCol w="978072"/>
                <a:gridCol w="978072"/>
                <a:gridCol w="978072"/>
                <a:gridCol w="978072"/>
                <a:gridCol w="978072"/>
                <a:gridCol w="978072"/>
                <a:gridCol w="978072"/>
                <a:gridCol w="978072"/>
              </a:tblGrid>
              <a:tr h="59007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INDIKATOR </a:t>
                      </a:r>
                    </a:p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KINERJA</a:t>
                      </a:r>
                    </a:p>
                    <a:p>
                      <a:endParaRPr lang="en-US" sz="1200" dirty="0"/>
                    </a:p>
                  </a:txBody>
                  <a:tcPr marL="0" marR="0" marT="0" marB="0" anchor="ctr"/>
                </a:tc>
                <a:tc gridSpan="11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CAPAIAN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</a:tr>
              <a:tr h="5900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JAN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FEB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APR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JUNI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JULI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AGT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SEPT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OKT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NOV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BOR (%)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72,22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72,03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74,09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75,11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74,24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70,82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65,98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70,77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71,24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70,69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60,42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LOS (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TOI (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Hari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)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455282">
                <a:tc gridSpan="11"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Jalan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ctr" rtl="0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 hMerge="1">
                  <a:txBody>
                    <a:bodyPr/>
                    <a:lstStyle/>
                    <a:p>
                      <a:pPr marL="88900" indent="0" algn="l" rtl="0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4217" marR="14217" marT="14288" marB="0" anchor="ctr"/>
                </a:tc>
                <a:tc>
                  <a:txBody>
                    <a:bodyPr/>
                    <a:lstStyle/>
                    <a:p>
                      <a:pPr marL="88900" indent="0" algn="l" rtl="0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Pengun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93663" indent="0" algn="l" rtl="0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jung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3.452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3.913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3.529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3.828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3.124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4.002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3.780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3.530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3.593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3.637</a:t>
                      </a: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93663" indent="0" algn="l" rtl="0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Kunjung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93663" indent="0" algn="l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7.087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6.565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7.490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6.729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7.345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5.927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7.615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7.209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6.730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6.812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6.888</a:t>
                      </a: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Rawat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Inap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</a:tr>
              <a:tr h="590070">
                <a:tc>
                  <a:txBody>
                    <a:bodyPr/>
                    <a:lstStyle/>
                    <a:p>
                      <a:pPr marL="88900" indent="0"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IGD 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298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285</a:t>
                      </a: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8951" marR="18951" marT="142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222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775D-E73A-47E6-B0A4-18E8271E58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7396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2195</TotalTime>
  <Words>6314</Words>
  <Application>Microsoft Office PowerPoint</Application>
  <PresentationFormat>Custom</PresentationFormat>
  <Paragraphs>4984</Paragraphs>
  <Slides>59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Facet</vt:lpstr>
      <vt:lpstr>PowerPoint Presentation</vt:lpstr>
      <vt:lpstr>PowerPoint Presentation</vt:lpstr>
      <vt:lpstr>PowerPoint Presentation</vt:lpstr>
      <vt:lpstr>      </vt:lpstr>
      <vt:lpstr>TARGET 2017 &amp; REALISASI PENDAPATAN TAHUN 2017</vt:lpstr>
      <vt:lpstr>TARGET 2017 &amp; REALISASI PENDAPATAN TAHUN 2017</vt:lpstr>
      <vt:lpstr>TARGET 2017 &amp; REALISASI PENDAPATAN TAHUN 2017</vt:lpstr>
      <vt:lpstr>KINERJA PENDAPATAN</vt:lpstr>
      <vt:lpstr>CAPAIAN KINERJA PELAYANAN</vt:lpstr>
      <vt:lpstr>B O R ( % )</vt:lpstr>
      <vt:lpstr>L O S ( Hari  )</vt:lpstr>
      <vt:lpstr>T O I ( Hari  )</vt:lpstr>
      <vt:lpstr>RAWAT JALAN</vt:lpstr>
      <vt:lpstr>RAWAT INAP</vt:lpstr>
      <vt:lpstr>I G D </vt:lpstr>
      <vt:lpstr>PELAYANAN RAWAT INAP  BERDASARKAN CARA BAYAR  </vt:lpstr>
      <vt:lpstr>U M U M</vt:lpstr>
      <vt:lpstr>N P B I</vt:lpstr>
      <vt:lpstr>P B I</vt:lpstr>
      <vt:lpstr>BKMKS</vt:lpstr>
      <vt:lpstr>JAMKESDA</vt:lpstr>
      <vt:lpstr>PELAYANAN RAWAT JALAN  BERDASARKAN CARA BAYAR   </vt:lpstr>
      <vt:lpstr>U M U M</vt:lpstr>
      <vt:lpstr>N P B I</vt:lpstr>
      <vt:lpstr>PowerPoint Presentation</vt:lpstr>
      <vt:lpstr>BKMKS</vt:lpstr>
      <vt:lpstr>JAMKESDA</vt:lpstr>
      <vt:lpstr>     JUMLAH KUNJUNGAN PASIEN RAWAT JALAN BERDASARKAN WILAYAH </vt:lpstr>
      <vt:lpstr>PowerPoint Presentation</vt:lpstr>
      <vt:lpstr>DATA WILAYAH CAKUPAN  SURAKARTA &amp; JAWA TENGAH</vt:lpstr>
      <vt:lpstr>DATA WILAYAH CAKUPAN JAWA TIMUR   </vt:lpstr>
      <vt:lpstr>JUMLAH KUNJUNGAN PASIEN RAWAT INAP BERDASARKAN WILAYAH </vt:lpstr>
      <vt:lpstr>PowerPoint Presentation</vt:lpstr>
      <vt:lpstr>DATA WILAYAH CAKUPAN  SURAKARTA &amp; JAWA TENGAH</vt:lpstr>
      <vt:lpstr>DATA WILAYAH CAKUPAN JAWA TIMUR   </vt:lpstr>
      <vt:lpstr>LAPORAN KEGIATAN INSTALASI S/D BULAN NOVEMBER 2017 </vt:lpstr>
      <vt:lpstr>INSTALASI FARMASI </vt:lpstr>
      <vt:lpstr>INSTALASI FISIOTERAPI</vt:lpstr>
      <vt:lpstr>INSTALASI GIGI &amp; MULUT</vt:lpstr>
      <vt:lpstr>INSTALASI KESWAMAS</vt:lpstr>
      <vt:lpstr>INSTALASI LABORATORIUM</vt:lpstr>
      <vt:lpstr>INSTALASI NAPZA</vt:lpstr>
      <vt:lpstr> INSTALASI PSIKOGERIATRI </vt:lpstr>
      <vt:lpstr>INSTALASI PSIKOLOGI</vt:lpstr>
      <vt:lpstr>INSTALASI RADIOLOGI</vt:lpstr>
      <vt:lpstr>INSTALASI REHABILITASI</vt:lpstr>
      <vt:lpstr>INSTALASI TUMBUH KEMBANG ANAK</vt:lpstr>
      <vt:lpstr>INSTALASI GAWAT DARURAT</vt:lpstr>
      <vt:lpstr>INSTALASI ELEKTROMEDIK</vt:lpstr>
      <vt:lpstr>INSTALASI RAWAT INAP</vt:lpstr>
      <vt:lpstr>INSTALASI RAWAT JALAN</vt:lpstr>
      <vt:lpstr>RAWAT JALAN NONPSIKIATRI</vt:lpstr>
      <vt:lpstr>INSTALASI GIZI</vt:lpstr>
      <vt:lpstr>INSTALASI LAUNDRY</vt:lpstr>
      <vt:lpstr>INSTALASI SANITASI (1)</vt:lpstr>
      <vt:lpstr>INSTALASI SANITASI (2)</vt:lpstr>
      <vt:lpstr>INSTALASI IPS RS</vt:lpstr>
      <vt:lpstr>SUBAG DIKLITBANG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acer</cp:lastModifiedBy>
  <cp:revision>220</cp:revision>
  <cp:lastPrinted>2017-08-21T04:12:20Z</cp:lastPrinted>
  <dcterms:created xsi:type="dcterms:W3CDTF">2017-07-26T01:43:47Z</dcterms:created>
  <dcterms:modified xsi:type="dcterms:W3CDTF">2017-12-19T01:56:25Z</dcterms:modified>
</cp:coreProperties>
</file>