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24.xml" ContentType="application/vnd.openxmlformats-officedocument.presentationml.notesSlide+xml"/>
  <Override PartName="/ppt/charts/chart8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7.xml" ContentType="application/vnd.openxmlformats-officedocument.presentationml.notesSlid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8.xml" ContentType="application/vnd.openxmlformats-officedocument.presentationml.notesSlid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9.xml" ContentType="application/vnd.openxmlformats-officedocument.presentationml.notesSl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2.xml" ContentType="application/vnd.openxmlformats-officedocument.presentationml.notesSlid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3.xml" ContentType="application/vnd.openxmlformats-officedocument.presentationml.notesSlid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34.xml" ContentType="application/vnd.openxmlformats-officedocument.presentationml.notesSlid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35.xml" ContentType="application/vnd.openxmlformats-officedocument.presentationml.notesSlide+xml"/>
  <Override PartName="/ppt/charts/chart17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15" r:id="rId1"/>
  </p:sldMasterIdLst>
  <p:notesMasterIdLst>
    <p:notesMasterId r:id="rId75"/>
  </p:notesMasterIdLst>
  <p:handoutMasterIdLst>
    <p:handoutMasterId r:id="rId76"/>
  </p:handoutMasterIdLst>
  <p:sldIdLst>
    <p:sldId id="553" r:id="rId2"/>
    <p:sldId id="542" r:id="rId3"/>
    <p:sldId id="543" r:id="rId4"/>
    <p:sldId id="544" r:id="rId5"/>
    <p:sldId id="545" r:id="rId6"/>
    <p:sldId id="546" r:id="rId7"/>
    <p:sldId id="547" r:id="rId8"/>
    <p:sldId id="548" r:id="rId9"/>
    <p:sldId id="549" r:id="rId10"/>
    <p:sldId id="550" r:id="rId11"/>
    <p:sldId id="551" r:id="rId12"/>
    <p:sldId id="552" r:id="rId13"/>
    <p:sldId id="534" r:id="rId14"/>
    <p:sldId id="291" r:id="rId15"/>
    <p:sldId id="474" r:id="rId16"/>
    <p:sldId id="475" r:id="rId17"/>
    <p:sldId id="476" r:id="rId18"/>
    <p:sldId id="430" r:id="rId19"/>
    <p:sldId id="367" r:id="rId20"/>
    <p:sldId id="477" r:id="rId21"/>
    <p:sldId id="479" r:id="rId22"/>
    <p:sldId id="371" r:id="rId23"/>
    <p:sldId id="481" r:id="rId24"/>
    <p:sldId id="483" r:id="rId25"/>
    <p:sldId id="415" r:id="rId26"/>
    <p:sldId id="441" r:id="rId27"/>
    <p:sldId id="484" r:id="rId28"/>
    <p:sldId id="505" r:id="rId29"/>
    <p:sldId id="485" r:id="rId30"/>
    <p:sldId id="414" r:id="rId31"/>
    <p:sldId id="487" r:id="rId32"/>
    <p:sldId id="506" r:id="rId33"/>
    <p:sldId id="507" r:id="rId34"/>
    <p:sldId id="508" r:id="rId35"/>
    <p:sldId id="491" r:id="rId36"/>
    <p:sldId id="398" r:id="rId37"/>
    <p:sldId id="442" r:id="rId38"/>
    <p:sldId id="443" r:id="rId39"/>
    <p:sldId id="502" r:id="rId40"/>
    <p:sldId id="459" r:id="rId41"/>
    <p:sldId id="460" r:id="rId42"/>
    <p:sldId id="503" r:id="rId43"/>
    <p:sldId id="504" r:id="rId44"/>
    <p:sldId id="435" r:id="rId45"/>
    <p:sldId id="445" r:id="rId46"/>
    <p:sldId id="446" r:id="rId47"/>
    <p:sldId id="449" r:id="rId48"/>
    <p:sldId id="450" r:id="rId49"/>
    <p:sldId id="451" r:id="rId50"/>
    <p:sldId id="452" r:id="rId51"/>
    <p:sldId id="454" r:id="rId52"/>
    <p:sldId id="455" r:id="rId53"/>
    <p:sldId id="457" r:id="rId54"/>
    <p:sldId id="458" r:id="rId55"/>
    <p:sldId id="456" r:id="rId56"/>
    <p:sldId id="468" r:id="rId57"/>
    <p:sldId id="469" r:id="rId58"/>
    <p:sldId id="470" r:id="rId59"/>
    <p:sldId id="471" r:id="rId60"/>
    <p:sldId id="501" r:id="rId61"/>
    <p:sldId id="472" r:id="rId62"/>
    <p:sldId id="473" r:id="rId63"/>
    <p:sldId id="515" r:id="rId64"/>
    <p:sldId id="516" r:id="rId65"/>
    <p:sldId id="517" r:id="rId66"/>
    <p:sldId id="518" r:id="rId67"/>
    <p:sldId id="530" r:id="rId68"/>
    <p:sldId id="531" r:id="rId69"/>
    <p:sldId id="536" r:id="rId70"/>
    <p:sldId id="537" r:id="rId71"/>
    <p:sldId id="539" r:id="rId72"/>
    <p:sldId id="541" r:id="rId73"/>
    <p:sldId id="494" r:id="rId74"/>
  </p:sldIdLst>
  <p:sldSz cx="6126163" cy="4572000"/>
  <p:notesSz cx="6858000" cy="111347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311150" indent="-20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627063" indent="-428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941388" indent="-666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255713" indent="-904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19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7" userDrawn="1">
          <p15:clr>
            <a:srgbClr val="A4A3A4"/>
          </p15:clr>
        </p15:guide>
        <p15:guide id="2" pos="21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B0A"/>
    <a:srgbClr val="CC00FF"/>
    <a:srgbClr val="190FDD"/>
    <a:srgbClr val="DFEB3D"/>
    <a:srgbClr val="0C9613"/>
    <a:srgbClr val="BE8A6A"/>
    <a:srgbClr val="B8A570"/>
    <a:srgbClr val="F3C76F"/>
    <a:srgbClr val="64585A"/>
    <a:srgbClr val="B0A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6" autoAdjust="0"/>
    <p:restoredTop sz="96831" autoAdjust="0"/>
  </p:normalViewPr>
  <p:slideViewPr>
    <p:cSldViewPr>
      <p:cViewPr varScale="1">
        <p:scale>
          <a:sx n="106" d="100"/>
          <a:sy n="106" d="100"/>
        </p:scale>
        <p:origin x="1386" y="78"/>
      </p:cViewPr>
      <p:guideLst>
        <p:guide orient="horz" pos="1440"/>
        <p:guide pos="1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71" y="-91"/>
      </p:cViewPr>
      <p:guideLst>
        <p:guide orient="horz" pos="3507"/>
        <p:guide pos="21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776215582893967E-2"/>
          <c:y val="0.2003573636913723"/>
          <c:w val="0.974223784417106"/>
          <c:h val="0.651966625753224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REALISASI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/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3.1150590328214742E-2"/>
                  <c:y val="-5.8854450098179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157785448819913E-2"/>
                  <c:y val="-0.10509723231817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1968125132166631E-2"/>
                  <c:y val="-0.13032056807453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1814374718475266E-2"/>
                  <c:y val="-0.155543903830901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3304476697238472E-2"/>
                  <c:y val="-0.20178668605089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694747341206014E-2"/>
                  <c:y val="-0.222806132514534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5919789507507067E-2"/>
                  <c:y val="-0.26484502544180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8119507908611598E-2"/>
                  <c:y val="-0.29006836119816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8746338605741153E-2"/>
                  <c:y val="-0.31108780766180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6403046280023433E-2"/>
                  <c:y val="-0.332107254125438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8212661330312893E-2"/>
                  <c:y val="-0.374146147052709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31048623315756"/>
                      <c:h val="6.0031539100142604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1.7206760224473705E-2"/>
                  <c:y val="-0.42038892927270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_(* #,##0_);_(* \(#,##0\);_(* "-"_);_(@_)</c:formatCode>
                <c:ptCount val="12"/>
                <c:pt idx="0">
                  <c:v>1809276495</c:v>
                </c:pt>
                <c:pt idx="1">
                  <c:v>3997123465</c:v>
                </c:pt>
                <c:pt idx="2">
                  <c:v>6090498428</c:v>
                </c:pt>
                <c:pt idx="3">
                  <c:v>10008339965</c:v>
                </c:pt>
                <c:pt idx="4">
                  <c:v>12343632377</c:v>
                </c:pt>
                <c:pt idx="5">
                  <c:v>14535130273</c:v>
                </c:pt>
                <c:pt idx="6">
                  <c:v>17076148226</c:v>
                </c:pt>
                <c:pt idx="7">
                  <c:v>18982645136</c:v>
                </c:pt>
                <c:pt idx="8" formatCode="#,##0">
                  <c:v>21439234934</c:v>
                </c:pt>
                <c:pt idx="9" formatCode="#,##0">
                  <c:v>23634647282</c:v>
                </c:pt>
                <c:pt idx="10" formatCode="#,##0">
                  <c:v>24252876106</c:v>
                </c:pt>
                <c:pt idx="11" formatCode="#,##0">
                  <c:v>26540254120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370594928"/>
        <c:axId val="370596888"/>
        <c:axId val="0"/>
      </c:bar3DChart>
      <c:catAx>
        <c:axId val="370594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0596888"/>
        <c:crosses val="autoZero"/>
        <c:auto val="1"/>
        <c:lblAlgn val="ctr"/>
        <c:lblOffset val="100"/>
        <c:noMultiLvlLbl val="0"/>
      </c:catAx>
      <c:valAx>
        <c:axId val="370596888"/>
        <c:scaling>
          <c:orientation val="minMax"/>
        </c:scaling>
        <c:delete val="1"/>
        <c:axPos val="l"/>
        <c:numFmt formatCode="_(* #,##0_);_(* \(#,##0\);_(* &quot;-&quot;_);_(@_)" sourceLinked="1"/>
        <c:majorTickMark val="none"/>
        <c:minorTickMark val="none"/>
        <c:tickLblPos val="nextTo"/>
        <c:crossAx val="37059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242259796221556E-2"/>
          <c:y val="3.3348878266042242E-2"/>
          <c:w val="0.9057888273622493"/>
          <c:h val="0.8542486928406017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BPJS NON PBI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</c:v>
                </c:pt>
                <c:pt idx="1">
                  <c:v>42</c:v>
                </c:pt>
                <c:pt idx="2">
                  <c:v>49</c:v>
                </c:pt>
                <c:pt idx="3">
                  <c:v>63</c:v>
                </c:pt>
                <c:pt idx="4">
                  <c:v>52</c:v>
                </c:pt>
                <c:pt idx="5">
                  <c:v>53</c:v>
                </c:pt>
                <c:pt idx="6">
                  <c:v>38</c:v>
                </c:pt>
                <c:pt idx="7">
                  <c:v>64</c:v>
                </c:pt>
                <c:pt idx="8">
                  <c:v>49</c:v>
                </c:pt>
                <c:pt idx="9">
                  <c:v>64</c:v>
                </c:pt>
                <c:pt idx="10">
                  <c:v>68</c:v>
                </c:pt>
                <c:pt idx="1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4648240"/>
        <c:axId val="374648632"/>
        <c:axId val="375886120"/>
      </c:bar3DChart>
      <c:catAx>
        <c:axId val="37464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198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4648632"/>
        <c:crosses val="autoZero"/>
        <c:auto val="1"/>
        <c:lblAlgn val="ctr"/>
        <c:lblOffset val="100"/>
        <c:noMultiLvlLbl val="0"/>
      </c:catAx>
      <c:valAx>
        <c:axId val="374648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4648240"/>
        <c:crosses val="autoZero"/>
        <c:crossBetween val="between"/>
      </c:valAx>
      <c:serAx>
        <c:axId val="375886120"/>
        <c:scaling>
          <c:orientation val="minMax"/>
        </c:scaling>
        <c:delete val="1"/>
        <c:axPos val="b"/>
        <c:majorTickMark val="none"/>
        <c:minorTickMark val="none"/>
        <c:tickLblPos val="nextTo"/>
        <c:crossAx val="374648632"/>
        <c:crosses val="autoZero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807954403995266E-2"/>
          <c:y val="2.8984220597923268E-2"/>
          <c:w val="0.89890547636607976"/>
          <c:h val="0.8671150848729604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BPJS  PBI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77</c:v>
                </c:pt>
                <c:pt idx="1">
                  <c:v>106</c:v>
                </c:pt>
                <c:pt idx="2">
                  <c:v>126</c:v>
                </c:pt>
                <c:pt idx="3">
                  <c:v>131</c:v>
                </c:pt>
                <c:pt idx="4">
                  <c:v>108</c:v>
                </c:pt>
                <c:pt idx="5">
                  <c:v>125</c:v>
                </c:pt>
                <c:pt idx="6">
                  <c:v>90</c:v>
                </c:pt>
                <c:pt idx="7">
                  <c:v>135</c:v>
                </c:pt>
                <c:pt idx="8">
                  <c:v>102</c:v>
                </c:pt>
                <c:pt idx="9">
                  <c:v>131</c:v>
                </c:pt>
                <c:pt idx="10">
                  <c:v>104</c:v>
                </c:pt>
                <c:pt idx="11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4649416"/>
        <c:axId val="374649808"/>
        <c:axId val="375886968"/>
      </c:bar3DChart>
      <c:catAx>
        <c:axId val="3746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114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4649808"/>
        <c:crosses val="autoZero"/>
        <c:auto val="1"/>
        <c:lblAlgn val="ctr"/>
        <c:lblOffset val="100"/>
        <c:noMultiLvlLbl val="0"/>
      </c:catAx>
      <c:valAx>
        <c:axId val="37464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4649416"/>
        <c:crosses val="autoZero"/>
        <c:crossBetween val="between"/>
      </c:valAx>
      <c:serAx>
        <c:axId val="375886968"/>
        <c:scaling>
          <c:orientation val="minMax"/>
        </c:scaling>
        <c:delete val="1"/>
        <c:axPos val="b"/>
        <c:majorTickMark val="none"/>
        <c:minorTickMark val="none"/>
        <c:tickLblPos val="nextTo"/>
        <c:crossAx val="374649808"/>
        <c:crosses val="autoZero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46210467513443"/>
          <c:y val="3.6633636451741766E-2"/>
          <c:w val="0.86896165062476061"/>
          <c:h val="0.832133807667275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JAMKESDA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7"/>
              <c:layout>
                <c:manualLayout>
                  <c:x val="5.191496337805206E-3"/>
                  <c:y val="8.5967761299658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7</c:v>
                </c:pt>
                <c:pt idx="2">
                  <c:v>23</c:v>
                </c:pt>
                <c:pt idx="3">
                  <c:v>22</c:v>
                </c:pt>
                <c:pt idx="4">
                  <c:v>23</c:v>
                </c:pt>
                <c:pt idx="5">
                  <c:v>18</c:v>
                </c:pt>
                <c:pt idx="6">
                  <c:v>18</c:v>
                </c:pt>
                <c:pt idx="7">
                  <c:v>39</c:v>
                </c:pt>
                <c:pt idx="8">
                  <c:v>16</c:v>
                </c:pt>
                <c:pt idx="9">
                  <c:v>28</c:v>
                </c:pt>
                <c:pt idx="10">
                  <c:v>23</c:v>
                </c:pt>
                <c:pt idx="1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6116312"/>
        <c:axId val="376116704"/>
        <c:axId val="376112640"/>
      </c:bar3DChart>
      <c:catAx>
        <c:axId val="376116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t" anchorCtr="0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6116704"/>
        <c:crosses val="autoZero"/>
        <c:auto val="1"/>
        <c:lblAlgn val="ctr"/>
        <c:lblOffset val="100"/>
        <c:noMultiLvlLbl val="0"/>
      </c:catAx>
      <c:valAx>
        <c:axId val="37611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6116312"/>
        <c:crossesAt val="1"/>
        <c:crossBetween val="between"/>
      </c:valAx>
      <c:serAx>
        <c:axId val="376112640"/>
        <c:scaling>
          <c:orientation val="minMax"/>
        </c:scaling>
        <c:delete val="1"/>
        <c:axPos val="b"/>
        <c:majorTickMark val="none"/>
        <c:minorTickMark val="none"/>
        <c:tickLblPos val="nextTo"/>
        <c:crossAx val="376116704"/>
        <c:crosses val="autoZero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243839704936728"/>
          <c:y val="0.10261720069644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301288473406001E-2"/>
          <c:y val="2.899702893014082E-2"/>
          <c:w val="0.87730309775878546"/>
          <c:h val="0.8698964295006640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1176</c:v>
                </c:pt>
                <c:pt idx="1">
                  <c:v>1015</c:v>
                </c:pt>
                <c:pt idx="2">
                  <c:v>1047</c:v>
                </c:pt>
                <c:pt idx="3">
                  <c:v>1005</c:v>
                </c:pt>
                <c:pt idx="4">
                  <c:v>1030</c:v>
                </c:pt>
                <c:pt idx="5">
                  <c:v>1182</c:v>
                </c:pt>
                <c:pt idx="6">
                  <c:v>1073</c:v>
                </c:pt>
                <c:pt idx="7">
                  <c:v>1081</c:v>
                </c:pt>
                <c:pt idx="8">
                  <c:v>961</c:v>
                </c:pt>
                <c:pt idx="9">
                  <c:v>1086</c:v>
                </c:pt>
                <c:pt idx="10">
                  <c:v>1032</c:v>
                </c:pt>
                <c:pt idx="11">
                  <c:v>1061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613360"/>
        <c:axId val="371613752"/>
        <c:axId val="375357160"/>
      </c:bar3DChart>
      <c:catAx>
        <c:axId val="37161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192000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1613752"/>
        <c:crosses val="autoZero"/>
        <c:auto val="1"/>
        <c:lblAlgn val="ctr"/>
        <c:lblOffset val="100"/>
        <c:noMultiLvlLbl val="0"/>
      </c:catAx>
      <c:valAx>
        <c:axId val="371613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1613360"/>
        <c:crosses val="autoZero"/>
        <c:crossBetween val="between"/>
      </c:valAx>
      <c:serAx>
        <c:axId val="375357160"/>
        <c:scaling>
          <c:orientation val="minMax"/>
        </c:scaling>
        <c:delete val="1"/>
        <c:axPos val="b"/>
        <c:majorTickMark val="none"/>
        <c:minorTickMark val="none"/>
        <c:tickLblPos val="nextTo"/>
        <c:crossAx val="371613752"/>
        <c:crosses val="autoZero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56241877532301E-2"/>
          <c:y val="7.6397924271940018E-2"/>
          <c:w val="0.89235899472534808"/>
          <c:h val="0.8290935780798018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725</c:v>
                </c:pt>
                <c:pt idx="1">
                  <c:v>751</c:v>
                </c:pt>
                <c:pt idx="2">
                  <c:v>742</c:v>
                </c:pt>
                <c:pt idx="3">
                  <c:v>766</c:v>
                </c:pt>
                <c:pt idx="4">
                  <c:v>741</c:v>
                </c:pt>
                <c:pt idx="5">
                  <c:v>870</c:v>
                </c:pt>
                <c:pt idx="6">
                  <c:v>710</c:v>
                </c:pt>
                <c:pt idx="7">
                  <c:v>780</c:v>
                </c:pt>
                <c:pt idx="8">
                  <c:v>737</c:v>
                </c:pt>
                <c:pt idx="9">
                  <c:v>788</c:v>
                </c:pt>
                <c:pt idx="10">
                  <c:v>774</c:v>
                </c:pt>
                <c:pt idx="11">
                  <c:v>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6757576"/>
        <c:axId val="376757968"/>
        <c:axId val="375358008"/>
      </c:bar3DChart>
      <c:catAx>
        <c:axId val="37675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186000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6757968"/>
        <c:crosses val="autoZero"/>
        <c:auto val="1"/>
        <c:lblAlgn val="ctr"/>
        <c:lblOffset val="100"/>
        <c:noMultiLvlLbl val="0"/>
      </c:catAx>
      <c:valAx>
        <c:axId val="37675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6757576"/>
        <c:crosses val="autoZero"/>
        <c:crossBetween val="between"/>
      </c:valAx>
      <c:serAx>
        <c:axId val="375358008"/>
        <c:scaling>
          <c:orientation val="minMax"/>
        </c:scaling>
        <c:delete val="1"/>
        <c:axPos val="b"/>
        <c:majorTickMark val="none"/>
        <c:minorTickMark val="none"/>
        <c:tickLblPos val="nextTo"/>
        <c:crossAx val="376757968"/>
        <c:crosses val="autoZero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56241877532301E-2"/>
          <c:y val="2.3328973548393611E-2"/>
          <c:w val="0.88360974291191186"/>
          <c:h val="0.8917506640676288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PBI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1127</c:v>
                </c:pt>
                <c:pt idx="1">
                  <c:v>1168</c:v>
                </c:pt>
                <c:pt idx="2">
                  <c:v>1210</c:v>
                </c:pt>
                <c:pt idx="3">
                  <c:v>1234</c:v>
                </c:pt>
                <c:pt idx="4">
                  <c:v>1221</c:v>
                </c:pt>
                <c:pt idx="5">
                  <c:v>1459</c:v>
                </c:pt>
                <c:pt idx="6">
                  <c:v>1207</c:v>
                </c:pt>
                <c:pt idx="7">
                  <c:v>1281</c:v>
                </c:pt>
                <c:pt idx="8">
                  <c:v>1200</c:v>
                </c:pt>
                <c:pt idx="9">
                  <c:v>1280</c:v>
                </c:pt>
                <c:pt idx="10">
                  <c:v>1235</c:v>
                </c:pt>
                <c:pt idx="11">
                  <c:v>1264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6759928"/>
        <c:axId val="376760320"/>
        <c:axId val="377656552"/>
      </c:bar3DChart>
      <c:catAx>
        <c:axId val="37675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132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6760320"/>
        <c:crosses val="autoZero"/>
        <c:auto val="1"/>
        <c:lblAlgn val="ctr"/>
        <c:lblOffset val="100"/>
        <c:noMultiLvlLbl val="0"/>
      </c:catAx>
      <c:valAx>
        <c:axId val="37676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6759928"/>
        <c:crosses val="autoZero"/>
        <c:crossBetween val="between"/>
      </c:valAx>
      <c:serAx>
        <c:axId val="377656552"/>
        <c:scaling>
          <c:orientation val="minMax"/>
        </c:scaling>
        <c:delete val="1"/>
        <c:axPos val="b"/>
        <c:majorTickMark val="none"/>
        <c:minorTickMark val="none"/>
        <c:tickLblPos val="nextTo"/>
        <c:crossAx val="376760320"/>
        <c:crosses val="autoZero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780689928034831E-2"/>
          <c:y val="7.300631126456035E-2"/>
          <c:w val="0.85730083236221633"/>
          <c:h val="0.8603464465486740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IPWL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</c:v>
                </c:pt>
                <c:pt idx="1">
                  <c:v>32</c:v>
                </c:pt>
                <c:pt idx="2">
                  <c:v>22</c:v>
                </c:pt>
                <c:pt idx="3">
                  <c:v>17</c:v>
                </c:pt>
                <c:pt idx="4">
                  <c:v>17</c:v>
                </c:pt>
                <c:pt idx="5">
                  <c:v>8</c:v>
                </c:pt>
                <c:pt idx="6">
                  <c:v>13</c:v>
                </c:pt>
                <c:pt idx="7">
                  <c:v>6</c:v>
                </c:pt>
                <c:pt idx="8">
                  <c:v>2</c:v>
                </c:pt>
                <c:pt idx="9">
                  <c:v>2</c:v>
                </c:pt>
                <c:pt idx="10">
                  <c:v>5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068088"/>
        <c:axId val="377463784"/>
        <c:axId val="377400544"/>
      </c:bar3DChart>
      <c:catAx>
        <c:axId val="37506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72000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7463784"/>
        <c:crosses val="autoZero"/>
        <c:auto val="1"/>
        <c:lblAlgn val="ctr"/>
        <c:lblOffset val="100"/>
        <c:noMultiLvlLbl val="0"/>
      </c:catAx>
      <c:valAx>
        <c:axId val="37746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5068088"/>
        <c:crosses val="autoZero"/>
        <c:crossBetween val="between"/>
      </c:valAx>
      <c:serAx>
        <c:axId val="377400544"/>
        <c:scaling>
          <c:orientation val="minMax"/>
        </c:scaling>
        <c:delete val="1"/>
        <c:axPos val="b"/>
        <c:majorTickMark val="none"/>
        <c:minorTickMark val="none"/>
        <c:tickLblPos val="nextTo"/>
        <c:crossAx val="377463784"/>
        <c:crosses val="autoZero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540997878602615E-2"/>
          <c:y val="2.424225456785159E-2"/>
          <c:w val="0.91100058017657981"/>
          <c:h val="0.9090553724483287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JAMKESDA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97</c:v>
                </c:pt>
                <c:pt idx="1">
                  <c:v>92</c:v>
                </c:pt>
                <c:pt idx="2">
                  <c:v>101</c:v>
                </c:pt>
                <c:pt idx="3">
                  <c:v>97</c:v>
                </c:pt>
                <c:pt idx="4">
                  <c:v>97</c:v>
                </c:pt>
                <c:pt idx="5">
                  <c:v>109</c:v>
                </c:pt>
                <c:pt idx="6">
                  <c:v>99</c:v>
                </c:pt>
                <c:pt idx="7">
                  <c:v>98</c:v>
                </c:pt>
                <c:pt idx="8">
                  <c:v>93</c:v>
                </c:pt>
                <c:pt idx="9">
                  <c:v>113</c:v>
                </c:pt>
                <c:pt idx="10">
                  <c:v>107</c:v>
                </c:pt>
                <c:pt idx="1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7464568"/>
        <c:axId val="377464960"/>
        <c:axId val="377401392"/>
      </c:bar3DChart>
      <c:catAx>
        <c:axId val="37746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7464960"/>
        <c:crosses val="autoZero"/>
        <c:auto val="1"/>
        <c:lblAlgn val="ctr"/>
        <c:lblOffset val="100"/>
        <c:noMultiLvlLbl val="0"/>
      </c:catAx>
      <c:valAx>
        <c:axId val="37746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7464568"/>
        <c:crosses val="autoZero"/>
        <c:crossBetween val="between"/>
      </c:valAx>
      <c:serAx>
        <c:axId val="377401392"/>
        <c:scaling>
          <c:orientation val="minMax"/>
        </c:scaling>
        <c:delete val="1"/>
        <c:axPos val="b"/>
        <c:majorTickMark val="none"/>
        <c:minorTickMark val="none"/>
        <c:tickLblPos val="nextTo"/>
        <c:crossAx val="377464960"/>
        <c:crosses val="autoZero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740669968767911E-2"/>
          <c:y val="0.11976548789389491"/>
          <c:w val="0.86095783881169363"/>
          <c:h val="0.724921026883473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ln w="31750" cap="rnd">
              <a:solidFill>
                <a:srgbClr val="FF0000">
                  <a:alpha val="85000"/>
                </a:srgb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alpha val="85000"/>
                </a:schemeClr>
              </a:solidFill>
              <a:ln>
                <a:noFill/>
              </a:ln>
              <a:effectLst/>
            </c:spPr>
          </c:marker>
          <c:dPt>
            <c:idx val="0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Pt>
            <c:idx val="1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</c:dPt>
          <c:dPt>
            <c:idx val="2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Pt>
            <c:idx val="3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Pt>
            <c:idx val="4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Pt>
            <c:idx val="5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Pt>
            <c:idx val="6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Pt>
            <c:idx val="7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Pt>
            <c:idx val="8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Pt>
            <c:idx val="9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Pt>
            <c:idx val="10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rgbClr val="FF0000">
                    <a:alpha val="85000"/>
                  </a:srgb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5.8681649739860099E-2"/>
                  <c:y val="5.039122637167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9092658345028821E-2"/>
                  <c:y val="-2.9394882050142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1438530118090537E-2"/>
                  <c:y val="-3.7793419778754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8476145437275728E-2"/>
                  <c:y val="2.5195613185836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08220172103375E-2"/>
                  <c:y val="-4.19926886430608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592476936162973E-2"/>
                  <c:y val="4.6191957507366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6335777966798362E-2"/>
                  <c:y val="-3.35941509144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8681649739860182E-2"/>
                  <c:y val="-3.3594150914448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476145437275728E-2"/>
                  <c:y val="4.619195750736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822017210337451E-2"/>
                  <c:y val="-4.19926886430608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4092323075213866E-2"/>
                  <c:y val="5.8789764100285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5.2910787690256637E-2"/>
                  <c:y val="-4.3112493673542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69.2</c:v>
                </c:pt>
                <c:pt idx="1">
                  <c:v>73.84</c:v>
                </c:pt>
                <c:pt idx="2">
                  <c:v>81.17</c:v>
                </c:pt>
                <c:pt idx="3">
                  <c:v>81.13</c:v>
                </c:pt>
                <c:pt idx="4">
                  <c:v>78.11</c:v>
                </c:pt>
                <c:pt idx="5">
                  <c:v>71.569999999999993</c:v>
                </c:pt>
                <c:pt idx="6">
                  <c:v>75.97</c:v>
                </c:pt>
                <c:pt idx="7">
                  <c:v>82.06</c:v>
                </c:pt>
                <c:pt idx="8">
                  <c:v>74.56</c:v>
                </c:pt>
                <c:pt idx="9">
                  <c:v>81.11</c:v>
                </c:pt>
                <c:pt idx="10">
                  <c:v>67.73</c:v>
                </c:pt>
                <c:pt idx="11">
                  <c:v>68.150000000000006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0595320"/>
        <c:axId val="370594536"/>
      </c:lineChart>
      <c:catAx>
        <c:axId val="37059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0594536"/>
        <c:crosses val="autoZero"/>
        <c:auto val="1"/>
        <c:lblAlgn val="ctr"/>
        <c:lblOffset val="100"/>
        <c:noMultiLvlLbl val="0"/>
      </c:catAx>
      <c:valAx>
        <c:axId val="37059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0595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4432902517004"/>
          <c:y val="0.1053137885253176"/>
          <c:w val="0.8109793356293743"/>
          <c:h val="0.6903960633167988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</c:v>
                </c:pt>
              </c:strCache>
            </c:strRef>
          </c:tx>
          <c:spPr>
            <a:ln w="31750" cap="rnd">
              <a:solidFill>
                <a:schemeClr val="accent2">
                  <a:alpha val="85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alpha val="85000"/>
                </a:schemeClr>
              </a:solidFill>
              <a:ln>
                <a:noFill/>
              </a:ln>
              <a:effectLst/>
            </c:spPr>
          </c:marker>
          <c:dPt>
            <c:idx val="0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1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</c:dPt>
          <c:dPt>
            <c:idx val="2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3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4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5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6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7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8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9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10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3.9193176066856794E-2"/>
                  <c:y val="-4.0835272789560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092323075213866E-2"/>
                  <c:y val="-4.0835272789560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33</c:v>
                </c:pt>
                <c:pt idx="1">
                  <c:v>33</c:v>
                </c:pt>
                <c:pt idx="2">
                  <c:v>33</c:v>
                </c:pt>
                <c:pt idx="3">
                  <c:v>32</c:v>
                </c:pt>
                <c:pt idx="4">
                  <c:v>33</c:v>
                </c:pt>
                <c:pt idx="5">
                  <c:v>32</c:v>
                </c:pt>
                <c:pt idx="6">
                  <c:v>31</c:v>
                </c:pt>
                <c:pt idx="7">
                  <c:v>32</c:v>
                </c:pt>
                <c:pt idx="8">
                  <c:v>30</c:v>
                </c:pt>
                <c:pt idx="9">
                  <c:v>33</c:v>
                </c:pt>
                <c:pt idx="10">
                  <c:v>31</c:v>
                </c:pt>
                <c:pt idx="11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649168"/>
        <c:axId val="371649560"/>
      </c:lineChart>
      <c:catAx>
        <c:axId val="37164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1649560"/>
        <c:crosses val="autoZero"/>
        <c:auto val="1"/>
        <c:lblAlgn val="ctr"/>
        <c:lblOffset val="100"/>
        <c:noMultiLvlLbl val="0"/>
      </c:catAx>
      <c:valAx>
        <c:axId val="37164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164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7764659795699"/>
          <c:y val="4.7941550292861436E-2"/>
          <c:w val="0.86826329428074767"/>
          <c:h val="0.757736327509535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2">
                  <a:alpha val="85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alpha val="85000"/>
                </a:schemeClr>
              </a:solidFill>
              <a:ln>
                <a:noFill/>
              </a:ln>
              <a:effectLst/>
            </c:spPr>
          </c:marker>
          <c:dPt>
            <c:idx val="0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1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</c:dPt>
          <c:dPt>
            <c:idx val="2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3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4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5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6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7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8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9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Pt>
            <c:idx val="10"/>
            <c:marker>
              <c:symbol val="circle"/>
              <c:size val="7"/>
              <c:spPr>
                <a:solidFill>
                  <a:schemeClr val="accent1">
                    <a:alpha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2">
                    <a:alpha val="8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16</c:v>
                </c:pt>
                <c:pt idx="1">
                  <c:v>12</c:v>
                </c:pt>
                <c:pt idx="2">
                  <c:v>7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7</c:v>
                </c:pt>
                <c:pt idx="10">
                  <c:v>13</c:v>
                </c:pt>
                <c:pt idx="11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650344"/>
        <c:axId val="371650736"/>
      </c:lineChart>
      <c:catAx>
        <c:axId val="371650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1650736"/>
        <c:crosses val="autoZero"/>
        <c:auto val="1"/>
        <c:lblAlgn val="ctr"/>
        <c:lblOffset val="100"/>
        <c:noMultiLvlLbl val="0"/>
      </c:catAx>
      <c:valAx>
        <c:axId val="37165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1650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145088885117771"/>
          <c:y val="2.0753308594266395E-2"/>
          <c:w val="0.68069955846253993"/>
          <c:h val="0.748786926662776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Pengunjung</c:v>
                </c:pt>
              </c:strCache>
            </c:strRef>
          </c:tx>
          <c:spPr>
            <a:ln cap="rnd">
              <a:solidFill>
                <a:schemeClr val="bg2">
                  <a:lumMod val="50000"/>
                </a:schemeClr>
              </a:solidFill>
              <a:round/>
            </a:ln>
            <a:effectLst>
              <a:softEdge rad="0"/>
            </a:effectLst>
          </c:spPr>
          <c:marker>
            <c:symbol val="circle"/>
            <c:size val="8"/>
            <c:spPr>
              <a:solidFill>
                <a:srgbClr val="92D050"/>
              </a:solidFill>
            </c:spPr>
          </c:marker>
          <c:dLbls>
            <c:dLbl>
              <c:idx val="1"/>
              <c:layout>
                <c:manualLayout>
                  <c:x val="-4.8378766634930861E-2"/>
                  <c:y val="3.51385997545678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037170272220102E-2"/>
                      <c:h val="5.1825452039904754E-2"/>
                    </c:manualLayout>
                  </c15:layout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800"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11289322283461E-2"/>
                  <c:y val="4.7009212386981677E-2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7308857384341341E-2"/>
                  <c:y val="-3.1000303118110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8378766634930861E-2"/>
                  <c:y val="4.361749432154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1681198572873057E-2"/>
                  <c:y val="4.0225776256104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8286062448757615E-2"/>
                  <c:y val="5.3792648517859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740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3162</c:v>
                </c:pt>
                <c:pt idx="1">
                  <c:v>3058</c:v>
                </c:pt>
                <c:pt idx="2">
                  <c:v>3122</c:v>
                </c:pt>
                <c:pt idx="3">
                  <c:v>3119</c:v>
                </c:pt>
                <c:pt idx="4">
                  <c:v>3106</c:v>
                </c:pt>
                <c:pt idx="5">
                  <c:v>3628</c:v>
                </c:pt>
                <c:pt idx="6">
                  <c:v>3102</c:v>
                </c:pt>
                <c:pt idx="7">
                  <c:v>3246</c:v>
                </c:pt>
                <c:pt idx="8">
                  <c:v>2993</c:v>
                </c:pt>
                <c:pt idx="9">
                  <c:v>3269</c:v>
                </c:pt>
                <c:pt idx="10">
                  <c:v>3153</c:v>
                </c:pt>
                <c:pt idx="11">
                  <c:v>3252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( 3184)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3184</c:v>
                </c:pt>
                <c:pt idx="1">
                  <c:v>3184</c:v>
                </c:pt>
                <c:pt idx="2">
                  <c:v>3184</c:v>
                </c:pt>
                <c:pt idx="3">
                  <c:v>3184</c:v>
                </c:pt>
                <c:pt idx="4">
                  <c:v>3184</c:v>
                </c:pt>
                <c:pt idx="5">
                  <c:v>3184</c:v>
                </c:pt>
                <c:pt idx="6">
                  <c:v>3184</c:v>
                </c:pt>
                <c:pt idx="7">
                  <c:v>3184</c:v>
                </c:pt>
                <c:pt idx="8">
                  <c:v>3184</c:v>
                </c:pt>
                <c:pt idx="9">
                  <c:v>3184</c:v>
                </c:pt>
                <c:pt idx="10">
                  <c:v>3184</c:v>
                </c:pt>
                <c:pt idx="11">
                  <c:v>3184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514360"/>
        <c:axId val="374514752"/>
      </c:lineChart>
      <c:catAx>
        <c:axId val="374514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374514752"/>
        <c:crosses val="autoZero"/>
        <c:auto val="1"/>
        <c:lblAlgn val="ctr"/>
        <c:lblOffset val="100"/>
        <c:tickMarkSkip val="1"/>
        <c:noMultiLvlLbl val="0"/>
      </c:catAx>
      <c:valAx>
        <c:axId val="37451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514360"/>
        <c:crosses val="autoZero"/>
        <c:crossBetween val="between"/>
      </c:valAx>
      <c:spPr>
        <a:noFill/>
        <a:ln w="25327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en-US"/>
          </a:p>
        </c:txPr>
      </c:legendEntry>
      <c:layout>
        <c:manualLayout>
          <c:xMode val="edge"/>
          <c:yMode val="edge"/>
          <c:x val="0.67017965647284616"/>
          <c:y val="0.89356940213850999"/>
          <c:w val="0.23097601487502609"/>
          <c:h val="9.2540757367973348E-2"/>
        </c:manualLayout>
      </c:layout>
      <c:overlay val="0"/>
      <c:spPr>
        <a:ln>
          <a:solidFill>
            <a:schemeClr val="bg2">
              <a:lumMod val="50000"/>
            </a:schemeClr>
          </a:solidFill>
        </a:ln>
      </c:spPr>
    </c:legend>
    <c:plotVisOnly val="1"/>
    <c:dispBlanksAs val="gap"/>
    <c:showDLblsOverMax val="0"/>
  </c:chart>
  <c:txPr>
    <a:bodyPr/>
    <a:lstStyle/>
    <a:p>
      <a:pPr>
        <a:defRPr sz="1000" b="1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17396401910649"/>
          <c:y val="8.9637416830228744E-2"/>
          <c:w val="0.71898357192166673"/>
          <c:h val="0.68272078783699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Kunjungan </c:v>
                </c:pt>
              </c:strCache>
            </c:strRef>
          </c:tx>
          <c:marker>
            <c:symbol val="circle"/>
            <c:size val="7"/>
            <c:spPr>
              <a:solidFill>
                <a:srgbClr val="0C9613"/>
              </a:solidFill>
            </c:spPr>
          </c:marker>
          <c:dLbls>
            <c:dLbl>
              <c:idx val="1"/>
              <c:layout>
                <c:manualLayout>
                  <c:x val="-3.2875932003503305E-2"/>
                  <c:y val="4.77543888841443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604849442991794E-2"/>
                      <c:h val="5.793132038826960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3.9192391384837835E-2"/>
                  <c:y val="4.4488254139562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236707716158628E-3"/>
                  <c:y val="4.895147704676804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820325646772369E-2"/>
                  <c:y val="4.8087627451825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8605243474190591E-2"/>
                  <c:y val="-5.2694825291520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663342081288805E-2"/>
                  <c:y val="4.0888880827300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1897415526997763E-2"/>
                  <c:y val="4.668797088389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5265804888303261E-4"/>
                  <c:y val="-1.9147563850930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1886">
                <a:noFill/>
              </a:ln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6206</c:v>
                </c:pt>
                <c:pt idx="1">
                  <c:v>6025</c:v>
                </c:pt>
                <c:pt idx="2">
                  <c:v>6080</c:v>
                </c:pt>
                <c:pt idx="3">
                  <c:v>6008</c:v>
                </c:pt>
                <c:pt idx="4">
                  <c:v>6015</c:v>
                </c:pt>
                <c:pt idx="5">
                  <c:v>7491</c:v>
                </c:pt>
                <c:pt idx="6">
                  <c:v>6461</c:v>
                </c:pt>
                <c:pt idx="7">
                  <c:v>6434</c:v>
                </c:pt>
                <c:pt idx="8">
                  <c:v>6195</c:v>
                </c:pt>
                <c:pt idx="9">
                  <c:v>6822</c:v>
                </c:pt>
                <c:pt idx="10">
                  <c:v>6755</c:v>
                </c:pt>
                <c:pt idx="11">
                  <c:v>6862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Rata-rata(6446)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6446</c:v>
                </c:pt>
                <c:pt idx="1">
                  <c:v>6446</c:v>
                </c:pt>
                <c:pt idx="2">
                  <c:v>6446</c:v>
                </c:pt>
                <c:pt idx="3">
                  <c:v>6446</c:v>
                </c:pt>
                <c:pt idx="4">
                  <c:v>6446</c:v>
                </c:pt>
                <c:pt idx="5">
                  <c:v>6446</c:v>
                </c:pt>
                <c:pt idx="6">
                  <c:v>6446</c:v>
                </c:pt>
                <c:pt idx="7">
                  <c:v>6446</c:v>
                </c:pt>
                <c:pt idx="8">
                  <c:v>6446</c:v>
                </c:pt>
                <c:pt idx="9">
                  <c:v>6446</c:v>
                </c:pt>
                <c:pt idx="10">
                  <c:v>6446</c:v>
                </c:pt>
                <c:pt idx="11">
                  <c:v>6446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517104"/>
        <c:axId val="375066912"/>
      </c:lineChart>
      <c:catAx>
        <c:axId val="37451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b="1"/>
            </a:pPr>
            <a:endParaRPr lang="en-US"/>
          </a:p>
        </c:txPr>
        <c:crossAx val="375066912"/>
        <c:crosses val="autoZero"/>
        <c:auto val="1"/>
        <c:lblAlgn val="ctr"/>
        <c:lblOffset val="100"/>
        <c:noMultiLvlLbl val="0"/>
      </c:catAx>
      <c:valAx>
        <c:axId val="37506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374517104"/>
        <c:crosses val="autoZero"/>
        <c:crossBetween val="between"/>
      </c:valAx>
      <c:spPr>
        <a:noFill/>
        <a:ln w="25323">
          <a:noFill/>
        </a:ln>
      </c:spPr>
    </c:plotArea>
    <c:legend>
      <c:legendPos val="r"/>
      <c:layout>
        <c:manualLayout>
          <c:xMode val="edge"/>
          <c:yMode val="edge"/>
          <c:x val="0.63224427325001142"/>
          <c:y val="0.88614948133334981"/>
          <c:w val="0.24984863727124007"/>
          <c:h val="0.11094390979618617"/>
        </c:manualLayout>
      </c:layout>
      <c:overlay val="0"/>
      <c:spPr>
        <a:ln>
          <a:solidFill>
            <a:schemeClr val="bg2">
              <a:lumMod val="50000"/>
            </a:schemeClr>
          </a:solidFill>
        </a:ln>
      </c:spPr>
      <c:txPr>
        <a:bodyPr/>
        <a:lstStyle/>
        <a:p>
          <a:pPr>
            <a:defRPr sz="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72756075834066"/>
          <c:y val="3.6983871450180755E-2"/>
          <c:w val="0.80880439605744248"/>
          <c:h val="0.6734366587473187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Pasien Masuk</c:v>
                </c:pt>
              </c:strCache>
            </c:strRef>
          </c:tx>
          <c:marker>
            <c:symbol val="circle"/>
            <c:size val="7"/>
            <c:spPr>
              <a:solidFill>
                <a:srgbClr val="0C9613"/>
              </a:solidFill>
            </c:spPr>
          </c:marker>
          <c:dLbls>
            <c:dLbl>
              <c:idx val="2"/>
              <c:layout>
                <c:manualLayout>
                  <c:x val="-4.1441511835770981E-2"/>
                  <c:y val="-2.3350157249022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759309764636506E-2"/>
                      <c:h val="5.24277115591257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5942434429581442E-2"/>
                  <c:y val="-3.0692973993997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191874749440655E-2"/>
                  <c:y val="3.53923767107822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0669307174548E-2"/>
                  <c:y val="4.6406601828245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941986685468799E-2"/>
                  <c:y val="-4.1707199111461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0817042653482788E-2"/>
                  <c:y val="-3.8035790738973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9316818781426587E-2"/>
                  <c:y val="3.1720968338294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6567154589511009E-2"/>
                  <c:y val="-4.5378607483949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41762813412511E-2"/>
                  <c:y val="5.3749418573221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0817042653482868E-2"/>
                  <c:y val="4.2735193455757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29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Black" panose="020B0A04020102020204" pitchFamily="34" charset="0"/>
                    <a:ea typeface="Calibri"/>
                    <a:cs typeface="Calibri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251</c:v>
                </c:pt>
                <c:pt idx="1">
                  <c:v>230</c:v>
                </c:pt>
                <c:pt idx="2">
                  <c:v>287</c:v>
                </c:pt>
                <c:pt idx="3">
                  <c:v>258</c:v>
                </c:pt>
                <c:pt idx="4">
                  <c:v>230</c:v>
                </c:pt>
                <c:pt idx="5">
                  <c:v>236</c:v>
                </c:pt>
                <c:pt idx="6">
                  <c:v>270</c:v>
                </c:pt>
                <c:pt idx="7">
                  <c:v>252</c:v>
                </c:pt>
                <c:pt idx="8">
                  <c:v>247</c:v>
                </c:pt>
                <c:pt idx="9">
                  <c:v>258</c:v>
                </c:pt>
                <c:pt idx="10">
                  <c:v>217</c:v>
                </c:pt>
                <c:pt idx="11">
                  <c:v>232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(247)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247</c:v>
                </c:pt>
                <c:pt idx="1">
                  <c:v>247</c:v>
                </c:pt>
                <c:pt idx="2">
                  <c:v>247</c:v>
                </c:pt>
                <c:pt idx="3">
                  <c:v>247</c:v>
                </c:pt>
                <c:pt idx="4">
                  <c:v>247</c:v>
                </c:pt>
                <c:pt idx="5">
                  <c:v>247</c:v>
                </c:pt>
                <c:pt idx="6">
                  <c:v>247</c:v>
                </c:pt>
                <c:pt idx="7">
                  <c:v>247</c:v>
                </c:pt>
                <c:pt idx="8">
                  <c:v>247</c:v>
                </c:pt>
                <c:pt idx="9">
                  <c:v>247</c:v>
                </c:pt>
                <c:pt idx="10">
                  <c:v>247</c:v>
                </c:pt>
                <c:pt idx="11">
                  <c:v>247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068872"/>
        <c:axId val="375069264"/>
      </c:lineChart>
      <c:catAx>
        <c:axId val="375068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5069264"/>
        <c:crosses val="autoZero"/>
        <c:auto val="1"/>
        <c:lblAlgn val="ctr"/>
        <c:lblOffset val="100"/>
        <c:noMultiLvlLbl val="0"/>
      </c:catAx>
      <c:valAx>
        <c:axId val="37506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88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75068872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9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en-US"/>
          </a:p>
        </c:txPr>
      </c:legendEntry>
      <c:layout>
        <c:manualLayout>
          <c:xMode val="edge"/>
          <c:yMode val="edge"/>
          <c:x val="0.69833976616915094"/>
          <c:y val="0.84634720073837955"/>
          <c:w val="0.23366195933893746"/>
          <c:h val="0.11478238529052327"/>
        </c:manualLayout>
      </c:layout>
      <c:overlay val="0"/>
      <c:spPr>
        <a:ln w="9525">
          <a:solidFill>
            <a:srgbClr val="00B0F0"/>
          </a:solidFill>
        </a:ln>
      </c:spPr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1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48272543360818"/>
          <c:y val="9.5051877642063243E-2"/>
          <c:w val="0.76478760111925548"/>
          <c:h val="0.651096265357403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Kunjungan IGD</c:v>
                </c:pt>
              </c:strCache>
            </c:strRef>
          </c:tx>
          <c:marker>
            <c:symbol val="circle"/>
            <c:size val="7"/>
            <c:spPr>
              <a:solidFill>
                <a:srgbClr val="0C9613"/>
              </a:solidFill>
            </c:spPr>
          </c:marker>
          <c:dLbls>
            <c:dLbl>
              <c:idx val="1"/>
              <c:layout>
                <c:manualLayout>
                  <c:x val="-3.5894267562002154E-2"/>
                  <c:y val="3.4875539322008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945073286430743E-2"/>
                  <c:y val="-3.386255685207437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741850388716538E-2"/>
                  <c:y val="-3.0244762316596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792656113145051E-2"/>
                  <c:y val="-4.4715940458508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4097490459716365E-2"/>
                  <c:y val="3.4875539322008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589426756200223E-2"/>
                  <c:y val="-2.300917324564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5640238939859394E-2"/>
                  <c:y val="-4.10981459230304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7691044664288022E-2"/>
                  <c:y val="-4.1098145923030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9741850388716649E-2"/>
                  <c:y val="-3.3862556852074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9.2337931444309799E-3"/>
                  <c:y val="-4.9202005682501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7506995346770407E-2"/>
                  <c:y val="-3.6521554602113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4874">
                <a:noFill/>
              </a:ln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263</c:v>
                </c:pt>
                <c:pt idx="1">
                  <c:v>271</c:v>
                </c:pt>
                <c:pt idx="2">
                  <c:v>286</c:v>
                </c:pt>
                <c:pt idx="3">
                  <c:v>287</c:v>
                </c:pt>
                <c:pt idx="4">
                  <c:v>281</c:v>
                </c:pt>
                <c:pt idx="5">
                  <c:v>269</c:v>
                </c:pt>
                <c:pt idx="6">
                  <c:v>331</c:v>
                </c:pt>
                <c:pt idx="7">
                  <c:v>292</c:v>
                </c:pt>
                <c:pt idx="8">
                  <c:v>283</c:v>
                </c:pt>
                <c:pt idx="9">
                  <c:v>286</c:v>
                </c:pt>
                <c:pt idx="10">
                  <c:v>250</c:v>
                </c:pt>
                <c:pt idx="11">
                  <c:v>295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(282)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282</c:v>
                </c:pt>
                <c:pt idx="1">
                  <c:v>282</c:v>
                </c:pt>
                <c:pt idx="2">
                  <c:v>282</c:v>
                </c:pt>
                <c:pt idx="3">
                  <c:v>282</c:v>
                </c:pt>
                <c:pt idx="4">
                  <c:v>282</c:v>
                </c:pt>
                <c:pt idx="5">
                  <c:v>282</c:v>
                </c:pt>
                <c:pt idx="6">
                  <c:v>282</c:v>
                </c:pt>
                <c:pt idx="7">
                  <c:v>282</c:v>
                </c:pt>
                <c:pt idx="8">
                  <c:v>282</c:v>
                </c:pt>
                <c:pt idx="9">
                  <c:v>282</c:v>
                </c:pt>
                <c:pt idx="10">
                  <c:v>282</c:v>
                </c:pt>
                <c:pt idx="11">
                  <c:v>282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070048"/>
        <c:axId val="375070440"/>
      </c:lineChart>
      <c:catAx>
        <c:axId val="37507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375070440"/>
        <c:crosses val="autoZero"/>
        <c:auto val="1"/>
        <c:lblAlgn val="ctr"/>
        <c:lblOffset val="100"/>
        <c:noMultiLvlLbl val="0"/>
      </c:catAx>
      <c:valAx>
        <c:axId val="375070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75070048"/>
        <c:crosses val="autoZero"/>
        <c:crossBetween val="between"/>
      </c:valAx>
      <c:spPr>
        <a:noFill/>
        <a:ln w="25358">
          <a:noFill/>
        </a:ln>
      </c:spPr>
    </c:plotArea>
    <c:legend>
      <c:legendPos val="r"/>
      <c:layout>
        <c:manualLayout>
          <c:xMode val="edge"/>
          <c:yMode val="edge"/>
          <c:x val="0.68613532604904381"/>
          <c:y val="0.85049371170522214"/>
          <c:w val="0.22697430263077578"/>
          <c:h val="0.12706968201511887"/>
        </c:manualLayout>
      </c:layout>
      <c:overlay val="0"/>
      <c:spPr>
        <a:ln>
          <a:solidFill>
            <a:schemeClr val="accent1">
              <a:shade val="50000"/>
            </a:schemeClr>
          </a:solidFill>
        </a:ln>
      </c:spPr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48230087097985"/>
          <c:y val="3.7761295051245709E-2"/>
          <c:w val="0.88007123576124824"/>
          <c:h val="0.8848205046788584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C961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DFEB3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190FDD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BE8A6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55</c:v>
                </c:pt>
                <c:pt idx="1">
                  <c:v>52</c:v>
                </c:pt>
                <c:pt idx="2">
                  <c:v>66</c:v>
                </c:pt>
                <c:pt idx="3">
                  <c:v>43</c:v>
                </c:pt>
                <c:pt idx="4">
                  <c:v>72</c:v>
                </c:pt>
                <c:pt idx="5">
                  <c:v>60</c:v>
                </c:pt>
                <c:pt idx="6">
                  <c:v>54</c:v>
                </c:pt>
                <c:pt idx="7">
                  <c:v>69</c:v>
                </c:pt>
                <c:pt idx="8">
                  <c:v>57</c:v>
                </c:pt>
                <c:pt idx="9">
                  <c:v>53</c:v>
                </c:pt>
                <c:pt idx="10">
                  <c:v>52</c:v>
                </c:pt>
                <c:pt idx="11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4647064"/>
        <c:axId val="374647456"/>
        <c:axId val="375885272"/>
      </c:bar3DChart>
      <c:catAx>
        <c:axId val="374647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780000" spcFirstLastPara="1" vertOverflow="ellipsis" wrap="square" anchor="t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4647456"/>
        <c:crosses val="autoZero"/>
        <c:auto val="1"/>
        <c:lblAlgn val="ctr"/>
        <c:lblOffset val="100"/>
        <c:noMultiLvlLbl val="0"/>
      </c:catAx>
      <c:valAx>
        <c:axId val="37464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4647064"/>
        <c:crosses val="autoZero"/>
        <c:crossBetween val="between"/>
      </c:valAx>
      <c:serAx>
        <c:axId val="375885272"/>
        <c:scaling>
          <c:orientation val="minMax"/>
        </c:scaling>
        <c:delete val="1"/>
        <c:axPos val="b"/>
        <c:majorTickMark val="none"/>
        <c:minorTickMark val="none"/>
        <c:tickLblPos val="nextTo"/>
        <c:crossAx val="374647456"/>
        <c:crosses val="autoZero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44E78-FFB8-4B5A-A68A-28378035FAE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80B983-6668-477F-8369-5618B9730697}">
      <dgm:prSet phldrT="[Text]" custT="1"/>
      <dgm:spPr/>
      <dgm:t>
        <a:bodyPr/>
        <a:lstStyle/>
        <a:p>
          <a:r>
            <a:rPr lang="en-US" sz="1600" b="1" i="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GEDUNG RAWAT INAP 5 LANTAI</a:t>
          </a:r>
        </a:p>
      </dgm:t>
    </dgm:pt>
    <dgm:pt modelId="{6A353C9A-C583-420F-9A13-B831971A0023}" type="parTrans" cxnId="{7FE146C7-A742-4F73-AF42-7F1AFF8F8216}">
      <dgm:prSet/>
      <dgm:spPr/>
      <dgm:t>
        <a:bodyPr/>
        <a:lstStyle/>
        <a:p>
          <a:endParaRPr lang="en-US"/>
        </a:p>
      </dgm:t>
    </dgm:pt>
    <dgm:pt modelId="{4110F09C-9F01-4B2C-8B15-BB4E637A6004}" type="sibTrans" cxnId="{7FE146C7-A742-4F73-AF42-7F1AFF8F8216}">
      <dgm:prSet/>
      <dgm:spPr/>
      <dgm:t>
        <a:bodyPr/>
        <a:lstStyle/>
        <a:p>
          <a:endParaRPr lang="en-US"/>
        </a:p>
      </dgm:t>
    </dgm:pt>
    <dgm:pt modelId="{59382BAC-401E-488B-B432-BB1A94098EA2}">
      <dgm:prSet phldrT="[Text]" custT="1"/>
      <dgm:spPr/>
      <dgm:t>
        <a:bodyPr/>
        <a:lstStyle/>
        <a:p>
          <a:pPr algn="ctr"/>
          <a:r>
            <a:rPr lang="en-US" sz="1100" b="1" i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SUMBER DAYA MANUSIA :</a:t>
          </a:r>
        </a:p>
        <a:p>
          <a:pPr algn="ctr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1. dr.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Spesialis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Anestesi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</a:t>
          </a:r>
        </a:p>
        <a:p>
          <a:pPr algn="ctr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2. dr.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SpesialisTHT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</a:p>
        <a:p>
          <a:pPr algn="ctr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3. dr.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Spesialis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Penyakit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Dalam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7DE703-966B-4C25-B699-1EB703165AF7}" type="parTrans" cxnId="{F5A139A9-C408-4E0F-B6E8-7D863990D011}">
      <dgm:prSet/>
      <dgm:spPr/>
      <dgm:t>
        <a:bodyPr/>
        <a:lstStyle/>
        <a:p>
          <a:endParaRPr lang="en-US"/>
        </a:p>
      </dgm:t>
    </dgm:pt>
    <dgm:pt modelId="{B5F08A3C-9095-4712-96E9-D607A07D6D9C}" type="sibTrans" cxnId="{F5A139A9-C408-4E0F-B6E8-7D863990D011}">
      <dgm:prSet/>
      <dgm:spPr/>
      <dgm:t>
        <a:bodyPr/>
        <a:lstStyle/>
        <a:p>
          <a:endParaRPr lang="en-US"/>
        </a:p>
      </dgm:t>
    </dgm:pt>
    <dgm:pt modelId="{E8FB7A8A-D865-49EE-9176-C22B0F9E9645}">
      <dgm:prSet phldrT="[Text]" custT="1"/>
      <dgm:spPr/>
      <dgm:t>
        <a:bodyPr/>
        <a:lstStyle/>
        <a:p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PERLENGKAPAN RS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3660BA-AB55-418E-ABA1-31261294CAD7}" type="parTrans" cxnId="{D02D09B9-6FA7-411D-9463-86A981E541B7}">
      <dgm:prSet/>
      <dgm:spPr/>
      <dgm:t>
        <a:bodyPr/>
        <a:lstStyle/>
        <a:p>
          <a:endParaRPr lang="en-US"/>
        </a:p>
      </dgm:t>
    </dgm:pt>
    <dgm:pt modelId="{E218AA4E-C68A-4844-9B2C-EC4C92CBE4D4}" type="sibTrans" cxnId="{D02D09B9-6FA7-411D-9463-86A981E541B7}">
      <dgm:prSet/>
      <dgm:spPr/>
      <dgm:t>
        <a:bodyPr/>
        <a:lstStyle/>
        <a:p>
          <a:endParaRPr lang="en-US"/>
        </a:p>
      </dgm:t>
    </dgm:pt>
    <dgm:pt modelId="{F6140ABA-7472-410B-ACF7-F485354D98E4}">
      <dgm:prSet phldrT="[Text]" custT="1"/>
      <dgm:spPr/>
      <dgm:t>
        <a:bodyPr/>
        <a:lstStyle/>
        <a:p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ALAT KESEHATAN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B54D04-A2C4-4AB2-B0F3-49741F03AEA9}" type="parTrans" cxnId="{8B355120-BBC2-4E9B-9B8F-9C7BCAAF233F}">
      <dgm:prSet/>
      <dgm:spPr/>
      <dgm:t>
        <a:bodyPr/>
        <a:lstStyle/>
        <a:p>
          <a:endParaRPr lang="en-US"/>
        </a:p>
      </dgm:t>
    </dgm:pt>
    <dgm:pt modelId="{234AED02-9E87-4F5D-B8EE-A920F99BC60C}" type="sibTrans" cxnId="{8B355120-BBC2-4E9B-9B8F-9C7BCAAF233F}">
      <dgm:prSet/>
      <dgm:spPr/>
      <dgm:t>
        <a:bodyPr/>
        <a:lstStyle/>
        <a:p>
          <a:endParaRPr lang="en-US"/>
        </a:p>
      </dgm:t>
    </dgm:pt>
    <dgm:pt modelId="{DB5A340B-818C-4D30-8605-60EFEFA5DAA9}">
      <dgm:prSet phldrT="[Text]" custT="1"/>
      <dgm:spPr/>
      <dgm:t>
        <a:bodyPr/>
        <a:lstStyle/>
        <a:p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PERALATAN KANTOR &amp; RS</a:t>
          </a:r>
          <a:r>
            <a: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</a:t>
          </a:r>
          <a:endParaRPr lang="en-US" sz="16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A7750A3-9096-4CF4-B658-DB05570E66AC}" type="parTrans" cxnId="{7ED8A14E-FA37-44C2-929C-2B0E449265B0}">
      <dgm:prSet/>
      <dgm:spPr/>
      <dgm:t>
        <a:bodyPr/>
        <a:lstStyle/>
        <a:p>
          <a:endParaRPr lang="en-US"/>
        </a:p>
      </dgm:t>
    </dgm:pt>
    <dgm:pt modelId="{0FD561D2-4554-48A3-9D03-38F5F4D19D40}" type="sibTrans" cxnId="{7ED8A14E-FA37-44C2-929C-2B0E449265B0}">
      <dgm:prSet/>
      <dgm:spPr/>
      <dgm:t>
        <a:bodyPr/>
        <a:lstStyle/>
        <a:p>
          <a:endParaRPr lang="en-US"/>
        </a:p>
      </dgm:t>
    </dgm:pt>
    <dgm:pt modelId="{833CA3A4-E850-418E-9B8E-5DAF217BEA00}" type="pres">
      <dgm:prSet presAssocID="{37744E78-FFB8-4B5A-A68A-28378035FAE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4F58FC-21C9-4BBF-A31E-33ECFBA5D428}" type="pres">
      <dgm:prSet presAssocID="{B780B983-6668-477F-8369-5618B9730697}" presName="compNode" presStyleCnt="0"/>
      <dgm:spPr/>
    </dgm:pt>
    <dgm:pt modelId="{F7A5935A-D163-4304-814C-F211FA233A5D}" type="pres">
      <dgm:prSet presAssocID="{B780B983-6668-477F-8369-5618B9730697}" presName="aNode" presStyleLbl="bgShp" presStyleIdx="0" presStyleCnt="1" custLinFactNeighborX="49" custLinFactNeighborY="2126"/>
      <dgm:spPr/>
      <dgm:t>
        <a:bodyPr/>
        <a:lstStyle/>
        <a:p>
          <a:endParaRPr lang="en-US"/>
        </a:p>
      </dgm:t>
    </dgm:pt>
    <dgm:pt modelId="{264B2049-ED4E-4470-8CD5-9400429F2CFD}" type="pres">
      <dgm:prSet presAssocID="{B780B983-6668-477F-8369-5618B9730697}" presName="textNode" presStyleLbl="bgShp" presStyleIdx="0" presStyleCnt="1"/>
      <dgm:spPr/>
      <dgm:t>
        <a:bodyPr/>
        <a:lstStyle/>
        <a:p>
          <a:endParaRPr lang="en-US"/>
        </a:p>
      </dgm:t>
    </dgm:pt>
    <dgm:pt modelId="{A6CE7B03-1206-4B2C-9C69-E5152DC7E033}" type="pres">
      <dgm:prSet presAssocID="{B780B983-6668-477F-8369-5618B9730697}" presName="compChildNode" presStyleCnt="0"/>
      <dgm:spPr/>
    </dgm:pt>
    <dgm:pt modelId="{1CE8209D-5DF6-4E28-B42C-C38AA8C6BBD5}" type="pres">
      <dgm:prSet presAssocID="{B780B983-6668-477F-8369-5618B9730697}" presName="theInnerList" presStyleCnt="0"/>
      <dgm:spPr/>
    </dgm:pt>
    <dgm:pt modelId="{8533436E-F30C-4ACC-B4AE-408DEDDA11C0}" type="pres">
      <dgm:prSet presAssocID="{59382BAC-401E-488B-B432-BB1A94098EA2}" presName="childNode" presStyleLbl="node1" presStyleIdx="0" presStyleCnt="4" custScaleY="205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20DB8-D258-40DB-8BEF-FEE52093AA50}" type="pres">
      <dgm:prSet presAssocID="{59382BAC-401E-488B-B432-BB1A94098EA2}" presName="aSpace2" presStyleCnt="0"/>
      <dgm:spPr/>
    </dgm:pt>
    <dgm:pt modelId="{2AC36786-85B0-4625-B2E9-81C834280B33}" type="pres">
      <dgm:prSet presAssocID="{F6140ABA-7472-410B-ACF7-F485354D98E4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0806F-62C0-4140-A53F-4359534A7125}" type="pres">
      <dgm:prSet presAssocID="{F6140ABA-7472-410B-ACF7-F485354D98E4}" presName="aSpace2" presStyleCnt="0"/>
      <dgm:spPr/>
    </dgm:pt>
    <dgm:pt modelId="{15A9D32E-B574-4DCF-85BD-BB49C43B9EEB}" type="pres">
      <dgm:prSet presAssocID="{DB5A340B-818C-4D30-8605-60EFEFA5DAA9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704D8-97FE-438E-846F-37CFCF5779A8}" type="pres">
      <dgm:prSet presAssocID="{DB5A340B-818C-4D30-8605-60EFEFA5DAA9}" presName="aSpace2" presStyleCnt="0"/>
      <dgm:spPr/>
    </dgm:pt>
    <dgm:pt modelId="{575EA1DC-38DF-4140-9EC1-7ED633D4A2C5}" type="pres">
      <dgm:prSet presAssocID="{E8FB7A8A-D865-49EE-9176-C22B0F9E9645}" presName="childNode" presStyleLbl="node1" presStyleIdx="3" presStyleCnt="4" custScaleY="94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E6B2B7-7141-4764-BA6D-C027C617F615}" type="presOf" srcId="{E8FB7A8A-D865-49EE-9176-C22B0F9E9645}" destId="{575EA1DC-38DF-4140-9EC1-7ED633D4A2C5}" srcOrd="0" destOrd="0" presId="urn:microsoft.com/office/officeart/2005/8/layout/lProcess2"/>
    <dgm:cxn modelId="{8B355120-BBC2-4E9B-9B8F-9C7BCAAF233F}" srcId="{B780B983-6668-477F-8369-5618B9730697}" destId="{F6140ABA-7472-410B-ACF7-F485354D98E4}" srcOrd="1" destOrd="0" parTransId="{46B54D04-A2C4-4AB2-B0F3-49741F03AEA9}" sibTransId="{234AED02-9E87-4F5D-B8EE-A920F99BC60C}"/>
    <dgm:cxn modelId="{B381123E-4390-4709-BA63-DB629E353192}" type="presOf" srcId="{DB5A340B-818C-4D30-8605-60EFEFA5DAA9}" destId="{15A9D32E-B574-4DCF-85BD-BB49C43B9EEB}" srcOrd="0" destOrd="0" presId="urn:microsoft.com/office/officeart/2005/8/layout/lProcess2"/>
    <dgm:cxn modelId="{D02D09B9-6FA7-411D-9463-86A981E541B7}" srcId="{B780B983-6668-477F-8369-5618B9730697}" destId="{E8FB7A8A-D865-49EE-9176-C22B0F9E9645}" srcOrd="3" destOrd="0" parTransId="{FC3660BA-AB55-418E-ABA1-31261294CAD7}" sibTransId="{E218AA4E-C68A-4844-9B2C-EC4C92CBE4D4}"/>
    <dgm:cxn modelId="{E9694C96-4D4B-4427-9F16-C1BEECFC74BC}" type="presOf" srcId="{B780B983-6668-477F-8369-5618B9730697}" destId="{264B2049-ED4E-4470-8CD5-9400429F2CFD}" srcOrd="1" destOrd="0" presId="urn:microsoft.com/office/officeart/2005/8/layout/lProcess2"/>
    <dgm:cxn modelId="{0D839AF9-359A-4971-AF5F-50D18C781A89}" type="presOf" srcId="{37744E78-FFB8-4B5A-A68A-28378035FAEC}" destId="{833CA3A4-E850-418E-9B8E-5DAF217BEA00}" srcOrd="0" destOrd="0" presId="urn:microsoft.com/office/officeart/2005/8/layout/lProcess2"/>
    <dgm:cxn modelId="{451230A6-6AA0-4CCC-BBC7-21AAFE820F97}" type="presOf" srcId="{B780B983-6668-477F-8369-5618B9730697}" destId="{F7A5935A-D163-4304-814C-F211FA233A5D}" srcOrd="0" destOrd="0" presId="urn:microsoft.com/office/officeart/2005/8/layout/lProcess2"/>
    <dgm:cxn modelId="{8BA4099E-FC8E-4A5B-8908-12DF0A60E194}" type="presOf" srcId="{F6140ABA-7472-410B-ACF7-F485354D98E4}" destId="{2AC36786-85B0-4625-B2E9-81C834280B33}" srcOrd="0" destOrd="0" presId="urn:microsoft.com/office/officeart/2005/8/layout/lProcess2"/>
    <dgm:cxn modelId="{7FE146C7-A742-4F73-AF42-7F1AFF8F8216}" srcId="{37744E78-FFB8-4B5A-A68A-28378035FAEC}" destId="{B780B983-6668-477F-8369-5618B9730697}" srcOrd="0" destOrd="0" parTransId="{6A353C9A-C583-420F-9A13-B831971A0023}" sibTransId="{4110F09C-9F01-4B2C-8B15-BB4E637A6004}"/>
    <dgm:cxn modelId="{F5A139A9-C408-4E0F-B6E8-7D863990D011}" srcId="{B780B983-6668-477F-8369-5618B9730697}" destId="{59382BAC-401E-488B-B432-BB1A94098EA2}" srcOrd="0" destOrd="0" parTransId="{F37DE703-966B-4C25-B699-1EB703165AF7}" sibTransId="{B5F08A3C-9095-4712-96E9-D607A07D6D9C}"/>
    <dgm:cxn modelId="{8E32D9CA-A341-40B2-9824-D98B79DA1DE0}" type="presOf" srcId="{59382BAC-401E-488B-B432-BB1A94098EA2}" destId="{8533436E-F30C-4ACC-B4AE-408DEDDA11C0}" srcOrd="0" destOrd="0" presId="urn:microsoft.com/office/officeart/2005/8/layout/lProcess2"/>
    <dgm:cxn modelId="{7ED8A14E-FA37-44C2-929C-2B0E449265B0}" srcId="{B780B983-6668-477F-8369-5618B9730697}" destId="{DB5A340B-818C-4D30-8605-60EFEFA5DAA9}" srcOrd="2" destOrd="0" parTransId="{0A7750A3-9096-4CF4-B658-DB05570E66AC}" sibTransId="{0FD561D2-4554-48A3-9D03-38F5F4D19D40}"/>
    <dgm:cxn modelId="{9E590F10-FDE8-4457-82D4-72139CB35D58}" type="presParOf" srcId="{833CA3A4-E850-418E-9B8E-5DAF217BEA00}" destId="{4F4F58FC-21C9-4BBF-A31E-33ECFBA5D428}" srcOrd="0" destOrd="0" presId="urn:microsoft.com/office/officeart/2005/8/layout/lProcess2"/>
    <dgm:cxn modelId="{7BF3000C-02CC-4F42-846D-27956E60B7A8}" type="presParOf" srcId="{4F4F58FC-21C9-4BBF-A31E-33ECFBA5D428}" destId="{F7A5935A-D163-4304-814C-F211FA233A5D}" srcOrd="0" destOrd="0" presId="urn:microsoft.com/office/officeart/2005/8/layout/lProcess2"/>
    <dgm:cxn modelId="{47A8F88C-61B0-4716-B9EA-E64EF9614DC6}" type="presParOf" srcId="{4F4F58FC-21C9-4BBF-A31E-33ECFBA5D428}" destId="{264B2049-ED4E-4470-8CD5-9400429F2CFD}" srcOrd="1" destOrd="0" presId="urn:microsoft.com/office/officeart/2005/8/layout/lProcess2"/>
    <dgm:cxn modelId="{6EE57B10-E0FB-4CBF-8DF0-E7CF7D775820}" type="presParOf" srcId="{4F4F58FC-21C9-4BBF-A31E-33ECFBA5D428}" destId="{A6CE7B03-1206-4B2C-9C69-E5152DC7E033}" srcOrd="2" destOrd="0" presId="urn:microsoft.com/office/officeart/2005/8/layout/lProcess2"/>
    <dgm:cxn modelId="{5F5A4974-15A1-4A59-8796-02FF7817CD5A}" type="presParOf" srcId="{A6CE7B03-1206-4B2C-9C69-E5152DC7E033}" destId="{1CE8209D-5DF6-4E28-B42C-C38AA8C6BBD5}" srcOrd="0" destOrd="0" presId="urn:microsoft.com/office/officeart/2005/8/layout/lProcess2"/>
    <dgm:cxn modelId="{03BED8CE-3D4E-4A3D-99C9-16C09AA2651E}" type="presParOf" srcId="{1CE8209D-5DF6-4E28-B42C-C38AA8C6BBD5}" destId="{8533436E-F30C-4ACC-B4AE-408DEDDA11C0}" srcOrd="0" destOrd="0" presId="urn:microsoft.com/office/officeart/2005/8/layout/lProcess2"/>
    <dgm:cxn modelId="{9F386A1E-C5BF-428A-805A-474B452F0CC0}" type="presParOf" srcId="{1CE8209D-5DF6-4E28-B42C-C38AA8C6BBD5}" destId="{68B20DB8-D258-40DB-8BEF-FEE52093AA50}" srcOrd="1" destOrd="0" presId="urn:microsoft.com/office/officeart/2005/8/layout/lProcess2"/>
    <dgm:cxn modelId="{0C36ACCD-5EFD-42FF-A0A5-589387710830}" type="presParOf" srcId="{1CE8209D-5DF6-4E28-B42C-C38AA8C6BBD5}" destId="{2AC36786-85B0-4625-B2E9-81C834280B33}" srcOrd="2" destOrd="0" presId="urn:microsoft.com/office/officeart/2005/8/layout/lProcess2"/>
    <dgm:cxn modelId="{4ED8037A-C01F-448F-BF3C-2AC7C0248A61}" type="presParOf" srcId="{1CE8209D-5DF6-4E28-B42C-C38AA8C6BBD5}" destId="{66D0806F-62C0-4140-A53F-4359534A7125}" srcOrd="3" destOrd="0" presId="urn:microsoft.com/office/officeart/2005/8/layout/lProcess2"/>
    <dgm:cxn modelId="{144CC40F-0C6D-4BB8-9694-4826D327A186}" type="presParOf" srcId="{1CE8209D-5DF6-4E28-B42C-C38AA8C6BBD5}" destId="{15A9D32E-B574-4DCF-85BD-BB49C43B9EEB}" srcOrd="4" destOrd="0" presId="urn:microsoft.com/office/officeart/2005/8/layout/lProcess2"/>
    <dgm:cxn modelId="{DED6451D-68A1-4C46-9094-C64C4BAC272F}" type="presParOf" srcId="{1CE8209D-5DF6-4E28-B42C-C38AA8C6BBD5}" destId="{38A704D8-97FE-438E-846F-37CFCF5779A8}" srcOrd="5" destOrd="0" presId="urn:microsoft.com/office/officeart/2005/8/layout/lProcess2"/>
    <dgm:cxn modelId="{82DDF302-1A4A-41C6-B7B5-A4DA1F63A424}" type="presParOf" srcId="{1CE8209D-5DF6-4E28-B42C-C38AA8C6BBD5}" destId="{575EA1DC-38DF-4140-9EC1-7ED633D4A2C5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744E78-FFB8-4B5A-A68A-28378035FAE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23720E-83FF-4A82-B636-0E463EB86A3F}">
      <dgm:prSet phldrT="[Text]" custT="1"/>
      <dgm:spPr/>
      <dgm:t>
        <a:bodyPr/>
        <a:lstStyle/>
        <a:p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Peralatan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&amp;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Mesin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: 12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Mesin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25FE593-DF18-437C-87A7-5F29A514A4F8}" type="parTrans" cxnId="{415FECE5-9927-4B38-8EAB-A645EC471EB2}">
      <dgm:prSet/>
      <dgm:spPr/>
      <dgm:t>
        <a:bodyPr/>
        <a:lstStyle/>
        <a:p>
          <a:endParaRPr lang="en-US"/>
        </a:p>
      </dgm:t>
    </dgm:pt>
    <dgm:pt modelId="{629F2FDB-77DA-47BB-A24D-E687BF912BD7}" type="sibTrans" cxnId="{415FECE5-9927-4B38-8EAB-A645EC471EB2}">
      <dgm:prSet/>
      <dgm:spPr/>
      <dgm:t>
        <a:bodyPr/>
        <a:lstStyle/>
        <a:p>
          <a:endParaRPr lang="en-US"/>
        </a:p>
      </dgm:t>
    </dgm:pt>
    <dgm:pt modelId="{59382BAC-401E-488B-B432-BB1A94098EA2}">
      <dgm:prSet phldrT="[Text]" custT="1"/>
      <dgm:spPr/>
      <dgm:t>
        <a:bodyPr/>
        <a:lstStyle/>
        <a:p>
          <a:pPr algn="ctr"/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Peralatan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&amp;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Mesin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: Gas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Medik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F08A3C-9095-4712-96E9-D607A07D6D9C}" type="sibTrans" cxnId="{F5A139A9-C408-4E0F-B6E8-7D863990D011}">
      <dgm:prSet/>
      <dgm:spPr/>
      <dgm:t>
        <a:bodyPr/>
        <a:lstStyle/>
        <a:p>
          <a:endParaRPr lang="en-US"/>
        </a:p>
      </dgm:t>
    </dgm:pt>
    <dgm:pt modelId="{F37DE703-966B-4C25-B699-1EB703165AF7}" type="parTrans" cxnId="{F5A139A9-C408-4E0F-B6E8-7D863990D011}">
      <dgm:prSet/>
      <dgm:spPr/>
      <dgm:t>
        <a:bodyPr/>
        <a:lstStyle/>
        <a:p>
          <a:endParaRPr lang="en-US"/>
        </a:p>
      </dgm:t>
    </dgm:pt>
    <dgm:pt modelId="{B780B983-6668-477F-8369-5618B9730697}">
      <dgm:prSet phldrT="[Text]" custT="1"/>
      <dgm:spPr/>
      <dgm:t>
        <a:bodyPr/>
        <a:lstStyle/>
        <a:p>
          <a:r>
            <a:rPr lang="en-US" sz="1600" b="1" i="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HEMODIALISA</a:t>
          </a:r>
        </a:p>
      </dgm:t>
    </dgm:pt>
    <dgm:pt modelId="{4110F09C-9F01-4B2C-8B15-BB4E637A6004}" type="sibTrans" cxnId="{7FE146C7-A742-4F73-AF42-7F1AFF8F8216}">
      <dgm:prSet/>
      <dgm:spPr/>
      <dgm:t>
        <a:bodyPr/>
        <a:lstStyle/>
        <a:p>
          <a:endParaRPr lang="en-US"/>
        </a:p>
      </dgm:t>
    </dgm:pt>
    <dgm:pt modelId="{6A353C9A-C583-420F-9A13-B831971A0023}" type="parTrans" cxnId="{7FE146C7-A742-4F73-AF42-7F1AFF8F8216}">
      <dgm:prSet/>
      <dgm:spPr/>
      <dgm:t>
        <a:bodyPr/>
        <a:lstStyle/>
        <a:p>
          <a:endParaRPr lang="en-US"/>
        </a:p>
      </dgm:t>
    </dgm:pt>
    <dgm:pt modelId="{AE502DE4-4787-4ED4-99CD-EA92E52F7C26}">
      <dgm:prSet phldrT="[Text]" custT="1"/>
      <dgm:spPr/>
      <dgm:t>
        <a:bodyPr/>
        <a:lstStyle/>
        <a:p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Resurvey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Akreditasi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KARS 2012 </a:t>
          </a:r>
        </a:p>
        <a:p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Bulan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Juni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)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617FB49-5314-4C1F-A37A-8CFA585795A8}" type="parTrans" cxnId="{852868A0-5BFF-40A4-AEBA-7912D4BA2C5A}">
      <dgm:prSet/>
      <dgm:spPr/>
      <dgm:t>
        <a:bodyPr/>
        <a:lstStyle/>
        <a:p>
          <a:endParaRPr lang="en-US"/>
        </a:p>
      </dgm:t>
    </dgm:pt>
    <dgm:pt modelId="{C3CF9B1F-8A1B-4E13-8603-DE70B44AE10F}" type="sibTrans" cxnId="{852868A0-5BFF-40A4-AEBA-7912D4BA2C5A}">
      <dgm:prSet/>
      <dgm:spPr/>
      <dgm:t>
        <a:bodyPr/>
        <a:lstStyle/>
        <a:p>
          <a:endParaRPr lang="en-US"/>
        </a:p>
      </dgm:t>
    </dgm:pt>
    <dgm:pt modelId="{3B1912C6-A0D8-4712-AA25-DE7304C0227D}">
      <dgm:prSet phldrT="[Text]" custT="1"/>
      <dgm:spPr/>
      <dgm:t>
        <a:bodyPr/>
        <a:lstStyle/>
        <a:p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Resurvey ISO 22000 : 2007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tentang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i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Hazard Analysis Critical Control Point (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HACCP) / Food Safety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12BBA43-5286-4687-B098-BDC7DF16FE8A}" type="parTrans" cxnId="{25B24846-574E-47D4-852B-74CF95BE3448}">
      <dgm:prSet/>
      <dgm:spPr/>
      <dgm:t>
        <a:bodyPr/>
        <a:lstStyle/>
        <a:p>
          <a:endParaRPr lang="en-US"/>
        </a:p>
      </dgm:t>
    </dgm:pt>
    <dgm:pt modelId="{E1206626-6E6C-4BBD-884F-B9C85540DFA4}" type="sibTrans" cxnId="{25B24846-574E-47D4-852B-74CF95BE3448}">
      <dgm:prSet/>
      <dgm:spPr/>
      <dgm:t>
        <a:bodyPr/>
        <a:lstStyle/>
        <a:p>
          <a:endParaRPr lang="en-US"/>
        </a:p>
      </dgm:t>
    </dgm:pt>
    <dgm:pt modelId="{F8EE9B18-E03A-4C11-A842-FDE280E8B9B0}">
      <dgm:prSet phldrT="[Text]" custT="1"/>
      <dgm:spPr/>
      <dgm:t>
        <a:bodyPr/>
        <a:lstStyle/>
        <a:p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ISO 15000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tentang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Laboratorium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Patologi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75FAA00-9E32-4F75-86C7-DBB8D2CDB7C6}" type="parTrans" cxnId="{3E25CB2E-1E38-4601-8E81-B4D0035BC0D1}">
      <dgm:prSet/>
      <dgm:spPr/>
      <dgm:t>
        <a:bodyPr/>
        <a:lstStyle/>
        <a:p>
          <a:endParaRPr lang="en-US"/>
        </a:p>
      </dgm:t>
    </dgm:pt>
    <dgm:pt modelId="{EA4E6AC5-4C56-4EE6-A928-F7B58B3BF4B9}" type="sibTrans" cxnId="{3E25CB2E-1E38-4601-8E81-B4D0035BC0D1}">
      <dgm:prSet/>
      <dgm:spPr/>
      <dgm:t>
        <a:bodyPr/>
        <a:lstStyle/>
        <a:p>
          <a:endParaRPr lang="en-US"/>
        </a:p>
      </dgm:t>
    </dgm:pt>
    <dgm:pt modelId="{833CA3A4-E850-418E-9B8E-5DAF217BEA00}" type="pres">
      <dgm:prSet presAssocID="{37744E78-FFB8-4B5A-A68A-28378035FAE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4F58FC-21C9-4BBF-A31E-33ECFBA5D428}" type="pres">
      <dgm:prSet presAssocID="{B780B983-6668-477F-8369-5618B9730697}" presName="compNode" presStyleCnt="0"/>
      <dgm:spPr/>
    </dgm:pt>
    <dgm:pt modelId="{F7A5935A-D163-4304-814C-F211FA233A5D}" type="pres">
      <dgm:prSet presAssocID="{B780B983-6668-477F-8369-5618B9730697}" presName="aNode" presStyleLbl="bgShp" presStyleIdx="0" presStyleCnt="1" custLinFactNeighborX="1277" custLinFactNeighborY="1079"/>
      <dgm:spPr/>
      <dgm:t>
        <a:bodyPr/>
        <a:lstStyle/>
        <a:p>
          <a:endParaRPr lang="en-US"/>
        </a:p>
      </dgm:t>
    </dgm:pt>
    <dgm:pt modelId="{264B2049-ED4E-4470-8CD5-9400429F2CFD}" type="pres">
      <dgm:prSet presAssocID="{B780B983-6668-477F-8369-5618B9730697}" presName="textNode" presStyleLbl="bgShp" presStyleIdx="0" presStyleCnt="1"/>
      <dgm:spPr/>
      <dgm:t>
        <a:bodyPr/>
        <a:lstStyle/>
        <a:p>
          <a:endParaRPr lang="en-US"/>
        </a:p>
      </dgm:t>
    </dgm:pt>
    <dgm:pt modelId="{A6CE7B03-1206-4B2C-9C69-E5152DC7E033}" type="pres">
      <dgm:prSet presAssocID="{B780B983-6668-477F-8369-5618B9730697}" presName="compChildNode" presStyleCnt="0"/>
      <dgm:spPr/>
    </dgm:pt>
    <dgm:pt modelId="{1CE8209D-5DF6-4E28-B42C-C38AA8C6BBD5}" type="pres">
      <dgm:prSet presAssocID="{B780B983-6668-477F-8369-5618B9730697}" presName="theInnerList" presStyleCnt="0"/>
      <dgm:spPr/>
    </dgm:pt>
    <dgm:pt modelId="{8533436E-F30C-4ACC-B4AE-408DEDDA11C0}" type="pres">
      <dgm:prSet presAssocID="{59382BAC-401E-488B-B432-BB1A94098EA2}" presName="childNode" presStyleLbl="node1" presStyleIdx="0" presStyleCnt="5" custScaleX="72450" custScaleY="16605" custLinFactY="17423" custLinFactNeighborX="403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20DB8-D258-40DB-8BEF-FEE52093AA50}" type="pres">
      <dgm:prSet presAssocID="{59382BAC-401E-488B-B432-BB1A94098EA2}" presName="aSpace2" presStyleCnt="0"/>
      <dgm:spPr/>
    </dgm:pt>
    <dgm:pt modelId="{88D8BD10-72BB-4CF4-9C7B-24AC385D7F66}" type="pres">
      <dgm:prSet presAssocID="{AE502DE4-4787-4ED4-99CD-EA92E52F7C26}" presName="childNode" presStyleLbl="node1" presStyleIdx="1" presStyleCnt="5" custScaleX="71257" custScaleY="37428" custLinFactY="34533" custLinFactNeighborX="343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F73E6-DE69-4E0A-B3FC-416B7FEA7613}" type="pres">
      <dgm:prSet presAssocID="{AE502DE4-4787-4ED4-99CD-EA92E52F7C26}" presName="aSpace2" presStyleCnt="0"/>
      <dgm:spPr/>
    </dgm:pt>
    <dgm:pt modelId="{B910A672-0D4E-4219-972D-74D4B307B047}" type="pres">
      <dgm:prSet presAssocID="{3B1912C6-A0D8-4712-AA25-DE7304C0227D}" presName="childNode" presStyleLbl="node1" presStyleIdx="2" presStyleCnt="5" custScaleX="71256" custScaleY="37206" custLinFactY="20634" custLinFactNeighborX="34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CAA58-8253-4218-B7BA-93ACF8718E5F}" type="pres">
      <dgm:prSet presAssocID="{3B1912C6-A0D8-4712-AA25-DE7304C0227D}" presName="aSpace2" presStyleCnt="0"/>
      <dgm:spPr/>
    </dgm:pt>
    <dgm:pt modelId="{CF6A3133-0E4F-42E3-9EEA-085B026AAD1B}" type="pres">
      <dgm:prSet presAssocID="{F8EE9B18-E03A-4C11-A842-FDE280E8B9B0}" presName="childNode" presStyleLbl="node1" presStyleIdx="3" presStyleCnt="5" custScaleX="71258" custScaleY="25118" custLinFactY="9623" custLinFactNeighborX="343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A58AF-94C1-4627-BC2D-48128D00B8F7}" type="pres">
      <dgm:prSet presAssocID="{F8EE9B18-E03A-4C11-A842-FDE280E8B9B0}" presName="aSpace2" presStyleCnt="0"/>
      <dgm:spPr/>
    </dgm:pt>
    <dgm:pt modelId="{2AC69A5C-3724-49DD-A656-E834ACEE4311}" type="pres">
      <dgm:prSet presAssocID="{0223720E-83FF-4A82-B636-0E463EB86A3F}" presName="childNode" presStyleLbl="node1" presStyleIdx="4" presStyleCnt="5" custScaleX="71257" custScaleY="16605" custLinFactY="-164907" custLinFactNeighborX="1837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98C734-E364-49C7-AD62-077F5A228F2F}" type="presOf" srcId="{59382BAC-401E-488B-B432-BB1A94098EA2}" destId="{8533436E-F30C-4ACC-B4AE-408DEDDA11C0}" srcOrd="0" destOrd="0" presId="urn:microsoft.com/office/officeart/2005/8/layout/lProcess2"/>
    <dgm:cxn modelId="{27A9E73B-3D13-4A79-9BC9-311B71313B16}" type="presOf" srcId="{B780B983-6668-477F-8369-5618B9730697}" destId="{F7A5935A-D163-4304-814C-F211FA233A5D}" srcOrd="0" destOrd="0" presId="urn:microsoft.com/office/officeart/2005/8/layout/lProcess2"/>
    <dgm:cxn modelId="{415FECE5-9927-4B38-8EAB-A645EC471EB2}" srcId="{B780B983-6668-477F-8369-5618B9730697}" destId="{0223720E-83FF-4A82-B636-0E463EB86A3F}" srcOrd="4" destOrd="0" parTransId="{C25FE593-DF18-437C-87A7-5F29A514A4F8}" sibTransId="{629F2FDB-77DA-47BB-A24D-E687BF912BD7}"/>
    <dgm:cxn modelId="{64FFC867-5CB6-4AC5-B32D-6193C5203396}" type="presOf" srcId="{3B1912C6-A0D8-4712-AA25-DE7304C0227D}" destId="{B910A672-0D4E-4219-972D-74D4B307B047}" srcOrd="0" destOrd="0" presId="urn:microsoft.com/office/officeart/2005/8/layout/lProcess2"/>
    <dgm:cxn modelId="{330D2769-BD15-4934-ADF2-6A639BB0D219}" type="presOf" srcId="{B780B983-6668-477F-8369-5618B9730697}" destId="{264B2049-ED4E-4470-8CD5-9400429F2CFD}" srcOrd="1" destOrd="0" presId="urn:microsoft.com/office/officeart/2005/8/layout/lProcess2"/>
    <dgm:cxn modelId="{AD096742-F4E7-4E5D-AC71-9157768BF7AF}" type="presOf" srcId="{0223720E-83FF-4A82-B636-0E463EB86A3F}" destId="{2AC69A5C-3724-49DD-A656-E834ACEE4311}" srcOrd="0" destOrd="0" presId="urn:microsoft.com/office/officeart/2005/8/layout/lProcess2"/>
    <dgm:cxn modelId="{FA2E941A-6BC0-464A-800C-C50A2881D510}" type="presOf" srcId="{37744E78-FFB8-4B5A-A68A-28378035FAEC}" destId="{833CA3A4-E850-418E-9B8E-5DAF217BEA00}" srcOrd="0" destOrd="0" presId="urn:microsoft.com/office/officeart/2005/8/layout/lProcess2"/>
    <dgm:cxn modelId="{3E25CB2E-1E38-4601-8E81-B4D0035BC0D1}" srcId="{B780B983-6668-477F-8369-5618B9730697}" destId="{F8EE9B18-E03A-4C11-A842-FDE280E8B9B0}" srcOrd="3" destOrd="0" parTransId="{975FAA00-9E32-4F75-86C7-DBB8D2CDB7C6}" sibTransId="{EA4E6AC5-4C56-4EE6-A928-F7B58B3BF4B9}"/>
    <dgm:cxn modelId="{2BC6D3AB-A7B9-48F1-859C-DA80B0E9CC72}" type="presOf" srcId="{AE502DE4-4787-4ED4-99CD-EA92E52F7C26}" destId="{88D8BD10-72BB-4CF4-9C7B-24AC385D7F66}" srcOrd="0" destOrd="0" presId="urn:microsoft.com/office/officeart/2005/8/layout/lProcess2"/>
    <dgm:cxn modelId="{7FE146C7-A742-4F73-AF42-7F1AFF8F8216}" srcId="{37744E78-FFB8-4B5A-A68A-28378035FAEC}" destId="{B780B983-6668-477F-8369-5618B9730697}" srcOrd="0" destOrd="0" parTransId="{6A353C9A-C583-420F-9A13-B831971A0023}" sibTransId="{4110F09C-9F01-4B2C-8B15-BB4E637A6004}"/>
    <dgm:cxn modelId="{F5A139A9-C408-4E0F-B6E8-7D863990D011}" srcId="{B780B983-6668-477F-8369-5618B9730697}" destId="{59382BAC-401E-488B-B432-BB1A94098EA2}" srcOrd="0" destOrd="0" parTransId="{F37DE703-966B-4C25-B699-1EB703165AF7}" sibTransId="{B5F08A3C-9095-4712-96E9-D607A07D6D9C}"/>
    <dgm:cxn modelId="{DC9F51C8-8606-4E0F-93B6-5E1FBE750088}" type="presOf" srcId="{F8EE9B18-E03A-4C11-A842-FDE280E8B9B0}" destId="{CF6A3133-0E4F-42E3-9EEA-085B026AAD1B}" srcOrd="0" destOrd="0" presId="urn:microsoft.com/office/officeart/2005/8/layout/lProcess2"/>
    <dgm:cxn modelId="{852868A0-5BFF-40A4-AEBA-7912D4BA2C5A}" srcId="{B780B983-6668-477F-8369-5618B9730697}" destId="{AE502DE4-4787-4ED4-99CD-EA92E52F7C26}" srcOrd="1" destOrd="0" parTransId="{1617FB49-5314-4C1F-A37A-8CFA585795A8}" sibTransId="{C3CF9B1F-8A1B-4E13-8603-DE70B44AE10F}"/>
    <dgm:cxn modelId="{25B24846-574E-47D4-852B-74CF95BE3448}" srcId="{B780B983-6668-477F-8369-5618B9730697}" destId="{3B1912C6-A0D8-4712-AA25-DE7304C0227D}" srcOrd="2" destOrd="0" parTransId="{212BBA43-5286-4687-B098-BDC7DF16FE8A}" sibTransId="{E1206626-6E6C-4BBD-884F-B9C85540DFA4}"/>
    <dgm:cxn modelId="{BAD6F317-8235-4B62-A5C9-D3652EA049FC}" type="presParOf" srcId="{833CA3A4-E850-418E-9B8E-5DAF217BEA00}" destId="{4F4F58FC-21C9-4BBF-A31E-33ECFBA5D428}" srcOrd="0" destOrd="0" presId="urn:microsoft.com/office/officeart/2005/8/layout/lProcess2"/>
    <dgm:cxn modelId="{2E8B75D9-EF97-4F70-AC40-31F70E527372}" type="presParOf" srcId="{4F4F58FC-21C9-4BBF-A31E-33ECFBA5D428}" destId="{F7A5935A-D163-4304-814C-F211FA233A5D}" srcOrd="0" destOrd="0" presId="urn:microsoft.com/office/officeart/2005/8/layout/lProcess2"/>
    <dgm:cxn modelId="{2F31ABF9-197E-4CA7-A00E-2CF5968DF461}" type="presParOf" srcId="{4F4F58FC-21C9-4BBF-A31E-33ECFBA5D428}" destId="{264B2049-ED4E-4470-8CD5-9400429F2CFD}" srcOrd="1" destOrd="0" presId="urn:microsoft.com/office/officeart/2005/8/layout/lProcess2"/>
    <dgm:cxn modelId="{1DF7B074-3854-41E6-A178-5B1888EE5A45}" type="presParOf" srcId="{4F4F58FC-21C9-4BBF-A31E-33ECFBA5D428}" destId="{A6CE7B03-1206-4B2C-9C69-E5152DC7E033}" srcOrd="2" destOrd="0" presId="urn:microsoft.com/office/officeart/2005/8/layout/lProcess2"/>
    <dgm:cxn modelId="{13140F7C-A988-4CB2-81B0-D89006074007}" type="presParOf" srcId="{A6CE7B03-1206-4B2C-9C69-E5152DC7E033}" destId="{1CE8209D-5DF6-4E28-B42C-C38AA8C6BBD5}" srcOrd="0" destOrd="0" presId="urn:microsoft.com/office/officeart/2005/8/layout/lProcess2"/>
    <dgm:cxn modelId="{1836F81A-3C62-4F0E-A897-A5269C5BAE42}" type="presParOf" srcId="{1CE8209D-5DF6-4E28-B42C-C38AA8C6BBD5}" destId="{8533436E-F30C-4ACC-B4AE-408DEDDA11C0}" srcOrd="0" destOrd="0" presId="urn:microsoft.com/office/officeart/2005/8/layout/lProcess2"/>
    <dgm:cxn modelId="{57DB4F94-5911-4718-9E68-C372B56CC30D}" type="presParOf" srcId="{1CE8209D-5DF6-4E28-B42C-C38AA8C6BBD5}" destId="{68B20DB8-D258-40DB-8BEF-FEE52093AA50}" srcOrd="1" destOrd="0" presId="urn:microsoft.com/office/officeart/2005/8/layout/lProcess2"/>
    <dgm:cxn modelId="{E2824F32-AF3E-4541-BB49-77A77FC21D50}" type="presParOf" srcId="{1CE8209D-5DF6-4E28-B42C-C38AA8C6BBD5}" destId="{88D8BD10-72BB-4CF4-9C7B-24AC385D7F66}" srcOrd="2" destOrd="0" presId="urn:microsoft.com/office/officeart/2005/8/layout/lProcess2"/>
    <dgm:cxn modelId="{2CC3CD83-8BDC-4664-BCB9-D6A640730FE4}" type="presParOf" srcId="{1CE8209D-5DF6-4E28-B42C-C38AA8C6BBD5}" destId="{FC9F73E6-DE69-4E0A-B3FC-416B7FEA7613}" srcOrd="3" destOrd="0" presId="urn:microsoft.com/office/officeart/2005/8/layout/lProcess2"/>
    <dgm:cxn modelId="{BC0E5FC3-5887-459B-B813-11E6478D4CE3}" type="presParOf" srcId="{1CE8209D-5DF6-4E28-B42C-C38AA8C6BBD5}" destId="{B910A672-0D4E-4219-972D-74D4B307B047}" srcOrd="4" destOrd="0" presId="urn:microsoft.com/office/officeart/2005/8/layout/lProcess2"/>
    <dgm:cxn modelId="{A76B412F-F5B9-49E3-A5F2-74132ED5D775}" type="presParOf" srcId="{1CE8209D-5DF6-4E28-B42C-C38AA8C6BBD5}" destId="{A9FCAA58-8253-4218-B7BA-93ACF8718E5F}" srcOrd="5" destOrd="0" presId="urn:microsoft.com/office/officeart/2005/8/layout/lProcess2"/>
    <dgm:cxn modelId="{1489A257-827A-4AF9-8C17-17358E7E9F44}" type="presParOf" srcId="{1CE8209D-5DF6-4E28-B42C-C38AA8C6BBD5}" destId="{CF6A3133-0E4F-42E3-9EEA-085B026AAD1B}" srcOrd="6" destOrd="0" presId="urn:microsoft.com/office/officeart/2005/8/layout/lProcess2"/>
    <dgm:cxn modelId="{43E70093-C209-46B3-BA19-2A06B5A1F6FE}" type="presParOf" srcId="{1CE8209D-5DF6-4E28-B42C-C38AA8C6BBD5}" destId="{0D7A58AF-94C1-4627-BC2D-48128D00B8F7}" srcOrd="7" destOrd="0" presId="urn:microsoft.com/office/officeart/2005/8/layout/lProcess2"/>
    <dgm:cxn modelId="{F4AE436F-CB6F-44E2-8C4E-E8B3992EAE89}" type="presParOf" srcId="{1CE8209D-5DF6-4E28-B42C-C38AA8C6BBD5}" destId="{2AC69A5C-3724-49DD-A656-E834ACEE4311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744E78-FFB8-4B5A-A68A-28378035FAE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80B983-6668-477F-8369-5618B9730697}">
      <dgm:prSet phldrT="[Text]" custT="1"/>
      <dgm:spPr/>
      <dgm:t>
        <a:bodyPr/>
        <a:lstStyle/>
        <a:p>
          <a:endParaRPr lang="en-US" sz="2000" b="1" i="0" dirty="0" smtClean="0">
            <a:solidFill>
              <a:srgbClr val="0070C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353C9A-C583-420F-9A13-B831971A0023}" type="parTrans" cxnId="{7FE146C7-A742-4F73-AF42-7F1AFF8F8216}">
      <dgm:prSet/>
      <dgm:spPr/>
      <dgm:t>
        <a:bodyPr/>
        <a:lstStyle/>
        <a:p>
          <a:endParaRPr lang="en-US"/>
        </a:p>
      </dgm:t>
    </dgm:pt>
    <dgm:pt modelId="{4110F09C-9F01-4B2C-8B15-BB4E637A6004}" type="sibTrans" cxnId="{7FE146C7-A742-4F73-AF42-7F1AFF8F8216}">
      <dgm:prSet/>
      <dgm:spPr/>
      <dgm:t>
        <a:bodyPr/>
        <a:lstStyle/>
        <a:p>
          <a:endParaRPr lang="en-US"/>
        </a:p>
      </dgm:t>
    </dgm:pt>
    <dgm:pt modelId="{59382BAC-401E-488B-B432-BB1A94098EA2}">
      <dgm:prSet phldrT="[Text]" custT="1"/>
      <dgm:spPr/>
      <dgm:t>
        <a:bodyPr/>
        <a:lstStyle/>
        <a:p>
          <a:pPr algn="ctr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Review Master Plan : </a:t>
          </a:r>
        </a:p>
        <a:p>
          <a:pPr algn="l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- HBL ( Hospital By Law )</a:t>
          </a:r>
        </a:p>
        <a:p>
          <a:pPr algn="l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-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Ijin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Operasional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RS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7DE703-966B-4C25-B699-1EB703165AF7}" type="parTrans" cxnId="{F5A139A9-C408-4E0F-B6E8-7D863990D011}">
      <dgm:prSet/>
      <dgm:spPr/>
      <dgm:t>
        <a:bodyPr/>
        <a:lstStyle/>
        <a:p>
          <a:endParaRPr lang="en-US"/>
        </a:p>
      </dgm:t>
    </dgm:pt>
    <dgm:pt modelId="{B5F08A3C-9095-4712-96E9-D607A07D6D9C}" type="sibTrans" cxnId="{F5A139A9-C408-4E0F-B6E8-7D863990D011}">
      <dgm:prSet/>
      <dgm:spPr/>
      <dgm:t>
        <a:bodyPr/>
        <a:lstStyle/>
        <a:p>
          <a:endParaRPr lang="en-US"/>
        </a:p>
      </dgm:t>
    </dgm:pt>
    <dgm:pt modelId="{BD2B5A52-83C9-4E20-BFFF-688CD41B7072}">
      <dgm:prSet custT="1"/>
      <dgm:spPr/>
      <dgm:t>
        <a:bodyPr/>
        <a:lstStyle/>
        <a:p>
          <a:pPr algn="l"/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Peningkatan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Kompetensi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Perawat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algn="l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1.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Perawat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S.Kep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rPr>
            <a:t>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rPr>
            <a:t>Ners</a:t>
          </a:r>
          <a:endParaRPr lang="en-US" sz="1100" b="1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  <a:sym typeface="Wingdings" panose="05000000000000000000" pitchFamily="2" charset="2"/>
          </a:endParaRPr>
        </a:p>
        <a:p>
          <a:pPr algn="l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rPr>
            <a:t>2.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rPr>
            <a:t>Perawat</a:t>
          </a:r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rPr>
            <a:t> 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rPr>
            <a:t>Mahir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7AA0DF8-6935-431D-89D5-E9CB480B9947}" type="parTrans" cxnId="{D8CB41BD-0FF5-4229-A4FB-645F9C7ED547}">
      <dgm:prSet/>
      <dgm:spPr/>
      <dgm:t>
        <a:bodyPr/>
        <a:lstStyle/>
        <a:p>
          <a:endParaRPr lang="en-US"/>
        </a:p>
      </dgm:t>
    </dgm:pt>
    <dgm:pt modelId="{39CEDAB3-3CEB-41B9-A305-2FCD3F35A106}" type="sibTrans" cxnId="{D8CB41BD-0FF5-4229-A4FB-645F9C7ED547}">
      <dgm:prSet/>
      <dgm:spPr/>
      <dgm:t>
        <a:bodyPr/>
        <a:lstStyle/>
        <a:p>
          <a:endParaRPr lang="en-US"/>
        </a:p>
      </dgm:t>
    </dgm:pt>
    <dgm:pt modelId="{8A805840-A628-46EB-B3F5-D2553A9D0A1E}">
      <dgm:prSet custT="1"/>
      <dgm:spPr/>
      <dgm:t>
        <a:bodyPr/>
        <a:lstStyle/>
        <a:p>
          <a:pPr marL="114300" indent="65088" algn="l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	ICU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5EC67D7-6607-415F-B2B1-882FEA23D7EB}" type="parTrans" cxnId="{F70CC399-461A-4B17-BA7E-907FA29D5665}">
      <dgm:prSet/>
      <dgm:spPr/>
      <dgm:t>
        <a:bodyPr/>
        <a:lstStyle/>
        <a:p>
          <a:endParaRPr lang="en-US"/>
        </a:p>
      </dgm:t>
    </dgm:pt>
    <dgm:pt modelId="{35C633CA-EF52-4F0A-B5DE-06DB4D569DE1}" type="sibTrans" cxnId="{F70CC399-461A-4B17-BA7E-907FA29D5665}">
      <dgm:prSet/>
      <dgm:spPr/>
      <dgm:t>
        <a:bodyPr/>
        <a:lstStyle/>
        <a:p>
          <a:endParaRPr lang="en-US"/>
        </a:p>
      </dgm:t>
    </dgm:pt>
    <dgm:pt modelId="{A54EB66B-4FB4-497A-A571-870C21AAD941}">
      <dgm:prSet custT="1"/>
      <dgm:spPr/>
      <dgm:t>
        <a:bodyPr/>
        <a:lstStyle/>
        <a:p>
          <a:pPr marL="171450" indent="0" algn="l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	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Saraf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4D21858-D1A4-4FE4-91AA-B7F927E53E2B}" type="parTrans" cxnId="{6E080A37-D491-4059-A0C3-A13C6817BADE}">
      <dgm:prSet/>
      <dgm:spPr/>
      <dgm:t>
        <a:bodyPr/>
        <a:lstStyle/>
        <a:p>
          <a:endParaRPr lang="en-US"/>
        </a:p>
      </dgm:t>
    </dgm:pt>
    <dgm:pt modelId="{BFB9ED6E-3501-432F-A2A1-1AB5EF58594F}" type="sibTrans" cxnId="{6E080A37-D491-4059-A0C3-A13C6817BADE}">
      <dgm:prSet/>
      <dgm:spPr/>
      <dgm:t>
        <a:bodyPr/>
        <a:lstStyle/>
        <a:p>
          <a:endParaRPr lang="en-US"/>
        </a:p>
      </dgm:t>
    </dgm:pt>
    <dgm:pt modelId="{D5F791D8-B78C-4CB9-B06C-593AD31F8A0A}">
      <dgm:prSet/>
      <dgm:spPr/>
      <dgm:t>
        <a:bodyPr/>
        <a:lstStyle/>
        <a:p>
          <a:pPr marL="57150" indent="0" algn="l"/>
          <a:endParaRPr lang="en-US" sz="10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4A3905-9A4A-409C-BC84-5BC14CF39885}" type="parTrans" cxnId="{BDAC512D-6189-4E7D-B759-EB7E9C61C828}">
      <dgm:prSet/>
      <dgm:spPr/>
      <dgm:t>
        <a:bodyPr/>
        <a:lstStyle/>
        <a:p>
          <a:endParaRPr lang="en-US"/>
        </a:p>
      </dgm:t>
    </dgm:pt>
    <dgm:pt modelId="{EE951BCA-C3D5-4F28-B350-BDF571CA7A32}" type="sibTrans" cxnId="{BDAC512D-6189-4E7D-B759-EB7E9C61C828}">
      <dgm:prSet/>
      <dgm:spPr/>
      <dgm:t>
        <a:bodyPr/>
        <a:lstStyle/>
        <a:p>
          <a:endParaRPr lang="en-US"/>
        </a:p>
      </dgm:t>
    </dgm:pt>
    <dgm:pt modelId="{27E55F4B-EBD3-47B4-9829-30AAB257EB94}">
      <dgm:prSet custT="1"/>
      <dgm:spPr/>
      <dgm:t>
        <a:bodyPr/>
        <a:lstStyle/>
        <a:p>
          <a:pPr marL="228600" indent="-49213" algn="l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Hemodialisa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BBEFACE-F6C9-4189-B0E4-29AA37C988FC}" type="parTrans" cxnId="{22FCF04B-FBFF-4F52-AB96-EF511E2F306C}">
      <dgm:prSet/>
      <dgm:spPr/>
      <dgm:t>
        <a:bodyPr/>
        <a:lstStyle/>
        <a:p>
          <a:endParaRPr lang="en-US"/>
        </a:p>
      </dgm:t>
    </dgm:pt>
    <dgm:pt modelId="{319EF3F3-BB0E-4E01-AA4A-F1BDBB74D3E0}" type="sibTrans" cxnId="{22FCF04B-FBFF-4F52-AB96-EF511E2F306C}">
      <dgm:prSet/>
      <dgm:spPr/>
      <dgm:t>
        <a:bodyPr/>
        <a:lstStyle/>
        <a:p>
          <a:endParaRPr lang="en-US"/>
        </a:p>
      </dgm:t>
    </dgm:pt>
    <dgm:pt modelId="{91681FF5-1A07-4AB6-942D-6E533540F881}">
      <dgm:prSet custT="1"/>
      <dgm:spPr/>
      <dgm:t>
        <a:bodyPr/>
        <a:lstStyle/>
        <a:p>
          <a:pPr marL="0" indent="179388" algn="l"/>
          <a:r>
            <a: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</a:t>
          </a:r>
          <a:r>
            <a:rPr lang="en-US" sz="11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Anestesi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8EA1024-AB56-4AC6-AD06-FFD3E61EEA02}" type="sibTrans" cxnId="{CD1038B0-5333-4DDB-A306-83E37F4883B2}">
      <dgm:prSet/>
      <dgm:spPr/>
      <dgm:t>
        <a:bodyPr/>
        <a:lstStyle/>
        <a:p>
          <a:endParaRPr lang="en-US"/>
        </a:p>
      </dgm:t>
    </dgm:pt>
    <dgm:pt modelId="{E3779F28-0C26-4C5F-B1EF-33A0B6ED8331}" type="parTrans" cxnId="{CD1038B0-5333-4DDB-A306-83E37F4883B2}">
      <dgm:prSet/>
      <dgm:spPr/>
      <dgm:t>
        <a:bodyPr/>
        <a:lstStyle/>
        <a:p>
          <a:endParaRPr lang="en-US"/>
        </a:p>
      </dgm:t>
    </dgm:pt>
    <dgm:pt modelId="{833CA3A4-E850-418E-9B8E-5DAF217BEA00}" type="pres">
      <dgm:prSet presAssocID="{37744E78-FFB8-4B5A-A68A-28378035FAE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4F58FC-21C9-4BBF-A31E-33ECFBA5D428}" type="pres">
      <dgm:prSet presAssocID="{B780B983-6668-477F-8369-5618B9730697}" presName="compNode" presStyleCnt="0"/>
      <dgm:spPr/>
    </dgm:pt>
    <dgm:pt modelId="{F7A5935A-D163-4304-814C-F211FA233A5D}" type="pres">
      <dgm:prSet presAssocID="{B780B983-6668-477F-8369-5618B9730697}" presName="aNode" presStyleLbl="bgShp" presStyleIdx="0" presStyleCnt="1" custLinFactNeighborX="49" custLinFactNeighborY="2126"/>
      <dgm:spPr/>
      <dgm:t>
        <a:bodyPr/>
        <a:lstStyle/>
        <a:p>
          <a:endParaRPr lang="en-US"/>
        </a:p>
      </dgm:t>
    </dgm:pt>
    <dgm:pt modelId="{264B2049-ED4E-4470-8CD5-9400429F2CFD}" type="pres">
      <dgm:prSet presAssocID="{B780B983-6668-477F-8369-5618B9730697}" presName="textNode" presStyleLbl="bgShp" presStyleIdx="0" presStyleCnt="1"/>
      <dgm:spPr/>
      <dgm:t>
        <a:bodyPr/>
        <a:lstStyle/>
        <a:p>
          <a:endParaRPr lang="en-US"/>
        </a:p>
      </dgm:t>
    </dgm:pt>
    <dgm:pt modelId="{A6CE7B03-1206-4B2C-9C69-E5152DC7E033}" type="pres">
      <dgm:prSet presAssocID="{B780B983-6668-477F-8369-5618B9730697}" presName="compChildNode" presStyleCnt="0"/>
      <dgm:spPr/>
    </dgm:pt>
    <dgm:pt modelId="{1CE8209D-5DF6-4E28-B42C-C38AA8C6BBD5}" type="pres">
      <dgm:prSet presAssocID="{B780B983-6668-477F-8369-5618B9730697}" presName="theInnerList" presStyleCnt="0"/>
      <dgm:spPr/>
    </dgm:pt>
    <dgm:pt modelId="{8533436E-F30C-4ACC-B4AE-408DEDDA11C0}" type="pres">
      <dgm:prSet presAssocID="{59382BAC-401E-488B-B432-BB1A94098EA2}" presName="childNode" presStyleLbl="node1" presStyleIdx="0" presStyleCnt="2" custScaleX="85319" custScaleY="132506" custLinFactY="-80619" custLinFactNeighborX="-26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20DB8-D258-40DB-8BEF-FEE52093AA50}" type="pres">
      <dgm:prSet presAssocID="{59382BAC-401E-488B-B432-BB1A94098EA2}" presName="aSpace2" presStyleCnt="0"/>
      <dgm:spPr/>
    </dgm:pt>
    <dgm:pt modelId="{72A7EB01-836D-4535-9A3C-8BF3291BD5E2}" type="pres">
      <dgm:prSet presAssocID="{BD2B5A52-83C9-4E20-BFFF-688CD41B7072}" presName="childNode" presStyleLbl="node1" presStyleIdx="1" presStyleCnt="2" custScaleX="84608" custScaleY="266596" custLinFactY="-25100" custLinFactNeighborX="-62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25059F-B384-4C68-82F4-16ECBC6C948B}" type="presOf" srcId="{A54EB66B-4FB4-497A-A571-870C21AAD941}" destId="{72A7EB01-836D-4535-9A3C-8BF3291BD5E2}" srcOrd="0" destOrd="3" presId="urn:microsoft.com/office/officeart/2005/8/layout/lProcess2"/>
    <dgm:cxn modelId="{D8CB41BD-0FF5-4229-A4FB-645F9C7ED547}" srcId="{B780B983-6668-477F-8369-5618B9730697}" destId="{BD2B5A52-83C9-4E20-BFFF-688CD41B7072}" srcOrd="1" destOrd="0" parTransId="{F7AA0DF8-6935-431D-89D5-E9CB480B9947}" sibTransId="{39CEDAB3-3CEB-41B9-A305-2FCD3F35A106}"/>
    <dgm:cxn modelId="{6E080A37-D491-4059-A0C3-A13C6817BADE}" srcId="{8A805840-A628-46EB-B3F5-D2553A9D0A1E}" destId="{A54EB66B-4FB4-497A-A571-870C21AAD941}" srcOrd="0" destOrd="0" parTransId="{A4D21858-D1A4-4FE4-91AA-B7F927E53E2B}" sibTransId="{BFB9ED6E-3501-432F-A2A1-1AB5EF58594F}"/>
    <dgm:cxn modelId="{BDAC512D-6189-4E7D-B759-EB7E9C61C828}" srcId="{BD2B5A52-83C9-4E20-BFFF-688CD41B7072}" destId="{D5F791D8-B78C-4CB9-B06C-593AD31F8A0A}" srcOrd="1" destOrd="0" parTransId="{B04A3905-9A4A-409C-BC84-5BC14CF39885}" sibTransId="{EE951BCA-C3D5-4F28-B350-BDF571CA7A32}"/>
    <dgm:cxn modelId="{C1891E4D-4F32-4970-9B90-BAB8B9A78029}" type="presOf" srcId="{91681FF5-1A07-4AB6-942D-6E533540F881}" destId="{72A7EB01-836D-4535-9A3C-8BF3291BD5E2}" srcOrd="0" destOrd="1" presId="urn:microsoft.com/office/officeart/2005/8/layout/lProcess2"/>
    <dgm:cxn modelId="{8C4E453B-C606-4926-8666-B4AFB989B0AB}" type="presOf" srcId="{8A805840-A628-46EB-B3F5-D2553A9D0A1E}" destId="{72A7EB01-836D-4535-9A3C-8BF3291BD5E2}" srcOrd="0" destOrd="2" presId="urn:microsoft.com/office/officeart/2005/8/layout/lProcess2"/>
    <dgm:cxn modelId="{CC63CB9A-914F-4B14-8D47-44C821FF7BE2}" type="presOf" srcId="{B780B983-6668-477F-8369-5618B9730697}" destId="{264B2049-ED4E-4470-8CD5-9400429F2CFD}" srcOrd="1" destOrd="0" presId="urn:microsoft.com/office/officeart/2005/8/layout/lProcess2"/>
    <dgm:cxn modelId="{F70CC399-461A-4B17-BA7E-907FA29D5665}" srcId="{91681FF5-1A07-4AB6-942D-6E533540F881}" destId="{8A805840-A628-46EB-B3F5-D2553A9D0A1E}" srcOrd="0" destOrd="0" parTransId="{75EC67D7-6607-415F-B2B1-882FEA23D7EB}" sibTransId="{35C633CA-EF52-4F0A-B5DE-06DB4D569DE1}"/>
    <dgm:cxn modelId="{79AEF43A-4508-4DDB-AD71-DBB8449A1494}" type="presOf" srcId="{D5F791D8-B78C-4CB9-B06C-593AD31F8A0A}" destId="{72A7EB01-836D-4535-9A3C-8BF3291BD5E2}" srcOrd="0" destOrd="5" presId="urn:microsoft.com/office/officeart/2005/8/layout/lProcess2"/>
    <dgm:cxn modelId="{7FE146C7-A742-4F73-AF42-7F1AFF8F8216}" srcId="{37744E78-FFB8-4B5A-A68A-28378035FAEC}" destId="{B780B983-6668-477F-8369-5618B9730697}" srcOrd="0" destOrd="0" parTransId="{6A353C9A-C583-420F-9A13-B831971A0023}" sibTransId="{4110F09C-9F01-4B2C-8B15-BB4E637A6004}"/>
    <dgm:cxn modelId="{A568A108-A367-49E3-99BA-CD5E18A1CC6E}" type="presOf" srcId="{27E55F4B-EBD3-47B4-9829-30AAB257EB94}" destId="{72A7EB01-836D-4535-9A3C-8BF3291BD5E2}" srcOrd="0" destOrd="4" presId="urn:microsoft.com/office/officeart/2005/8/layout/lProcess2"/>
    <dgm:cxn modelId="{F5A139A9-C408-4E0F-B6E8-7D863990D011}" srcId="{B780B983-6668-477F-8369-5618B9730697}" destId="{59382BAC-401E-488B-B432-BB1A94098EA2}" srcOrd="0" destOrd="0" parTransId="{F37DE703-966B-4C25-B699-1EB703165AF7}" sibTransId="{B5F08A3C-9095-4712-96E9-D607A07D6D9C}"/>
    <dgm:cxn modelId="{82E775FB-4FA2-4230-AB3F-BED12D709EAD}" type="presOf" srcId="{59382BAC-401E-488B-B432-BB1A94098EA2}" destId="{8533436E-F30C-4ACC-B4AE-408DEDDA11C0}" srcOrd="0" destOrd="0" presId="urn:microsoft.com/office/officeart/2005/8/layout/lProcess2"/>
    <dgm:cxn modelId="{FAEC695C-CE5F-4F17-B1B2-38E005F78AB9}" type="presOf" srcId="{B780B983-6668-477F-8369-5618B9730697}" destId="{F7A5935A-D163-4304-814C-F211FA233A5D}" srcOrd="0" destOrd="0" presId="urn:microsoft.com/office/officeart/2005/8/layout/lProcess2"/>
    <dgm:cxn modelId="{22FCF04B-FBFF-4F52-AB96-EF511E2F306C}" srcId="{A54EB66B-4FB4-497A-A571-870C21AAD941}" destId="{27E55F4B-EBD3-47B4-9829-30AAB257EB94}" srcOrd="0" destOrd="0" parTransId="{DBBEFACE-F6C9-4189-B0E4-29AA37C988FC}" sibTransId="{319EF3F3-BB0E-4E01-AA4A-F1BDBB74D3E0}"/>
    <dgm:cxn modelId="{58302567-1219-4E05-AEFA-4B5ECDA0BF0E}" type="presOf" srcId="{37744E78-FFB8-4B5A-A68A-28378035FAEC}" destId="{833CA3A4-E850-418E-9B8E-5DAF217BEA00}" srcOrd="0" destOrd="0" presId="urn:microsoft.com/office/officeart/2005/8/layout/lProcess2"/>
    <dgm:cxn modelId="{96FA4095-44F9-44C6-94F2-DAF86979AD85}" type="presOf" srcId="{BD2B5A52-83C9-4E20-BFFF-688CD41B7072}" destId="{72A7EB01-836D-4535-9A3C-8BF3291BD5E2}" srcOrd="0" destOrd="0" presId="urn:microsoft.com/office/officeart/2005/8/layout/lProcess2"/>
    <dgm:cxn modelId="{CD1038B0-5333-4DDB-A306-83E37F4883B2}" srcId="{BD2B5A52-83C9-4E20-BFFF-688CD41B7072}" destId="{91681FF5-1A07-4AB6-942D-6E533540F881}" srcOrd="0" destOrd="0" parTransId="{E3779F28-0C26-4C5F-B1EF-33A0B6ED8331}" sibTransId="{F8EA1024-AB56-4AC6-AD06-FFD3E61EEA02}"/>
    <dgm:cxn modelId="{A49013E9-808C-48D0-8B42-00C494231065}" type="presParOf" srcId="{833CA3A4-E850-418E-9B8E-5DAF217BEA00}" destId="{4F4F58FC-21C9-4BBF-A31E-33ECFBA5D428}" srcOrd="0" destOrd="0" presId="urn:microsoft.com/office/officeart/2005/8/layout/lProcess2"/>
    <dgm:cxn modelId="{523AE9E7-C236-4C71-B816-CDD10A72B64D}" type="presParOf" srcId="{4F4F58FC-21C9-4BBF-A31E-33ECFBA5D428}" destId="{F7A5935A-D163-4304-814C-F211FA233A5D}" srcOrd="0" destOrd="0" presId="urn:microsoft.com/office/officeart/2005/8/layout/lProcess2"/>
    <dgm:cxn modelId="{D949A058-6783-451C-A8F1-320397F92A83}" type="presParOf" srcId="{4F4F58FC-21C9-4BBF-A31E-33ECFBA5D428}" destId="{264B2049-ED4E-4470-8CD5-9400429F2CFD}" srcOrd="1" destOrd="0" presId="urn:microsoft.com/office/officeart/2005/8/layout/lProcess2"/>
    <dgm:cxn modelId="{F8EA0FA2-1A08-49AE-A444-91A3427B0603}" type="presParOf" srcId="{4F4F58FC-21C9-4BBF-A31E-33ECFBA5D428}" destId="{A6CE7B03-1206-4B2C-9C69-E5152DC7E033}" srcOrd="2" destOrd="0" presId="urn:microsoft.com/office/officeart/2005/8/layout/lProcess2"/>
    <dgm:cxn modelId="{CE410B04-E67F-43B2-885F-BFEEF4C4CE17}" type="presParOf" srcId="{A6CE7B03-1206-4B2C-9C69-E5152DC7E033}" destId="{1CE8209D-5DF6-4E28-B42C-C38AA8C6BBD5}" srcOrd="0" destOrd="0" presId="urn:microsoft.com/office/officeart/2005/8/layout/lProcess2"/>
    <dgm:cxn modelId="{A438FF2E-62F6-4BFF-967C-D5046619EF59}" type="presParOf" srcId="{1CE8209D-5DF6-4E28-B42C-C38AA8C6BBD5}" destId="{8533436E-F30C-4ACC-B4AE-408DEDDA11C0}" srcOrd="0" destOrd="0" presId="urn:microsoft.com/office/officeart/2005/8/layout/lProcess2"/>
    <dgm:cxn modelId="{AD524135-5D19-4707-849A-DE872E4E0435}" type="presParOf" srcId="{1CE8209D-5DF6-4E28-B42C-C38AA8C6BBD5}" destId="{68B20DB8-D258-40DB-8BEF-FEE52093AA50}" srcOrd="1" destOrd="0" presId="urn:microsoft.com/office/officeart/2005/8/layout/lProcess2"/>
    <dgm:cxn modelId="{9A46C6F4-9A11-4D9B-A9A2-4DED64C1A2F9}" type="presParOf" srcId="{1CE8209D-5DF6-4E28-B42C-C38AA8C6BBD5}" destId="{72A7EB01-836D-4535-9A3C-8BF3291BD5E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2971800" cy="559847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7"/>
            <a:ext cx="2971800" cy="559847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74880"/>
            <a:ext cx="2971800" cy="554515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10574880"/>
            <a:ext cx="2971800" cy="554515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8260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2971800" cy="55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7"/>
            <a:ext cx="2971800" cy="55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8650" y="833438"/>
            <a:ext cx="5600700" cy="417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5287442"/>
            <a:ext cx="5486400" cy="5013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74880"/>
            <a:ext cx="2971800" cy="55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10574880"/>
            <a:ext cx="2971800" cy="55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2BCC5F-5B0A-4508-8DE6-BA88F4FB5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9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111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270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413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557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574218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9061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03903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18747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fld id="{F5E20441-8DA8-42CF-A5B6-77610C5037B5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7479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2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6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45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99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58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28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566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210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392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04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074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061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053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617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13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139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44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0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51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983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349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758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751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729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700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3249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0160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7244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2517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23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955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81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9574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124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34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91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3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3109913"/>
            <a:ext cx="613092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3302000"/>
            <a:ext cx="6129338" cy="1274763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896" y="4832896"/>
              <a:ext cx="7456104" cy="51880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4143" y="5134056"/>
              <a:ext cx="9109857" cy="837677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9467" y="1168407"/>
            <a:ext cx="5207239" cy="1219841"/>
          </a:xfrm>
        </p:spPr>
        <p:txBody>
          <a:bodyPr anchor="b"/>
          <a:lstStyle>
            <a:lvl1pPr algn="r">
              <a:defRPr sz="31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59467" y="2407741"/>
            <a:ext cx="5207239" cy="799802"/>
          </a:xfrm>
        </p:spPr>
        <p:txBody>
          <a:bodyPr lIns="29163" rIns="29163"/>
          <a:lstStyle>
            <a:lvl1pPr marL="0" marR="40829" indent="0" algn="r">
              <a:buNone/>
              <a:defRPr>
                <a:solidFill>
                  <a:schemeClr val="tx2"/>
                </a:solidFill>
              </a:defRPr>
            </a:lvl1pPr>
            <a:lvl2pPr marL="291629" indent="0" algn="ctr">
              <a:buNone/>
            </a:lvl2pPr>
            <a:lvl3pPr marL="583260" indent="0" algn="ctr">
              <a:buNone/>
            </a:lvl3pPr>
            <a:lvl4pPr marL="874889" indent="0" algn="ctr">
              <a:buNone/>
            </a:lvl4pPr>
            <a:lvl5pPr marL="1166518" indent="0" algn="ctr">
              <a:buNone/>
            </a:lvl5pPr>
            <a:lvl6pPr marL="1458149" indent="0" algn="ctr">
              <a:buNone/>
            </a:lvl6pPr>
            <a:lvl7pPr marL="1749777" indent="0" algn="ctr">
              <a:buNone/>
            </a:lvl7pPr>
            <a:lvl8pPr marL="2041408" indent="0" algn="ctr">
              <a:buNone/>
            </a:lvl8pPr>
            <a:lvl9pPr marL="2333038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E3A50F-A7ED-4AFD-A4D1-7347AB286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6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310" y="987556"/>
            <a:ext cx="5513548" cy="2924047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7382-B0C2-4D1A-8A5D-346A9292E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3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5261" y="183098"/>
            <a:ext cx="1190843" cy="372850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312" y="183096"/>
            <a:ext cx="4237263" cy="3728506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3E71-3E97-492D-A74B-08B831E2A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1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6314" y="1066808"/>
            <a:ext cx="5513548" cy="302048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29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6320" y="1066808"/>
            <a:ext cx="2705723" cy="30204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114143" y="1066804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114143" y="2627846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69DA-97F2-451A-A8B8-0BD3991A0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2436813" y="2003425"/>
            <a:ext cx="122237" cy="1524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2311400" y="2003425"/>
            <a:ext cx="123825" cy="1524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69" y="706476"/>
            <a:ext cx="5207239" cy="1219200"/>
          </a:xfrm>
        </p:spPr>
        <p:txBody>
          <a:bodyPr anchor="b"/>
          <a:lstStyle>
            <a:lvl1pPr algn="r">
              <a:buNone/>
              <a:defRPr sz="31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083" y="1954476"/>
            <a:ext cx="3063082" cy="96992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E8EC-E58D-4F8C-B71A-A41B5504A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35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317" y="987560"/>
            <a:ext cx="2705723" cy="3017309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14142" y="987560"/>
            <a:ext cx="2705723" cy="3017309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E288D-8228-42CD-9BA3-801C5BE38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39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0" y="182034"/>
            <a:ext cx="5513548" cy="762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317" y="3606801"/>
            <a:ext cx="2706785" cy="508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16652" anchor="ctr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1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12009" y="3606801"/>
            <a:ext cx="2707850" cy="508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16652" anchor="ctr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1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6317" y="962866"/>
            <a:ext cx="2706785" cy="262784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12008" y="962866"/>
            <a:ext cx="2707850" cy="262784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BB97-518D-467A-810A-F45D989FD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27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60AA0-BD75-46C3-AC08-A5B2A7225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25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5DF2-AA6B-4A0E-8BF4-AE1AE5151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3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21" y="3251201"/>
            <a:ext cx="5012531" cy="3048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17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960983" y="3570068"/>
            <a:ext cx="2662838" cy="609600"/>
          </a:xfrm>
        </p:spPr>
        <p:txBody>
          <a:bodyPr/>
          <a:lstStyle>
            <a:lvl1pPr marL="0" indent="0" algn="r">
              <a:buNone/>
              <a:defRPr sz="1000"/>
            </a:lvl1pPr>
            <a:lvl2pPr>
              <a:buNone/>
              <a:defRPr sz="700"/>
            </a:lvl2pPr>
            <a:lvl3pPr>
              <a:buNone/>
              <a:defRPr sz="700"/>
            </a:lvl3pPr>
            <a:lvl4pPr>
              <a:buNone/>
              <a:defRPr sz="600"/>
            </a:lvl4pPr>
            <a:lvl5pPr>
              <a:buNone/>
              <a:defRPr sz="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2620" y="182880"/>
            <a:ext cx="5011201" cy="304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07B2-F8B4-412A-9D7A-E40C4B55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479425" y="3335338"/>
            <a:ext cx="2547938" cy="9620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8327" tIns="29163" rIns="58327" bIns="29163"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34925" y="3856038"/>
            <a:ext cx="2546350" cy="5588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58327" tIns="29163" rIns="58327" bIns="29163"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4042" y="3860839"/>
            <a:ext cx="2279432" cy="720579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6186" y="3858496"/>
            <a:ext cx="2281572" cy="72292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5805488" y="3325813"/>
            <a:ext cx="120650" cy="1524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5680075" y="3325813"/>
            <a:ext cx="123825" cy="1524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4588" y="3628936"/>
            <a:ext cx="4798828" cy="432154"/>
          </a:xfrm>
          <a:noFill/>
        </p:spPr>
        <p:txBody>
          <a:bodyPr tIns="0"/>
          <a:lstStyle>
            <a:lvl1pPr marL="0" marR="11664" indent="0" algn="r">
              <a:buNone/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3158" y="126646"/>
            <a:ext cx="5819855" cy="292608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58" y="3243419"/>
            <a:ext cx="5410259" cy="37511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B677-EFDF-438D-B29C-BE3E2F673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25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79425" y="3335338"/>
            <a:ext cx="2547938" cy="9620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8327" tIns="29163" rIns="58327" bIns="29163"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34925" y="3856038"/>
            <a:ext cx="2546350" cy="5588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58327" tIns="29163" rIns="58327" bIns="29163"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042" y="3860839"/>
            <a:ext cx="2279432" cy="720579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186" y="3858496"/>
            <a:ext cx="2281572" cy="72292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6388" y="182563"/>
            <a:ext cx="5513387" cy="762000"/>
          </a:xfrm>
          <a:prstGeom prst="rect">
            <a:avLst/>
          </a:prstGeom>
        </p:spPr>
        <p:txBody>
          <a:bodyPr vert="horz" lIns="58327" tIns="29163" rIns="58327" bIns="29163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6388" y="987425"/>
            <a:ext cx="5513387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27" tIns="29163" rIns="58327" bIns="291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06913" y="4271963"/>
            <a:ext cx="1285875" cy="244475"/>
          </a:xfrm>
          <a:prstGeom prst="rect">
            <a:avLst/>
          </a:prstGeom>
        </p:spPr>
        <p:txBody>
          <a:bodyPr vert="horz" lIns="58327" tIns="29163" rIns="58327" bIns="29163" anchor="b"/>
          <a:lstStyle>
            <a:lvl1pPr algn="l" eaLnBrk="1" latinLnBrk="0" hangingPunct="1">
              <a:defRPr kumimoji="0" sz="7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33700" y="4271963"/>
            <a:ext cx="1576388" cy="244475"/>
          </a:xfrm>
          <a:prstGeom prst="rect">
            <a:avLst/>
          </a:prstGeom>
        </p:spPr>
        <p:txBody>
          <a:bodyPr vert="horz" lIns="58327" tIns="29163" rIns="58327" bIns="29163" anchor="b"/>
          <a:lstStyle>
            <a:lvl1pPr algn="r" eaLnBrk="1" latinLnBrk="0" hangingPunct="1">
              <a:defRPr kumimoji="0" sz="7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792788" y="4271963"/>
            <a:ext cx="246062" cy="244475"/>
          </a:xfrm>
          <a:prstGeom prst="rect">
            <a:avLst/>
          </a:prstGeom>
        </p:spPr>
        <p:txBody>
          <a:bodyPr vert="horz" wrap="square" lIns="58327" tIns="29163" rIns="58327" bIns="291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00"/>
            </a:lvl1pPr>
          </a:lstStyle>
          <a:p>
            <a:pPr>
              <a:defRPr/>
            </a:pPr>
            <a:fld id="{2EDA2AA4-9F4B-4527-85E7-E1063C770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02" r:id="rId1"/>
    <p:sldLayoutId id="2147487996" r:id="rId2"/>
    <p:sldLayoutId id="2147488003" r:id="rId3"/>
    <p:sldLayoutId id="2147488004" r:id="rId4"/>
    <p:sldLayoutId id="2147488005" r:id="rId5"/>
    <p:sldLayoutId id="2147488006" r:id="rId6"/>
    <p:sldLayoutId id="2147487997" r:id="rId7"/>
    <p:sldLayoutId id="2147488007" r:id="rId8"/>
    <p:sldLayoutId id="2147488008" r:id="rId9"/>
    <p:sldLayoutId id="2147487998" r:id="rId10"/>
    <p:sldLayoutId id="2147487999" r:id="rId11"/>
    <p:sldLayoutId id="2147488000" r:id="rId12"/>
    <p:sldLayoutId id="214748800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5pPr>
      <a:lvl6pPr marL="291629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6pPr>
      <a:lvl7pPr marL="58326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7pPr>
      <a:lvl8pPr marL="874889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8pPr>
      <a:lvl9pPr marL="1166518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230188" indent="-160338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93700" indent="-142875" algn="l" rtl="0" eaLnBrk="0" fontAlgn="base" hangingPunct="0">
        <a:spcBef>
          <a:spcPts val="213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6100" indent="-142875" algn="l" rtl="0" eaLnBrk="0" fontAlgn="base" hangingPunct="0">
        <a:spcBef>
          <a:spcPts val="225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727075" indent="-142875" algn="l" rtl="0" eaLnBrk="0" fontAlgn="base" hangingPunct="0">
        <a:spcBef>
          <a:spcPts val="225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73125" indent="-142875" algn="l" rtl="0" eaLnBrk="0" fontAlgn="base" hangingPunct="0">
        <a:spcBef>
          <a:spcPts val="225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020704" indent="-145816" algn="l" rtl="0" eaLnBrk="1" latinLnBrk="0" hangingPunct="1">
        <a:spcBef>
          <a:spcPts val="223"/>
        </a:spcBef>
        <a:buClr>
          <a:schemeClr val="accent3"/>
        </a:buClr>
        <a:buFont typeface="Wingdings 2"/>
        <a:buChar char="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166518" indent="-145816" algn="l" rtl="0" eaLnBrk="1" latinLnBrk="0" hangingPunct="1">
        <a:spcBef>
          <a:spcPts val="223"/>
        </a:spcBef>
        <a:buClr>
          <a:schemeClr val="accent3"/>
        </a:buClr>
        <a:buFont typeface="Wingdings 2"/>
        <a:buChar char="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312334" indent="-145816" algn="l" rtl="0" eaLnBrk="1" latinLnBrk="0" hangingPunct="1">
        <a:spcBef>
          <a:spcPts val="223"/>
        </a:spcBef>
        <a:buClr>
          <a:schemeClr val="accent3"/>
        </a:buClr>
        <a:buFont typeface="Wingdings 2"/>
        <a:buChar char="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458149" indent="-145816" algn="l" rtl="0" eaLnBrk="1" latinLnBrk="0" hangingPunct="1">
        <a:spcBef>
          <a:spcPts val="223"/>
        </a:spcBef>
        <a:buClr>
          <a:schemeClr val="accent3"/>
        </a:buClr>
        <a:buFont typeface="Wingdings 2"/>
        <a:buChar char=""/>
        <a:defRPr kumimoji="0" sz="10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916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832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874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1665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458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7497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0414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3330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jsurakarta@jatengprov.go.i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9.x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13.x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2.xls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4.x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3.xls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15.x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4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16.x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5.xls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4929" y="3870176"/>
            <a:ext cx="2717411" cy="463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3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Jl. Ki </a:t>
            </a:r>
            <a:r>
              <a:rPr lang="en-US" sz="603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Hajar</a:t>
            </a:r>
            <a:r>
              <a:rPr lang="en-US" sz="603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3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Dewantoro</a:t>
            </a:r>
            <a:r>
              <a:rPr lang="en-US" sz="603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No 80 </a:t>
            </a:r>
            <a:r>
              <a:rPr lang="en-US" sz="603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Kentingan</a:t>
            </a:r>
            <a:r>
              <a:rPr lang="en-US" sz="603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603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Jebres</a:t>
            </a:r>
            <a:r>
              <a:rPr lang="en-US" sz="603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, Surakarta</a:t>
            </a:r>
          </a:p>
          <a:p>
            <a:pPr algn="ctr">
              <a:defRPr/>
            </a:pPr>
            <a:r>
              <a:rPr lang="en-US" sz="603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Telp</a:t>
            </a:r>
            <a:r>
              <a:rPr lang="en-US" sz="603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. (0271) 641442 Fax. (0271) 648920</a:t>
            </a:r>
          </a:p>
          <a:p>
            <a:pPr algn="ctr">
              <a:defRPr/>
            </a:pPr>
            <a:r>
              <a:rPr lang="en-US" sz="603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E_mail</a:t>
            </a:r>
            <a:r>
              <a:rPr lang="en-US" sz="603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r>
              <a:rPr lang="en-US" sz="603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rsjsurakarta@jatengprov.go.id</a:t>
            </a:r>
            <a:endParaRPr lang="en-US" sz="603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Website : http://</a:t>
            </a:r>
            <a:r>
              <a:rPr lang="en-US" sz="603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rsjd-surakarta.jatengprov.go.id</a:t>
            </a:r>
            <a:endParaRPr lang="en-US" sz="603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18865" y="1781944"/>
            <a:ext cx="4028668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LAPORAN KINERJA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TAHUN 2016</a:t>
            </a:r>
            <a:endParaRPr lang="en-US" sz="28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172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57" y="269776"/>
            <a:ext cx="469832" cy="52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1910953" y="845840"/>
            <a:ext cx="2472152" cy="27796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804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PEMERINTAH PROVINSI JAWA TENGAH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2881" y="1133872"/>
            <a:ext cx="381386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2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RUMAH SAKIT JIWA DAERAH SURAKARTA</a:t>
            </a:r>
            <a:endParaRPr lang="en-US" sz="12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0"/>
            <a:ext cx="5777726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2016 (PERUBAHAN) &amp; REALISASI PENDAPATAN </a:t>
            </a:r>
            <a:b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TAHUN 2016</a:t>
            </a:r>
            <a:endParaRPr lang="en-US" sz="14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053372"/>
              </p:ext>
            </p:extLst>
          </p:nvPr>
        </p:nvGraphicFramePr>
        <p:xfrm>
          <a:off x="110752" y="785813"/>
          <a:ext cx="5904656" cy="3588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94"/>
                <a:gridCol w="1652937"/>
                <a:gridCol w="1174347"/>
                <a:gridCol w="862610"/>
                <a:gridCol w="979517"/>
                <a:gridCol w="709451"/>
              </a:tblGrid>
              <a:tr h="63044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(PERUBAHAN)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DESEMBER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DESEMBER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</a:tr>
              <a:tr h="38796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253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35.000.000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1.971.000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19.392.100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55,41</a:t>
                      </a:r>
                    </a:p>
                  </a:txBody>
                  <a:tcPr marL="0" marR="0" marT="0" marB="0" anchor="ctr"/>
                </a:tc>
              </a:tr>
              <a:tr h="239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&amp;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9.000.000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1.364.000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11.320.500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125,78</a:t>
                      </a:r>
                    </a:p>
                  </a:txBody>
                  <a:tcPr marL="0" marR="0" marT="0" marB="0" anchor="ctr"/>
                </a:tc>
              </a:tr>
              <a:tr h="239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3.450.000.000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89.960.041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1.051.259.366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30,47</a:t>
                      </a:r>
                    </a:p>
                  </a:txBody>
                  <a:tcPr marL="0" marR="0" marT="0" marB="0" anchor="ctr"/>
                </a:tc>
              </a:tr>
              <a:tr h="205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60.000.000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4.370.000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68.280.000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113,80</a:t>
                      </a:r>
                    </a:p>
                  </a:txBody>
                  <a:tcPr marL="0" marR="0" marT="0" marB="0" anchor="ctr"/>
                </a:tc>
              </a:tr>
              <a:tr h="196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Medikolegal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160.000.000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51.998.000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32,50</a:t>
                      </a:r>
                    </a:p>
                  </a:txBody>
                  <a:tcPr marL="0" marR="0" marT="0" marB="0" anchor="ctr"/>
                </a:tc>
              </a:tr>
              <a:tr h="3741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600.000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239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Kesehatan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26.532.050.000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1.638.526.069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21.166.343.717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79,78</a:t>
                      </a:r>
                    </a:p>
                  </a:txBody>
                  <a:tcPr marL="0" marR="0" marT="0" marB="0" anchor="ctr"/>
                </a:tc>
              </a:tr>
              <a:tr h="239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1.500.000.000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218.068.785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1.032.139.371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68,81</a:t>
                      </a:r>
                    </a:p>
                  </a:txBody>
                  <a:tcPr marL="0" marR="0" marT="0" marB="0" anchor="ctr"/>
                </a:tc>
              </a:tr>
              <a:tr h="290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290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0"/>
            <a:ext cx="5777726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2016 (PERUBAHAN) &amp; REALISASI PENDAPATAN </a:t>
            </a:r>
            <a:b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TAHUN 2016</a:t>
            </a:r>
            <a:endParaRPr lang="en-US" sz="14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956413"/>
              </p:ext>
            </p:extLst>
          </p:nvPr>
        </p:nvGraphicFramePr>
        <p:xfrm>
          <a:off x="110753" y="701824"/>
          <a:ext cx="5840602" cy="367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62"/>
                <a:gridCol w="1545075"/>
                <a:gridCol w="1172334"/>
                <a:gridCol w="1061409"/>
                <a:gridCol w="1016067"/>
                <a:gridCol w="504055"/>
              </a:tblGrid>
              <a:tr h="47954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(PERUBAHAN)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DESEMBER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DESEMBER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</a:tr>
              <a:tr h="22799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Diklat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1.150.000.000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124.653.000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818.613.000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71,18</a:t>
                      </a:r>
                    </a:p>
                  </a:txBody>
                  <a:tcPr marL="0" marR="0" marT="0" marB="0" anchor="ctr"/>
                </a:tc>
              </a:tr>
              <a:tr h="257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Ketatausahaan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546.000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11.435.000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114,35</a:t>
                      </a:r>
                    </a:p>
                  </a:txBody>
                  <a:tcPr marL="0" marR="0" marT="0" marB="0" anchor="ctr"/>
                </a:tc>
              </a:tr>
              <a:tr h="18579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Ambulance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5.000.000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3.920.000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14.640.000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292,80</a:t>
                      </a:r>
                    </a:p>
                  </a:txBody>
                  <a:tcPr marL="0" marR="0" marT="0" marB="0" anchor="ctr"/>
                </a:tc>
              </a:tr>
              <a:tr h="257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8.000.000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56,25</a:t>
                      </a:r>
                    </a:p>
                  </a:txBody>
                  <a:tcPr marL="0" marR="0" marT="0" marB="0" anchor="ctr"/>
                </a:tc>
              </a:tr>
              <a:tr h="257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Sewa Tempat Olah Raga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11.000.000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14.300.000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130,00</a:t>
                      </a:r>
                    </a:p>
                  </a:txBody>
                  <a:tcPr marL="0" marR="0" marT="0" marB="0" anchor="ctr"/>
                </a:tc>
              </a:tr>
              <a:tr h="257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Dinas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600.000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33,33</a:t>
                      </a:r>
                    </a:p>
                  </a:txBody>
                  <a:tcPr marL="0" marR="0" marT="0" marB="0" anchor="ctr"/>
                </a:tc>
              </a:tr>
              <a:tr h="276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Kantin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45.000.000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8.500.000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32.100.000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71,33</a:t>
                      </a:r>
                    </a:p>
                  </a:txBody>
                  <a:tcPr marL="0" marR="0" marT="0" marB="0" anchor="ctr"/>
                </a:tc>
              </a:tr>
              <a:tr h="257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Sewa Ruang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133,33</a:t>
                      </a:r>
                    </a:p>
                  </a:txBody>
                  <a:tcPr marL="0" marR="0" marT="0" marB="0" anchor="ctr"/>
                </a:tc>
              </a:tr>
              <a:tr h="257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Lahan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Parkir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250.000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53.400.000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106,80</a:t>
                      </a:r>
                    </a:p>
                  </a:txBody>
                  <a:tcPr marL="0" marR="0" marT="0" marB="0" anchor="ctr"/>
                </a:tc>
              </a:tr>
              <a:tr h="257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Laundry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1.500.000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9.000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804.500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53,63</a:t>
                      </a:r>
                    </a:p>
                  </a:txBody>
                  <a:tcPr marL="0" marR="0" marT="0" marB="0" anchor="ctr"/>
                </a:tc>
              </a:tr>
              <a:tr h="257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Lainnya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350.000.000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17.817.839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305.025.406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87,15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467" y="1168407"/>
            <a:ext cx="5207239" cy="162164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PELAYANAN</a:t>
            </a:r>
            <a:br>
              <a:rPr lang="en-US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TAHUN 2016</a:t>
            </a:r>
            <a:endParaRPr lang="en-US" sz="2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517755"/>
              </p:ext>
            </p:extLst>
          </p:nvPr>
        </p:nvGraphicFramePr>
        <p:xfrm>
          <a:off x="306388" y="987425"/>
          <a:ext cx="5513388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694"/>
                <a:gridCol w="2756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INDIKATOR KINERJA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CAPAIAN TAHUN 2016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75,41%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Cakupan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77.354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Cakupan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2.908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6388" y="1066800"/>
            <a:ext cx="2705100" cy="3021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smtClean="0"/>
              <a:t>     </a:t>
            </a:r>
          </a:p>
        </p:txBody>
      </p:sp>
      <p:graphicFrame>
        <p:nvGraphicFramePr>
          <p:cNvPr id="12354" name="Group 6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04141064"/>
              </p:ext>
            </p:extLst>
          </p:nvPr>
        </p:nvGraphicFramePr>
        <p:xfrm>
          <a:off x="28931" y="341784"/>
          <a:ext cx="6087415" cy="3888433"/>
        </p:xfrm>
        <a:graphic>
          <a:graphicData uri="http://schemas.openxmlformats.org/drawingml/2006/table">
            <a:tbl>
              <a:tblPr/>
              <a:tblGrid>
                <a:gridCol w="776617"/>
                <a:gridCol w="432291"/>
                <a:gridCol w="452190"/>
                <a:gridCol w="452190"/>
                <a:gridCol w="452190"/>
                <a:gridCol w="420103"/>
                <a:gridCol w="365530"/>
                <a:gridCol w="432048"/>
                <a:gridCol w="499300"/>
                <a:gridCol w="436804"/>
                <a:gridCol w="504056"/>
                <a:gridCol w="432048"/>
                <a:gridCol w="432048"/>
              </a:tblGrid>
              <a:tr h="438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INDIKATOR KINERJA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(%)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69.20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73,84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81.17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81.13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78.11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71,57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75,97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82,06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74,56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81,11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67,73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68,15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40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: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Pengunjung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3.162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3.058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3.122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3.119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3.106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3.628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3.102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3.246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2.993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3.269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3.153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3.252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6.206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6.025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6.080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6.008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6.015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7.491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6.461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6.434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6.195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6.822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6.755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6.862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40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: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Masuk</a:t>
                      </a:r>
                      <a:endParaRPr kumimoji="0" lang="en-US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230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258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230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270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258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</a:t>
                      </a:r>
                      <a:endParaRPr kumimoji="0" lang="en-US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208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264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259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255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224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215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sz="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263</a:t>
                      </a:r>
                      <a:endParaRPr kumimoji="0" lang="en-US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sz="6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271</a:t>
                      </a:r>
                      <a:endParaRPr kumimoji="0" lang="en-US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287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292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286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295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40" y="135232"/>
            <a:ext cx="5513548" cy="7598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 ( %)</a:t>
            </a:r>
            <a:br>
              <a:rPr lang="en-US" sz="20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solidFill>
                  <a:schemeClr val="accent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 Bed Occupational Ratio )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Content Placeholder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38041837"/>
              </p:ext>
            </p:extLst>
          </p:nvPr>
        </p:nvGraphicFramePr>
        <p:xfrm>
          <a:off x="182761" y="1061864"/>
          <a:ext cx="576064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( </a:t>
            </a:r>
            <a:r>
              <a:rPr lang="en-US" sz="20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)</a:t>
            </a:r>
            <a:br>
              <a:rPr lang="en-US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solidFill>
                  <a:schemeClr val="accent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(Length Of Stay )</a:t>
            </a:r>
            <a:br>
              <a:rPr lang="en-US" sz="2000" dirty="0" smtClean="0">
                <a:solidFill>
                  <a:schemeClr val="accent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53956100"/>
              </p:ext>
            </p:extLst>
          </p:nvPr>
        </p:nvGraphicFramePr>
        <p:xfrm>
          <a:off x="110753" y="773832"/>
          <a:ext cx="58326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40" y="27439"/>
            <a:ext cx="5513548" cy="7598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 ( </a:t>
            </a:r>
            <a:r>
              <a:rPr lang="en-US" sz="20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)</a:t>
            </a:r>
            <a:br>
              <a:rPr lang="en-US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solidFill>
                  <a:schemeClr val="accent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 Turn Over Interval )</a:t>
            </a:r>
            <a:br>
              <a:rPr lang="en-US" sz="2000" dirty="0" smtClean="0">
                <a:solidFill>
                  <a:schemeClr val="accent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81401513"/>
              </p:ext>
            </p:extLst>
          </p:nvPr>
        </p:nvGraphicFramePr>
        <p:xfrm>
          <a:off x="110753" y="917848"/>
          <a:ext cx="5832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6388" y="1066800"/>
            <a:ext cx="2705100" cy="3021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smtClean="0"/>
              <a:t>     </a:t>
            </a:r>
          </a:p>
        </p:txBody>
      </p:sp>
      <p:graphicFrame>
        <p:nvGraphicFramePr>
          <p:cNvPr id="6" name="Group 6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84973293"/>
              </p:ext>
            </p:extLst>
          </p:nvPr>
        </p:nvGraphicFramePr>
        <p:xfrm>
          <a:off x="-2" y="269776"/>
          <a:ext cx="6126166" cy="4032446"/>
        </p:xfrm>
        <a:graphic>
          <a:graphicData uri="http://schemas.openxmlformats.org/drawingml/2006/table">
            <a:tbl>
              <a:tblPr/>
              <a:tblGrid>
                <a:gridCol w="373062"/>
                <a:gridCol w="698025"/>
                <a:gridCol w="423208"/>
                <a:gridCol w="448229"/>
                <a:gridCol w="392217"/>
                <a:gridCol w="392217"/>
                <a:gridCol w="457585"/>
                <a:gridCol w="392217"/>
                <a:gridCol w="392217"/>
                <a:gridCol w="392217"/>
                <a:gridCol w="392217"/>
                <a:gridCol w="457585"/>
                <a:gridCol w="457585"/>
                <a:gridCol w="457585"/>
              </a:tblGrid>
              <a:tr h="3049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KLS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INDIKATOR KINERJA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U L A N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97" marR="61297" marT="30478" marB="304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90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 E I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196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VIP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54,12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20,30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43,01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52,59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48,74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42,96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31,18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39,78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40,74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54,48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21,85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48,74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96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 I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53,59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56,49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58,06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50,76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46,89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58,46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51,36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41,68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43,07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43,92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40,77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54,59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96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 II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62,85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50,24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50,41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46,19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51,42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46,76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68,01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69,77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68,28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64,42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56,86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66.54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96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 III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71,18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76,26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87,25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87,76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83,79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76,16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79,52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86,78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77,86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85,72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71,78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69,59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769" y="53752"/>
            <a:ext cx="5513387" cy="3032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538743"/>
              </p:ext>
            </p:extLst>
          </p:nvPr>
        </p:nvGraphicFramePr>
        <p:xfrm>
          <a:off x="182760" y="431877"/>
          <a:ext cx="5760641" cy="4014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97"/>
                <a:gridCol w="1398299"/>
                <a:gridCol w="1557374"/>
                <a:gridCol w="2272471"/>
              </a:tblGrid>
              <a:tr h="41954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 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PENGUNJUNG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3.162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6.206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FEBRUARI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3.058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6.025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MARET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3.122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6.080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3.119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6.008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3.106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6.015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3.628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7.491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 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3.102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6.461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AGUSTUS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3.246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6.434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SEPTEMBER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2.993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6.195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OKTOBER 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3.269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6.822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NOVEMBER 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3.153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6.755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2995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DESEMBER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3.252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6.862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99930"/>
              </p:ext>
            </p:extLst>
          </p:nvPr>
        </p:nvGraphicFramePr>
        <p:xfrm>
          <a:off x="38745" y="1349896"/>
          <a:ext cx="5976663" cy="1647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538"/>
                <a:gridCol w="1295772"/>
                <a:gridCol w="1665995"/>
                <a:gridCol w="1665995"/>
                <a:gridCol w="767363"/>
              </a:tblGrid>
              <a:tr h="34029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0" marB="45730"/>
                </a:tc>
              </a:tr>
              <a:tr h="5453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Tidak</a:t>
                      </a: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Langsung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i-FI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63.699.597.000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i-FI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60.014.245.175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i-FI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94,21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910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Langsung</a:t>
                      </a: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APBD  </a:t>
                      </a:r>
                      <a:r>
                        <a:rPr lang="en-US" sz="11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 )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68.020.188.000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i-FI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54.752.761.213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80,49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9401" y="413792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BELANJA TIDAK LANGSUNG DAN BELANJA LANGSUNG</a:t>
            </a:r>
            <a:br>
              <a:rPr lang="en-US" sz="1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APBD 2016</a:t>
            </a:r>
            <a:endParaRPr lang="en-US" sz="1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858513"/>
              </p:ext>
            </p:extLst>
          </p:nvPr>
        </p:nvGraphicFramePr>
        <p:xfrm>
          <a:off x="-537319" y="629816"/>
          <a:ext cx="6552728" cy="3942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269776"/>
            <a:ext cx="5513387" cy="3032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PENGUNJUNG</a:t>
            </a:r>
            <a: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181810"/>
              </p:ext>
            </p:extLst>
          </p:nvPr>
        </p:nvGraphicFramePr>
        <p:xfrm>
          <a:off x="-29162" y="629816"/>
          <a:ext cx="603186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25760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KUNJUNGAN</a:t>
            </a:r>
            <a:br>
              <a:rPr lang="en-US" sz="2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0"/>
            <a:ext cx="5513387" cy="30323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 DAN IGD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12657"/>
              </p:ext>
            </p:extLst>
          </p:nvPr>
        </p:nvGraphicFramePr>
        <p:xfrm>
          <a:off x="182761" y="341784"/>
          <a:ext cx="5832647" cy="4131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51"/>
                <a:gridCol w="1210068"/>
                <a:gridCol w="1363476"/>
                <a:gridCol w="1363476"/>
                <a:gridCol w="1363476"/>
              </a:tblGrid>
              <a:tr h="3473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 MASUK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 KELUAR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197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263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FEBRUARI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230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208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271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MARET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287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264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286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258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259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287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230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255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281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236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270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AGUSTUS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252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307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292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SEPTEMBER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247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224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283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OKTOBER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258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276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286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NOVEMBER 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217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247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</a:t>
                      </a:r>
                    </a:p>
                  </a:txBody>
                  <a:tcPr marT="45736" marB="45736" anchor="ctr"/>
                </a:tc>
              </a:tr>
              <a:tr h="31537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DESEMBER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215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295</a:t>
                      </a:r>
                    </a:p>
                  </a:txBody>
                  <a:tcPr marT="45736" marB="45736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466564"/>
              </p:ext>
            </p:extLst>
          </p:nvPr>
        </p:nvGraphicFramePr>
        <p:xfrm>
          <a:off x="-33227" y="773832"/>
          <a:ext cx="597662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341784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PASIEN MASUK</a:t>
            </a:r>
            <a:b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287507"/>
              </p:ext>
            </p:extLst>
          </p:nvPr>
        </p:nvGraphicFramePr>
        <p:xfrm>
          <a:off x="-177279" y="629816"/>
          <a:ext cx="6192688" cy="3942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875" y="285736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KUNJUNGAN IGD</a:t>
            </a:r>
            <a:b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61" y="142860"/>
            <a:ext cx="5513548" cy="7598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1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</a:t>
            </a:r>
            <a: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7190498"/>
              </p:ext>
            </p:extLst>
          </p:nvPr>
        </p:nvGraphicFramePr>
        <p:xfrm>
          <a:off x="38745" y="917848"/>
          <a:ext cx="6048671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726"/>
                <a:gridCol w="417149"/>
                <a:gridCol w="417149"/>
                <a:gridCol w="556200"/>
                <a:gridCol w="486675"/>
                <a:gridCol w="412313"/>
                <a:gridCol w="421987"/>
                <a:gridCol w="417149"/>
                <a:gridCol w="486675"/>
                <a:gridCol w="417149"/>
                <a:gridCol w="417149"/>
                <a:gridCol w="486675"/>
                <a:gridCol w="486675"/>
              </a:tblGrid>
              <a:tr h="301495"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94" marR="9149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94" marR="9149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94" marR="9149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94" marR="9149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94" marR="9149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Calibri" panose="020F0502020204030204" pitchFamily="34" charset="0"/>
                      </a:endParaRPr>
                    </a:p>
                  </a:txBody>
                  <a:tcPr marL="91494" marR="91494" marT="45709" marB="4570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Calibri" panose="020F0502020204030204" pitchFamily="34" charset="0"/>
                      </a:endParaRPr>
                    </a:p>
                  </a:txBody>
                  <a:tcPr marL="91494" marR="91494" marT="45705" marB="4570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Calibri" panose="020F0502020204030204" pitchFamily="34" charset="0"/>
                      </a:endParaRPr>
                    </a:p>
                  </a:txBody>
                  <a:tcPr marL="91494" marR="91494" marT="45705" marB="4570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Calibri" panose="020F0502020204030204" pitchFamily="34" charset="0"/>
                      </a:endParaRPr>
                    </a:p>
                  </a:txBody>
                  <a:tcPr marL="91508" marR="91508" marT="45705" marB="4570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Calibri" panose="020F0502020204030204" pitchFamily="34" charset="0"/>
                      </a:endParaRPr>
                    </a:p>
                  </a:txBody>
                  <a:tcPr marL="91508" marR="91508" marT="45705" marB="4570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28385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94" marR="91494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58891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</a:p>
                  </a:txBody>
                  <a:tcPr marL="9528" marR="9528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458891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</a:p>
                  </a:txBody>
                  <a:tcPr marL="9528" marR="9528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458891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126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131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</a:p>
                  </a:txBody>
                  <a:tcPr marL="9528" marR="9528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458891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PKMS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458891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8" marR="9528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7" name="Chart 5"/>
          <p:cNvGraphicFramePr>
            <a:graphicFrameLocks/>
          </p:cNvGraphicFramePr>
          <p:nvPr/>
        </p:nvGraphicFramePr>
        <p:xfrm>
          <a:off x="347663" y="1428750"/>
          <a:ext cx="47879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53" name="Chart" r:id="rId4" imgW="4791871" imgH="2792210" progId="Excel.Chart.8">
                  <p:embed/>
                </p:oleObj>
              </mc:Choice>
              <mc:Fallback>
                <p:oleObj name="Chart" r:id="rId4" imgW="4791871" imgH="2792210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428750"/>
                        <a:ext cx="47879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8437" y="214298"/>
            <a:ext cx="5513548" cy="9027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DIAGRAM PELAYANAN RAWAT INAP</a:t>
            </a:r>
            <a:b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 </a:t>
            </a:r>
            <a:b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</a:br>
            <a:endParaRPr lang="en-US" sz="1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149954"/>
              </p:ext>
            </p:extLst>
          </p:nvPr>
        </p:nvGraphicFramePr>
        <p:xfrm>
          <a:off x="0" y="1020785"/>
          <a:ext cx="6015409" cy="3565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BPJS NON PBI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1183752"/>
              </p:ext>
            </p:extLst>
          </p:nvPr>
        </p:nvGraphicFramePr>
        <p:xfrm>
          <a:off x="0" y="701825"/>
          <a:ext cx="6126163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85" y="0"/>
            <a:ext cx="5513548" cy="7598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BPJS PBI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09876585"/>
              </p:ext>
            </p:extLst>
          </p:nvPr>
        </p:nvGraphicFramePr>
        <p:xfrm>
          <a:off x="38745" y="629816"/>
          <a:ext cx="5976664" cy="3942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54781650"/>
              </p:ext>
            </p:extLst>
          </p:nvPr>
        </p:nvGraphicFramePr>
        <p:xfrm>
          <a:off x="110753" y="773832"/>
          <a:ext cx="5904656" cy="379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183225"/>
              </p:ext>
            </p:extLst>
          </p:nvPr>
        </p:nvGraphicFramePr>
        <p:xfrm>
          <a:off x="110753" y="341784"/>
          <a:ext cx="5904654" cy="4109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98"/>
                <a:gridCol w="1275153"/>
                <a:gridCol w="1240179"/>
                <a:gridCol w="1322860"/>
                <a:gridCol w="661430"/>
                <a:gridCol w="943934"/>
              </a:tblGrid>
              <a:tr h="445358"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35056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365">
                <a:tc gridSpan="6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Minuman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3.225.000.000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3.005.612.518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93,20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4.115.203.000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4.080.577.603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99,16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0365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14.831.014.000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14.340.496.857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96,69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8814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3.743.615.000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3.442.212.600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91,95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94,66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70811" y="27148"/>
            <a:ext cx="478849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REALISASI BELANJA LANGSUNG </a:t>
            </a:r>
            <a:r>
              <a:rPr lang="en-US" sz="14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TAHUN </a:t>
            </a:r>
            <a:r>
              <a:rPr lang="en-US" sz="14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2016</a:t>
            </a:r>
            <a:endParaRPr lang="en-US" sz="14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37" y="142860"/>
            <a:ext cx="5513548" cy="97419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25895072"/>
              </p:ext>
            </p:extLst>
          </p:nvPr>
        </p:nvGraphicFramePr>
        <p:xfrm>
          <a:off x="23429" y="1205880"/>
          <a:ext cx="6063989" cy="284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194"/>
                <a:gridCol w="480880"/>
                <a:gridCol w="398640"/>
                <a:gridCol w="465080"/>
                <a:gridCol w="488594"/>
                <a:gridCol w="436735"/>
                <a:gridCol w="436735"/>
                <a:gridCol w="420531"/>
                <a:gridCol w="429539"/>
                <a:gridCol w="430509"/>
                <a:gridCol w="449184"/>
                <a:gridCol w="449184"/>
                <a:gridCol w="44918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  <a:tr h="427073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1176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1015</a:t>
                      </a: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1030</a:t>
                      </a: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1182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1073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1086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1032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1061</a:t>
                      </a:r>
                    </a:p>
                  </a:txBody>
                  <a:tcPr marL="9524" marR="9524" marT="9522" marB="0" anchor="ctr"/>
                </a:tc>
              </a:tr>
              <a:tr h="557128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725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751</a:t>
                      </a: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741</a:t>
                      </a: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870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</a:tr>
              <a:tr h="387978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1127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1168</a:t>
                      </a: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1234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1221</a:t>
                      </a: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1459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1235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1264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</a:tr>
              <a:tr h="362370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</a:tr>
              <a:tr h="393714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9527" marR="9527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109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1" name="Chart 5"/>
          <p:cNvGraphicFramePr>
            <a:graphicFrameLocks/>
          </p:cNvGraphicFramePr>
          <p:nvPr/>
        </p:nvGraphicFramePr>
        <p:xfrm>
          <a:off x="347663" y="1428750"/>
          <a:ext cx="47879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3" name="Chart" r:id="rId4" imgW="4791871" imgH="2792210" progId="Excel.Chart.8">
                  <p:embed/>
                </p:oleObj>
              </mc:Choice>
              <mc:Fallback>
                <p:oleObj name="Chart" r:id="rId4" imgW="4791871" imgH="2792210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428750"/>
                        <a:ext cx="47879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8437" y="214298"/>
            <a:ext cx="5513548" cy="9027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DIAGRAM PELAYANAN RAWAT JALAN </a:t>
            </a:r>
            <a:b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 </a:t>
            </a:r>
            <a:b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525102"/>
              </p:ext>
            </p:extLst>
          </p:nvPr>
        </p:nvGraphicFramePr>
        <p:xfrm>
          <a:off x="110754" y="1052512"/>
          <a:ext cx="5904656" cy="351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1" name="Chart 5"/>
          <p:cNvGraphicFramePr>
            <a:graphicFrameLocks/>
          </p:cNvGraphicFramePr>
          <p:nvPr/>
        </p:nvGraphicFramePr>
        <p:xfrm>
          <a:off x="347663" y="1428750"/>
          <a:ext cx="47879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90" name="Chart" r:id="rId4" imgW="4791871" imgH="2792210" progId="Excel.Chart.8">
                  <p:embed/>
                </p:oleObj>
              </mc:Choice>
              <mc:Fallback>
                <p:oleObj name="Chart" r:id="rId4" imgW="4791871" imgH="279221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428750"/>
                        <a:ext cx="47879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724227"/>
              </p:ext>
            </p:extLst>
          </p:nvPr>
        </p:nvGraphicFramePr>
        <p:xfrm>
          <a:off x="110753" y="557808"/>
          <a:ext cx="590465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9509"/>
            <a:ext cx="5513548" cy="759884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BPJS NON PBI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4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1" name="Chart 5"/>
          <p:cNvGraphicFramePr>
            <a:graphicFrameLocks/>
          </p:cNvGraphicFramePr>
          <p:nvPr/>
        </p:nvGraphicFramePr>
        <p:xfrm>
          <a:off x="347663" y="1428750"/>
          <a:ext cx="47879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15" name="Chart" r:id="rId4" imgW="4791871" imgH="2792210" progId="Excel.Chart.8">
                  <p:embed/>
                </p:oleObj>
              </mc:Choice>
              <mc:Fallback>
                <p:oleObj name="Chart" r:id="rId4" imgW="4791871" imgH="279221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428750"/>
                        <a:ext cx="47879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444264"/>
              </p:ext>
            </p:extLst>
          </p:nvPr>
        </p:nvGraphicFramePr>
        <p:xfrm>
          <a:off x="0" y="557808"/>
          <a:ext cx="6015409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-162272"/>
            <a:ext cx="5513548" cy="759884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BPJS PBI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1" name="Chart 5"/>
          <p:cNvGraphicFramePr>
            <a:graphicFrameLocks/>
          </p:cNvGraphicFramePr>
          <p:nvPr/>
        </p:nvGraphicFramePr>
        <p:xfrm>
          <a:off x="347663" y="1428750"/>
          <a:ext cx="47879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38" name="Chart" r:id="rId4" imgW="4791871" imgH="2792210" progId="Excel.Chart.8">
                  <p:embed/>
                </p:oleObj>
              </mc:Choice>
              <mc:Fallback>
                <p:oleObj name="Chart" r:id="rId4" imgW="4791871" imgH="279221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428750"/>
                        <a:ext cx="47879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039262"/>
              </p:ext>
            </p:extLst>
          </p:nvPr>
        </p:nvGraphicFramePr>
        <p:xfrm>
          <a:off x="110753" y="485800"/>
          <a:ext cx="601541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0"/>
            <a:ext cx="5513548" cy="759884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IPWL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77" y="0"/>
            <a:ext cx="5513548" cy="7598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68338037"/>
              </p:ext>
            </p:extLst>
          </p:nvPr>
        </p:nvGraphicFramePr>
        <p:xfrm>
          <a:off x="110753" y="485800"/>
          <a:ext cx="601541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0793" y="1133872"/>
            <a:ext cx="5207239" cy="12198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JALAN</a:t>
            </a:r>
            <a:b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435829"/>
              </p:ext>
            </p:extLst>
          </p:nvPr>
        </p:nvGraphicFramePr>
        <p:xfrm>
          <a:off x="25788" y="35575"/>
          <a:ext cx="6008751" cy="437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95"/>
                <a:gridCol w="772772"/>
                <a:gridCol w="360708"/>
                <a:gridCol w="392601"/>
                <a:gridCol w="392601"/>
                <a:gridCol w="392601"/>
                <a:gridCol w="392601"/>
                <a:gridCol w="392601"/>
                <a:gridCol w="392601"/>
                <a:gridCol w="392601"/>
                <a:gridCol w="425646"/>
                <a:gridCol w="530597"/>
                <a:gridCol w="504056"/>
                <a:gridCol w="379170"/>
              </a:tblGrid>
              <a:tr h="213336">
                <a:tc rowSpan="2"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</a:p>
                  </a:txBody>
                  <a:tcPr marL="91435" marR="91435" marT="45697" marB="4569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</a:txBody>
                  <a:tcPr marT="45708" marB="4570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 smtClean="0"/>
                    </a:p>
                  </a:txBody>
                  <a:tcPr marT="45708" marB="4570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 smtClean="0"/>
                    </a:p>
                  </a:txBody>
                  <a:tcPr marT="45708" marB="4570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 smtClean="0"/>
                    </a:p>
                  </a:txBody>
                  <a:tcPr marT="45708" marB="4570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 smtClean="0">
                        <a:latin typeface="Calibri" panose="020F0502020204030204" pitchFamily="34" charset="0"/>
                      </a:endParaRPr>
                    </a:p>
                  </a:txBody>
                  <a:tcPr marL="91439" marR="91439" marT="45684" marB="4568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 smtClean="0">
                        <a:latin typeface="Calibri" panose="020F0502020204030204" pitchFamily="34" charset="0"/>
                      </a:endParaRPr>
                    </a:p>
                  </a:txBody>
                  <a:tcPr marL="91439" marR="91439" marT="45684" marB="4568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 smtClean="0">
                        <a:latin typeface="Calibri" panose="020F0502020204030204" pitchFamily="34" charset="0"/>
                      </a:endParaRPr>
                    </a:p>
                  </a:txBody>
                  <a:tcPr marL="91439" marR="91439" marT="45681" marB="45681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 smtClean="0">
                        <a:latin typeface="Calibri" panose="020F0502020204030204" pitchFamily="34" charset="0"/>
                      </a:endParaRPr>
                    </a:p>
                  </a:txBody>
                  <a:tcPr marL="91439" marR="91439" marT="45681" marB="45681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 smtClean="0">
                        <a:latin typeface="Calibri" panose="020F0502020204030204" pitchFamily="34" charset="0"/>
                      </a:endParaRPr>
                    </a:p>
                  </a:txBody>
                  <a:tcPr marL="91439" marR="91439" marT="45689" marB="4568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 smtClean="0">
                        <a:latin typeface="Calibri" panose="020F0502020204030204" pitchFamily="34" charset="0"/>
                      </a:endParaRPr>
                    </a:p>
                  </a:txBody>
                  <a:tcPr marL="91435" marR="91435" marT="45697" marB="4569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6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</a:tr>
              <a:tr h="325241">
                <a:tc v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T="45708" marB="457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</a:p>
                  </a:txBody>
                  <a:tcPr marL="91435" marR="91435" marT="45697" marB="45697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544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506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184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194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207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223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504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520</a:t>
                      </a:r>
                    </a:p>
                  </a:txBody>
                  <a:tcPr marL="0" marR="0" marT="0" marB="0" anchor="ctr"/>
                </a:tc>
              </a:tr>
              <a:tr h="20774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507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552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549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583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297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305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306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6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213336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0" marR="0" marT="0" marB="0" anchor="ctr"/>
                </a:tc>
              </a:tr>
              <a:tr h="2133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3058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3122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3119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3246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TENGAH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760640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57163" y="915988"/>
            <a:ext cx="554037" cy="319087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927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50888" y="912813"/>
            <a:ext cx="554037" cy="325437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617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189838"/>
              <a:gd name="adj2" fmla="val 27327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2.482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382713" y="912813"/>
            <a:ext cx="552450" cy="325437"/>
          </a:xfrm>
          <a:prstGeom prst="wedgeRectCallout">
            <a:avLst>
              <a:gd name="adj1" fmla="val 409463"/>
              <a:gd name="adj2" fmla="val 6509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3.560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38425" y="911225"/>
            <a:ext cx="604838" cy="328613"/>
          </a:xfrm>
          <a:prstGeom prst="wedgeRectCallout">
            <a:avLst>
              <a:gd name="adj1" fmla="val 218448"/>
              <a:gd name="adj2" fmla="val 65586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6.506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998663" y="912813"/>
            <a:ext cx="600075" cy="325437"/>
          </a:xfrm>
          <a:prstGeom prst="wedgeRectCallout">
            <a:avLst>
              <a:gd name="adj1" fmla="val 342645"/>
              <a:gd name="adj2" fmla="val 7150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6.163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268663" y="903288"/>
            <a:ext cx="815975" cy="334962"/>
          </a:xfrm>
          <a:prstGeom prst="wedgeRectCallout">
            <a:avLst>
              <a:gd name="adj1" fmla="val 109725"/>
              <a:gd name="adj2" fmla="val 6442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6.345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814888" y="893763"/>
            <a:ext cx="552450" cy="336550"/>
          </a:xfrm>
          <a:prstGeom prst="wedgeRectCallout">
            <a:avLst>
              <a:gd name="adj1" fmla="val -77871"/>
              <a:gd name="adj2" fmla="val 5634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6.983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449888" y="893763"/>
            <a:ext cx="552450" cy="336550"/>
          </a:xfrm>
          <a:prstGeom prst="wedgeRectCallout">
            <a:avLst>
              <a:gd name="adj1" fmla="val -67759"/>
              <a:gd name="adj2" fmla="val 38441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212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141788" y="901700"/>
            <a:ext cx="614362" cy="341313"/>
          </a:xfrm>
          <a:prstGeom prst="wedgeRectCallout">
            <a:avLst>
              <a:gd name="adj1" fmla="val -7465"/>
              <a:gd name="adj2" fmla="val 41227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367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753" y="1133872"/>
            <a:ext cx="5904656" cy="3224433"/>
          </a:xfrm>
        </p:spPr>
      </p:pic>
      <p:sp>
        <p:nvSpPr>
          <p:cNvPr id="5" name="Rectangular Callout 4"/>
          <p:cNvSpPr/>
          <p:nvPr/>
        </p:nvSpPr>
        <p:spPr>
          <a:xfrm>
            <a:off x="882476" y="836315"/>
            <a:ext cx="766763" cy="233362"/>
          </a:xfrm>
          <a:prstGeom prst="wedgeRectCallout">
            <a:avLst>
              <a:gd name="adj1" fmla="val -55657"/>
              <a:gd name="adj2" fmla="val 7500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942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703214" y="839490"/>
            <a:ext cx="766762" cy="233362"/>
          </a:xfrm>
          <a:prstGeom prst="wedgeRectCallout">
            <a:avLst>
              <a:gd name="adj1" fmla="val -141271"/>
              <a:gd name="adj2" fmla="val 60009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910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14426" y="839490"/>
            <a:ext cx="766763" cy="233362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117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14526" y="842665"/>
            <a:ext cx="766763" cy="233362"/>
          </a:xfrm>
          <a:prstGeom prst="wedgeRectCallout">
            <a:avLst>
              <a:gd name="adj1" fmla="val -334338"/>
              <a:gd name="adj2" fmla="val 72106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446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47476" y="833140"/>
            <a:ext cx="582613" cy="233362"/>
          </a:xfrm>
          <a:prstGeom prst="wedgeRectCallout">
            <a:avLst>
              <a:gd name="adj1" fmla="val -14167"/>
              <a:gd name="adj2" fmla="val 10529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169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43201" y="845840"/>
            <a:ext cx="674688" cy="233362"/>
          </a:xfrm>
          <a:prstGeom prst="wedgeRectCallout">
            <a:avLst>
              <a:gd name="adj1" fmla="val -510193"/>
              <a:gd name="adj2" fmla="val 89078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590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9801" y="836315"/>
            <a:ext cx="925513" cy="233362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874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335813"/>
              </p:ext>
            </p:extLst>
          </p:nvPr>
        </p:nvGraphicFramePr>
        <p:xfrm>
          <a:off x="110753" y="701824"/>
          <a:ext cx="5938140" cy="260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408"/>
                <a:gridCol w="1376250"/>
                <a:gridCol w="1264686"/>
                <a:gridCol w="1298170"/>
                <a:gridCol w="538449"/>
                <a:gridCol w="1005177"/>
              </a:tblGrid>
              <a:tr h="498517">
                <a:tc row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563">
                <a:tc gridSpan="6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138.372.352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92,25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41.878.589.000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29.675.789.202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70,86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61176"/>
              </p:ext>
            </p:extLst>
          </p:nvPr>
        </p:nvGraphicFramePr>
        <p:xfrm>
          <a:off x="182761" y="116508"/>
          <a:ext cx="5832650" cy="441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55"/>
                <a:gridCol w="849290"/>
                <a:gridCol w="362637"/>
                <a:gridCol w="391188"/>
                <a:gridCol w="391188"/>
                <a:gridCol w="391188"/>
                <a:gridCol w="391188"/>
                <a:gridCol w="391188"/>
                <a:gridCol w="391188"/>
                <a:gridCol w="391188"/>
                <a:gridCol w="391188"/>
                <a:gridCol w="391188"/>
                <a:gridCol w="391188"/>
                <a:gridCol w="391188"/>
              </a:tblGrid>
              <a:tr h="243783"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</a:p>
                  </a:txBody>
                  <a:tcPr marL="91473" marR="91473" marT="45728" marB="45728" anchor="ctr"/>
                </a:tc>
              </a:tr>
              <a:tr h="21340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21340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21340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335293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21340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</a:tr>
              <a:tr h="21340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</a:tr>
              <a:tr h="21340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340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1340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43783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6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243783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43783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243783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243783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43783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43783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3404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213404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197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208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259</a:t>
                      </a: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</a:t>
                      </a:r>
                    </a:p>
                  </a:txBody>
                  <a:tcPr marL="9526" marR="9526" marT="9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48093"/>
            <a:ext cx="5781029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 JAWA TENGAH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760640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57163" y="915988"/>
            <a:ext cx="554037" cy="361900"/>
          </a:xfrm>
          <a:prstGeom prst="wedgeRectCallout">
            <a:avLst>
              <a:gd name="adj1" fmla="val 450791"/>
              <a:gd name="adj2" fmla="val 64331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286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50888" y="912813"/>
            <a:ext cx="554037" cy="325437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185603"/>
              <a:gd name="adj2" fmla="val 27064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313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382713" y="912813"/>
            <a:ext cx="552450" cy="325437"/>
          </a:xfrm>
          <a:prstGeom prst="wedgeRectCallout">
            <a:avLst>
              <a:gd name="adj1" fmla="val 409463"/>
              <a:gd name="adj2" fmla="val 6509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229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38425" y="911225"/>
            <a:ext cx="604838" cy="328613"/>
          </a:xfrm>
          <a:prstGeom prst="wedgeRectCallout">
            <a:avLst>
              <a:gd name="adj1" fmla="val 225859"/>
              <a:gd name="adj2" fmla="val 65313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348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998663" y="912813"/>
            <a:ext cx="600075" cy="325437"/>
          </a:xfrm>
          <a:prstGeom prst="wedgeRectCallout">
            <a:avLst>
              <a:gd name="adj1" fmla="val 342645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364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268663" y="903288"/>
            <a:ext cx="815975" cy="334962"/>
          </a:xfrm>
          <a:prstGeom prst="wedgeRectCallout">
            <a:avLst>
              <a:gd name="adj1" fmla="val 109725"/>
              <a:gd name="adj2" fmla="val 6442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340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814888" y="893763"/>
            <a:ext cx="552450" cy="336550"/>
          </a:xfrm>
          <a:prstGeom prst="wedgeRectCallout">
            <a:avLst>
              <a:gd name="adj1" fmla="val -77871"/>
              <a:gd name="adj2" fmla="val 5634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420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449888" y="893763"/>
            <a:ext cx="552450" cy="336550"/>
          </a:xfrm>
          <a:prstGeom prst="wedgeRectCallout">
            <a:avLst>
              <a:gd name="adj1" fmla="val -71004"/>
              <a:gd name="adj2" fmla="val 37642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141788" y="901700"/>
            <a:ext cx="614362" cy="341313"/>
          </a:xfrm>
          <a:prstGeom prst="wedgeRectCallout">
            <a:avLst>
              <a:gd name="adj1" fmla="val -6006"/>
              <a:gd name="adj2" fmla="val 4149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77" y="485800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753" y="1421904"/>
            <a:ext cx="5904656" cy="3015159"/>
          </a:xfrm>
        </p:spPr>
      </p:pic>
      <p:sp>
        <p:nvSpPr>
          <p:cNvPr id="5" name="Rectangular Callout 4"/>
          <p:cNvSpPr/>
          <p:nvPr/>
        </p:nvSpPr>
        <p:spPr>
          <a:xfrm>
            <a:off x="873125" y="1087438"/>
            <a:ext cx="766763" cy="233362"/>
          </a:xfrm>
          <a:prstGeom prst="wedgeRectCallout">
            <a:avLst>
              <a:gd name="adj1" fmla="val -49811"/>
              <a:gd name="adj2" fmla="val 73084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693863" y="1090613"/>
            <a:ext cx="766762" cy="233362"/>
          </a:xfrm>
          <a:prstGeom prst="wedgeRectCallout">
            <a:avLst>
              <a:gd name="adj1" fmla="val -134256"/>
              <a:gd name="adj2" fmla="val 59625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84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05075" y="1090613"/>
            <a:ext cx="766763" cy="233362"/>
          </a:xfrm>
          <a:prstGeom prst="wedgeRectCallout">
            <a:avLst>
              <a:gd name="adj1" fmla="val -170243"/>
              <a:gd name="adj2" fmla="val 46625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05175" y="1093788"/>
            <a:ext cx="766763" cy="233362"/>
          </a:xfrm>
          <a:prstGeom prst="wedgeRectCallout">
            <a:avLst>
              <a:gd name="adj1" fmla="val -327323"/>
              <a:gd name="adj2" fmla="val 69032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38125" y="1084263"/>
            <a:ext cx="582613" cy="233362"/>
          </a:xfrm>
          <a:prstGeom prst="wedgeRectCallout">
            <a:avLst>
              <a:gd name="adj1" fmla="val -12629"/>
              <a:gd name="adj2" fmla="val 10068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33850" y="1096963"/>
            <a:ext cx="674688" cy="233362"/>
          </a:xfrm>
          <a:prstGeom prst="wedgeRectCallout">
            <a:avLst>
              <a:gd name="adj1" fmla="val -504878"/>
              <a:gd name="adj2" fmla="val 86389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104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0450" y="1087438"/>
            <a:ext cx="925513" cy="233362"/>
          </a:xfrm>
          <a:prstGeom prst="wedgeRectCallout">
            <a:avLst>
              <a:gd name="adj1" fmla="val -110611"/>
              <a:gd name="adj2" fmla="val 90700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793" y="1997968"/>
            <a:ext cx="5207239" cy="12198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TAHUN 2016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614653"/>
              </p:ext>
            </p:extLst>
          </p:nvPr>
        </p:nvGraphicFramePr>
        <p:xfrm>
          <a:off x="27220" y="1205880"/>
          <a:ext cx="6093481" cy="1522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89"/>
                <a:gridCol w="811227"/>
                <a:gridCol w="428369"/>
                <a:gridCol w="382857"/>
                <a:gridCol w="409231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393324"/>
              </a:tblGrid>
              <a:tr h="396276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2.745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2.919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2.899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2.947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3.456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2.842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3.133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2.969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3.139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3.107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3.198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1.457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1.499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2.030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1.586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1.506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1.515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1.395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1.841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1.539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1.830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1.537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1.567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341</a:t>
                      </a: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495</a:t>
                      </a: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403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366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350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438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395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356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388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357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456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285736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799293"/>
              </p:ext>
            </p:extLst>
          </p:nvPr>
        </p:nvGraphicFramePr>
        <p:xfrm>
          <a:off x="110753" y="413792"/>
          <a:ext cx="5904659" cy="389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94"/>
                <a:gridCol w="1059121"/>
                <a:gridCol w="398141"/>
                <a:gridCol w="389325"/>
                <a:gridCol w="419884"/>
                <a:gridCol w="335907"/>
                <a:gridCol w="335907"/>
                <a:gridCol w="419884"/>
                <a:gridCol w="335907"/>
                <a:gridCol w="335907"/>
                <a:gridCol w="335907"/>
                <a:gridCol w="419884"/>
                <a:gridCol w="335907"/>
                <a:gridCol w="419884"/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8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8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8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91455" marR="91455" marT="45621" marB="45621" vert="wordArt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</a:p>
                  </a:txBody>
                  <a:tcPr marL="91455" marR="91455" marT="45621" marB="45621" vert="wordArtVert" anchor="ctr"/>
                </a:tc>
              </a:tr>
              <a:tr h="147709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SEDERHANA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</a:tr>
              <a:tr h="25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Exercise Therapy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102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Infra 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Traksi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 Ft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Cryo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Therapy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Static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Bycicle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2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Exercise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Pijat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Bayi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SEDANG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Faradisasi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Galvanic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4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Ultrasound Therapy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CANGGIH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 Monitor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Nebulizer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Densitometri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9065" y="-18619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920856"/>
              </p:ext>
            </p:extLst>
          </p:nvPr>
        </p:nvGraphicFramePr>
        <p:xfrm>
          <a:off x="38745" y="557808"/>
          <a:ext cx="6048674" cy="384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35"/>
                <a:gridCol w="785908"/>
                <a:gridCol w="379112"/>
                <a:gridCol w="403245"/>
                <a:gridCol w="470453"/>
                <a:gridCol w="403245"/>
                <a:gridCol w="403245"/>
                <a:gridCol w="403245"/>
                <a:gridCol w="403245"/>
                <a:gridCol w="403245"/>
                <a:gridCol w="403245"/>
                <a:gridCol w="403245"/>
                <a:gridCol w="503655"/>
                <a:gridCol w="437251"/>
              </a:tblGrid>
              <a:tr h="411390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</a:tr>
              <a:tr h="3618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  <a:tr h="3618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95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14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18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18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18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4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395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0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254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23872"/>
              </p:ext>
            </p:extLst>
          </p:nvPr>
        </p:nvGraphicFramePr>
        <p:xfrm>
          <a:off x="5209" y="413793"/>
          <a:ext cx="6010200" cy="396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61"/>
                <a:gridCol w="844521"/>
                <a:gridCol w="404546"/>
                <a:gridCol w="374431"/>
                <a:gridCol w="419030"/>
                <a:gridCol w="441975"/>
                <a:gridCol w="363516"/>
                <a:gridCol w="411172"/>
                <a:gridCol w="422870"/>
                <a:gridCol w="373625"/>
                <a:gridCol w="455825"/>
                <a:gridCol w="407657"/>
                <a:gridCol w="389731"/>
                <a:gridCol w="360040"/>
              </a:tblGrid>
              <a:tr h="381548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</a:tr>
              <a:tr h="264142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media radio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1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 Kesehatan Jiwa ke masyarakat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32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 Group 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keluarga pasien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439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32112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7" marR="9527" marT="952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7" marR="9527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7" marR="9527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</a:tr>
              <a:tr h="132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1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30" marR="9530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875" y="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140960"/>
              </p:ext>
            </p:extLst>
          </p:nvPr>
        </p:nvGraphicFramePr>
        <p:xfrm>
          <a:off x="15335" y="917848"/>
          <a:ext cx="6000074" cy="318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4"/>
                <a:gridCol w="728675"/>
                <a:gridCol w="397136"/>
                <a:gridCol w="397136"/>
                <a:gridCol w="463325"/>
                <a:gridCol w="397136"/>
                <a:gridCol w="397136"/>
                <a:gridCol w="397136"/>
                <a:gridCol w="397136"/>
                <a:gridCol w="397136"/>
                <a:gridCol w="397136"/>
                <a:gridCol w="397136"/>
                <a:gridCol w="484843"/>
                <a:gridCol w="484843"/>
              </a:tblGrid>
              <a:tr h="457288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</a:tr>
              <a:tr h="3048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266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295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289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306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275 </a:t>
                      </a: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8 </a:t>
                      </a:r>
                    </a:p>
                  </a:txBody>
                  <a:tcPr marL="0" marR="0" marT="0" marB="0" anchor="ctr"/>
                </a:tc>
              </a:tr>
              <a:tr h="29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1.295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1.326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1328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1.390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1.328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1.310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1.418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1.535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1.420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1.659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1.293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1.431 </a:t>
                      </a: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Narkoba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198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259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228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278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115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134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322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112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Analisa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42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13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49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561" y="214298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467" y="1168407"/>
            <a:ext cx="5207239" cy="162164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br>
              <a:rPr lang="en-US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TAHUN 2016</a:t>
            </a:r>
            <a:endParaRPr lang="en-US" sz="2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921817"/>
              </p:ext>
            </p:extLst>
          </p:nvPr>
        </p:nvGraphicFramePr>
        <p:xfrm>
          <a:off x="-3" y="653831"/>
          <a:ext cx="6087420" cy="3771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94"/>
                <a:gridCol w="788276"/>
                <a:gridCol w="405828"/>
                <a:gridCol w="405828"/>
                <a:gridCol w="473466"/>
                <a:gridCol w="405828"/>
                <a:gridCol w="405828"/>
                <a:gridCol w="405828"/>
                <a:gridCol w="405828"/>
                <a:gridCol w="405828"/>
                <a:gridCol w="405828"/>
                <a:gridCol w="405828"/>
                <a:gridCol w="473466"/>
                <a:gridCol w="473466"/>
              </a:tblGrid>
              <a:tr h="426675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 Napza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 Psikologi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 Keluarga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5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 Supportif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 Interview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572809"/>
              </p:ext>
            </p:extLst>
          </p:nvPr>
        </p:nvGraphicFramePr>
        <p:xfrm>
          <a:off x="38745" y="845840"/>
          <a:ext cx="5976663" cy="325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24"/>
                <a:gridCol w="757487"/>
                <a:gridCol w="398444"/>
                <a:gridCol w="398444"/>
                <a:gridCol w="464852"/>
                <a:gridCol w="398444"/>
                <a:gridCol w="398444"/>
                <a:gridCol w="398444"/>
                <a:gridCol w="398444"/>
                <a:gridCol w="398444"/>
                <a:gridCol w="398444"/>
                <a:gridCol w="398444"/>
                <a:gridCol w="464852"/>
                <a:gridCol w="464852"/>
              </a:tblGrid>
              <a:tr h="548646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0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103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126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</a:tr>
              <a:tr h="31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161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5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 Luka Bersih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5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 Luka Infeksi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1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 O2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769" y="0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268309"/>
              </p:ext>
            </p:extLst>
          </p:nvPr>
        </p:nvGraphicFramePr>
        <p:xfrm>
          <a:off x="38745" y="485800"/>
          <a:ext cx="5976662" cy="399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50"/>
                <a:gridCol w="731419"/>
                <a:gridCol w="420391"/>
                <a:gridCol w="407773"/>
                <a:gridCol w="432384"/>
                <a:gridCol w="410705"/>
                <a:gridCol w="410705"/>
                <a:gridCol w="410705"/>
                <a:gridCol w="409179"/>
                <a:gridCol w="404313"/>
                <a:gridCol w="418623"/>
                <a:gridCol w="410705"/>
                <a:gridCol w="410705"/>
                <a:gridCol w="410705"/>
              </a:tblGrid>
              <a:tr h="435724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</a:tr>
              <a:tr h="46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169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</a:tr>
              <a:tr h="314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Bebas Napza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 Karyawan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14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Intelegensi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14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53752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344199"/>
              </p:ext>
            </p:extLst>
          </p:nvPr>
        </p:nvGraphicFramePr>
        <p:xfrm>
          <a:off x="38745" y="341784"/>
          <a:ext cx="5976667" cy="39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57"/>
                <a:gridCol w="802617"/>
                <a:gridCol w="376993"/>
                <a:gridCol w="407500"/>
                <a:gridCol w="407500"/>
                <a:gridCol w="407500"/>
                <a:gridCol w="407500"/>
                <a:gridCol w="407500"/>
                <a:gridCol w="407500"/>
                <a:gridCol w="407500"/>
                <a:gridCol w="407500"/>
                <a:gridCol w="407500"/>
                <a:gridCol w="407500"/>
                <a:gridCol w="407500"/>
              </a:tblGrid>
              <a:tr h="356843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</a:tr>
              <a:tr h="265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6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6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6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6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6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8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-90264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INSTALASI RADIOLOGI</a:t>
            </a:r>
            <a:endParaRPr lang="en-US" sz="2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823162"/>
              </p:ext>
            </p:extLst>
          </p:nvPr>
        </p:nvGraphicFramePr>
        <p:xfrm>
          <a:off x="182761" y="333008"/>
          <a:ext cx="5616624" cy="4082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66"/>
                <a:gridCol w="316734"/>
                <a:gridCol w="325507"/>
                <a:gridCol w="406884"/>
                <a:gridCol w="325507"/>
                <a:gridCol w="325507"/>
                <a:gridCol w="406884"/>
                <a:gridCol w="325507"/>
                <a:gridCol w="325507"/>
                <a:gridCol w="325507"/>
                <a:gridCol w="407138"/>
                <a:gridCol w="407138"/>
                <a:gridCol w="407138"/>
              </a:tblGrid>
              <a:tr h="213234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</a:tr>
              <a:tr h="131441">
                <a:tc gridSpan="1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6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4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144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53369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141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131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53369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Tangan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186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246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53369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122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138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41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25288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187943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253369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253369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Tangan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131441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384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369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542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427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332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521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420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Musik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372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512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536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397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532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13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Agama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432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357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465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319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410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412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25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Permainan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431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404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480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418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4996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Terapi Kelompok 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20091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Rekreasi 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20091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Terapi </a:t>
                      </a:r>
                      <a:r>
                        <a:rPr lang="en-US" sz="600" b="0" i="1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7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3999" y="-90264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262696"/>
              </p:ext>
            </p:extLst>
          </p:nvPr>
        </p:nvGraphicFramePr>
        <p:xfrm>
          <a:off x="17077" y="485800"/>
          <a:ext cx="6070340" cy="3794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92"/>
                <a:gridCol w="116853"/>
                <a:gridCol w="1251299"/>
                <a:gridCol w="360040"/>
                <a:gridCol w="360040"/>
                <a:gridCol w="504554"/>
                <a:gridCol w="339496"/>
                <a:gridCol w="410589"/>
                <a:gridCol w="337337"/>
                <a:gridCol w="392728"/>
                <a:gridCol w="349411"/>
                <a:gridCol w="337337"/>
                <a:gridCol w="338552"/>
                <a:gridCol w="403341"/>
                <a:gridCol w="331071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vert="vert270" anchor="ctr"/>
                </a:tc>
              </a:tr>
              <a:tr h="14401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 - Sederhana ( &lt; ½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18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6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6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18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6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6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</a:tr>
              <a:tr h="2533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</a:tr>
              <a:tr h="1641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533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533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Orthopedagoge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1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6" marR="9526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999" y="0"/>
            <a:ext cx="5513387" cy="53180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31561"/>
              </p:ext>
            </p:extLst>
          </p:nvPr>
        </p:nvGraphicFramePr>
        <p:xfrm>
          <a:off x="38745" y="1061864"/>
          <a:ext cx="6057491" cy="2678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24"/>
                <a:gridCol w="797627"/>
                <a:gridCol w="398814"/>
                <a:gridCol w="398814"/>
                <a:gridCol w="465282"/>
                <a:gridCol w="398814"/>
                <a:gridCol w="398814"/>
                <a:gridCol w="398814"/>
                <a:gridCol w="398814"/>
                <a:gridCol w="465282"/>
                <a:gridCol w="398814"/>
                <a:gridCol w="398814"/>
                <a:gridCol w="465282"/>
                <a:gridCol w="465282"/>
              </a:tblGrid>
              <a:tr h="457229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</a:tr>
              <a:tr h="436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Lama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2" marR="9522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189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up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2" marR="9522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 Critical Care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283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268</a:t>
                      </a:r>
                    </a:p>
                  </a:txBody>
                  <a:tcPr marL="9522" marR="9522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283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</a:tr>
              <a:tr h="436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1 hari rawat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2" marR="9522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14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Ambulance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2" marR="9522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238116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GAWAT DARURAT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144497"/>
              </p:ext>
            </p:extLst>
          </p:nvPr>
        </p:nvGraphicFramePr>
        <p:xfrm>
          <a:off x="28074" y="1061864"/>
          <a:ext cx="6059347" cy="2109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85"/>
                <a:gridCol w="864213"/>
                <a:gridCol w="398868"/>
                <a:gridCol w="398868"/>
                <a:gridCol w="465345"/>
                <a:gridCol w="398868"/>
                <a:gridCol w="398868"/>
                <a:gridCol w="398868"/>
                <a:gridCol w="398868"/>
                <a:gridCol w="398868"/>
                <a:gridCol w="398868"/>
                <a:gridCol w="398868"/>
                <a:gridCol w="465346"/>
                <a:gridCol w="465346"/>
              </a:tblGrid>
              <a:tr h="457331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</a:tr>
              <a:tr h="4666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73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</a:tr>
              <a:tr h="17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</a:tr>
              <a:tr h="314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</a:t>
                      </a:r>
                    </a:p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0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ELEKTROMEDIK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0"/>
            <a:ext cx="5444351" cy="485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288454"/>
              </p:ext>
            </p:extLst>
          </p:nvPr>
        </p:nvGraphicFramePr>
        <p:xfrm>
          <a:off x="38745" y="413792"/>
          <a:ext cx="5976665" cy="400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30"/>
                <a:gridCol w="1156648"/>
                <a:gridCol w="376354"/>
                <a:gridCol w="381367"/>
                <a:gridCol w="435846"/>
                <a:gridCol w="326884"/>
                <a:gridCol w="381367"/>
                <a:gridCol w="381367"/>
                <a:gridCol w="381367"/>
                <a:gridCol w="381367"/>
                <a:gridCol w="381367"/>
                <a:gridCol w="381367"/>
                <a:gridCol w="381367"/>
                <a:gridCol w="381367"/>
              </a:tblGrid>
              <a:tr h="150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akut dan sub akut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339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275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20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4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20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yang dipindahkan ke ruang fisik dan akut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364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yang dirujuk ke RS lain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45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027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0"/>
            <a:ext cx="5513387" cy="7018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431802"/>
              </p:ext>
            </p:extLst>
          </p:nvPr>
        </p:nvGraphicFramePr>
        <p:xfrm>
          <a:off x="326777" y="557808"/>
          <a:ext cx="5400596" cy="356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68"/>
                <a:gridCol w="724109"/>
                <a:gridCol w="315200"/>
                <a:gridCol w="370629"/>
                <a:gridCol w="370629"/>
                <a:gridCol w="370629"/>
                <a:gridCol w="370629"/>
                <a:gridCol w="370629"/>
                <a:gridCol w="370629"/>
                <a:gridCol w="370629"/>
                <a:gridCol w="370629"/>
                <a:gridCol w="370629"/>
                <a:gridCol w="370629"/>
                <a:gridCol w="370629"/>
              </a:tblGrid>
              <a:tr h="3546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35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7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 IPWL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130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Bebas Narkoba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3143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</a:tr>
              <a:tr h="3143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143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539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347663" y="3798888"/>
            <a:ext cx="5513387" cy="701675"/>
          </a:xfrm>
          <a:prstGeom prst="rect">
            <a:avLst/>
          </a:prstGeom>
        </p:spPr>
        <p:txBody>
          <a:bodyPr lIns="58327" tIns="29163" rIns="58327" bIns="29163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793" y="1133872"/>
            <a:ext cx="5513387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839034"/>
              </p:ext>
            </p:extLst>
          </p:nvPr>
        </p:nvGraphicFramePr>
        <p:xfrm>
          <a:off x="110753" y="1277888"/>
          <a:ext cx="5904656" cy="136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932"/>
                <a:gridCol w="2510920"/>
                <a:gridCol w="1254804"/>
              </a:tblGrid>
              <a:tr h="5342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2016</a:t>
                      </a:r>
                      <a:endParaRPr lang="en-US" sz="12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40185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4333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26.540.254.120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73,72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5996"/>
              </p:ext>
            </p:extLst>
          </p:nvPr>
        </p:nvGraphicFramePr>
        <p:xfrm>
          <a:off x="182760" y="944563"/>
          <a:ext cx="5688630" cy="246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256"/>
                <a:gridCol w="429676"/>
                <a:gridCol w="1203698"/>
                <a:gridCol w="717000"/>
                <a:gridCol w="717000"/>
                <a:gridCol w="717000"/>
                <a:gridCol w="717000"/>
                <a:gridCol w="717000"/>
              </a:tblGrid>
              <a:tr h="2260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9" marR="9529" marT="9526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</a:p>
                  </a:txBody>
                  <a:tcPr marL="9529" marR="9529" marT="9526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</a:p>
                  </a:txBody>
                  <a:tcPr marL="9529" marR="9529" marT="9526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9" marR="9529" marT="9526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ctr"/>
                </a:tc>
              </a:tr>
              <a:tr h="169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</a:p>
                  </a:txBody>
                  <a:tcPr marL="9529" marR="9529" marT="9526" marB="0" anchor="b"/>
                </a:tc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</a:tr>
              <a:tr h="1695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Lama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9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KELAMIN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ctr"/>
                </a:tc>
              </a:tr>
              <a:tr h="1695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1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9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ctr"/>
                </a:tc>
              </a:tr>
              <a:tr h="169522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PBI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N PBI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PKMS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9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052159"/>
              </p:ext>
            </p:extLst>
          </p:nvPr>
        </p:nvGraphicFramePr>
        <p:xfrm>
          <a:off x="38745" y="1061864"/>
          <a:ext cx="6048670" cy="176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380"/>
                <a:gridCol w="782750"/>
                <a:gridCol w="418270"/>
                <a:gridCol w="397038"/>
                <a:gridCol w="485270"/>
                <a:gridCol w="400716"/>
                <a:gridCol w="391516"/>
                <a:gridCol w="391516"/>
                <a:gridCol w="391516"/>
                <a:gridCol w="391516"/>
                <a:gridCol w="391516"/>
                <a:gridCol w="391516"/>
                <a:gridCol w="458075"/>
                <a:gridCol w="458075"/>
              </a:tblGrid>
              <a:tr h="45759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</a:tr>
              <a:tr h="619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7.312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7.294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8.610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8.304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8.321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7.330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7.967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7.567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8.580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7.191</a:t>
                      </a:r>
                    </a:p>
                  </a:txBody>
                  <a:tcPr marL="9525" marR="9525" marT="9525" marB="0" anchor="ctr"/>
                </a:tc>
              </a:tr>
              <a:tr h="375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3144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Diit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1.728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1.949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2.339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2.041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1.769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1.658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1.610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1.602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GIZI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516915"/>
              </p:ext>
            </p:extLst>
          </p:nvPr>
        </p:nvGraphicFramePr>
        <p:xfrm>
          <a:off x="38745" y="1133872"/>
          <a:ext cx="6087420" cy="158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38"/>
                <a:gridCol w="747101"/>
                <a:gridCol w="424690"/>
                <a:gridCol w="424690"/>
                <a:gridCol w="495472"/>
                <a:gridCol w="424690"/>
                <a:gridCol w="424690"/>
                <a:gridCol w="424690"/>
                <a:gridCol w="415255"/>
                <a:gridCol w="409354"/>
                <a:gridCol w="378680"/>
                <a:gridCol w="424690"/>
                <a:gridCol w="424690"/>
                <a:gridCol w="424690"/>
              </a:tblGrid>
              <a:tr h="639865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 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</a:tr>
              <a:tr h="368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19.010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19.721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21.980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20.189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18.950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18.991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18.574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21.457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19.791</a:t>
                      </a:r>
                    </a:p>
                  </a:txBody>
                  <a:tcPr marL="9525" marR="9525" marT="9525" marB="0" anchor="ctr"/>
                </a:tc>
              </a:tr>
              <a:tr h="360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195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115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361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179</a:t>
                      </a:r>
                    </a:p>
                  </a:txBody>
                  <a:tcPr marL="9525" marR="9525" marT="9525" marB="0" anchor="ctr"/>
                </a:tc>
              </a:tr>
              <a:tr h="215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LAUNDRY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702774"/>
              </p:ext>
            </p:extLst>
          </p:nvPr>
        </p:nvGraphicFramePr>
        <p:xfrm>
          <a:off x="110753" y="557808"/>
          <a:ext cx="5904658" cy="3509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98"/>
                <a:gridCol w="1990063"/>
                <a:gridCol w="276398"/>
                <a:gridCol w="276398"/>
                <a:gridCol w="331676"/>
                <a:gridCol w="276398"/>
                <a:gridCol w="331676"/>
                <a:gridCol w="276398"/>
                <a:gridCol w="276398"/>
                <a:gridCol w="276398"/>
                <a:gridCol w="276398"/>
                <a:gridCol w="341743"/>
                <a:gridCol w="349158"/>
                <a:gridCol w="349158"/>
              </a:tblGrid>
              <a:tr h="243846">
                <a:tc rowSpan="2"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b"/>
                </a:tc>
              </a:tr>
              <a:tr h="21826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700" b="1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</a:tr>
              <a:tr h="185544">
                <a:tc gridSpan="8">
                  <a:txBody>
                    <a:bodyPr/>
                    <a:lstStyle/>
                    <a:p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endParaRPr lang="en-US" sz="7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endParaRPr lang="en-US" sz="7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endParaRPr lang="en-US" sz="7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endParaRPr lang="en-US" sz="7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endParaRPr lang="en-US" sz="7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kelembaban ruang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pencahayaan ruang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lantai ruang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linen bersih ruang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-90264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  <a:endParaRPr lang="en-US" sz="20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516829"/>
              </p:ext>
            </p:extLst>
          </p:nvPr>
        </p:nvGraphicFramePr>
        <p:xfrm>
          <a:off x="182761" y="269776"/>
          <a:ext cx="5832648" cy="406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27"/>
                <a:gridCol w="1405077"/>
                <a:gridCol w="301727"/>
                <a:gridCol w="288191"/>
                <a:gridCol w="331418"/>
                <a:gridCol w="377647"/>
                <a:gridCol w="381593"/>
                <a:gridCol w="349324"/>
                <a:gridCol w="349324"/>
                <a:gridCol w="349324"/>
                <a:gridCol w="349324"/>
                <a:gridCol w="349324"/>
                <a:gridCol w="349324"/>
                <a:gridCol w="349324"/>
              </a:tblGrid>
              <a:tr h="238291">
                <a:tc rowSpan="2"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</a:tr>
              <a:tr h="238291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7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</a:tr>
              <a:tr h="143354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 tandon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354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411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 limbah padat medis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74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774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</a:tr>
              <a:tr h="143354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411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36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sanitasi ruang dan bangunan (inspeksi langsung)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</a:tr>
              <a:tr h="411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143354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jentik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-234280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  <a:endParaRPr lang="en-US" sz="20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306092"/>
              </p:ext>
            </p:extLst>
          </p:nvPr>
        </p:nvGraphicFramePr>
        <p:xfrm>
          <a:off x="19981" y="629816"/>
          <a:ext cx="6067438" cy="3412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8"/>
                <a:gridCol w="717260"/>
                <a:gridCol w="432048"/>
                <a:gridCol w="360040"/>
                <a:gridCol w="504056"/>
                <a:gridCol w="432048"/>
                <a:gridCol w="360040"/>
                <a:gridCol w="360040"/>
                <a:gridCol w="432048"/>
                <a:gridCol w="432048"/>
                <a:gridCol w="432048"/>
                <a:gridCol w="504056"/>
                <a:gridCol w="440251"/>
                <a:gridCol w="423847"/>
              </a:tblGrid>
              <a:tr h="220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225553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Alat Medis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261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</a:tr>
              <a:tr h="261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</a:tr>
              <a:tr h="261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Pemeliharaan rutin peralatan Laundry dan Kitchen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Alat Medis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63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Elektronika dan Komunikasi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1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48437" y="0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  <a:endParaRPr lang="en-US" sz="20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374580"/>
              </p:ext>
            </p:extLst>
          </p:nvPr>
        </p:nvGraphicFramePr>
        <p:xfrm>
          <a:off x="38744" y="917848"/>
          <a:ext cx="6048675" cy="2664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96"/>
                <a:gridCol w="805102"/>
                <a:gridCol w="434371"/>
                <a:gridCol w="441338"/>
                <a:gridCol w="404174"/>
                <a:gridCol w="404174"/>
                <a:gridCol w="404174"/>
                <a:gridCol w="404174"/>
                <a:gridCol w="404174"/>
                <a:gridCol w="404174"/>
                <a:gridCol w="404174"/>
                <a:gridCol w="401852"/>
                <a:gridCol w="426846"/>
                <a:gridCol w="437252"/>
              </a:tblGrid>
              <a:tr h="232780">
                <a:tc rowSpan="2">
                  <a:txBody>
                    <a:bodyPr/>
                    <a:lstStyle/>
                    <a:p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38942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</a:t>
                      </a:r>
                      <a:endParaRPr lang="en-US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71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127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239</a:t>
                      </a:r>
                    </a:p>
                  </a:txBody>
                  <a:tcPr marL="9525" marR="9525" marT="9525" marB="0" anchor="ctr"/>
                </a:tc>
              </a:tr>
              <a:tr h="4021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mahasiswa praktek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459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 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0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surat keterangan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0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30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Eksternal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326777" y="1421904"/>
            <a:ext cx="5513387" cy="3017838"/>
          </a:xfrm>
        </p:spPr>
        <p:txBody>
          <a:bodyPr>
            <a:normAutofit fontScale="97500"/>
          </a:bodyPr>
          <a:lstStyle/>
          <a:p>
            <a:pPr marL="69850" indent="0" algn="r">
              <a:buNone/>
              <a:defRPr/>
            </a:pPr>
            <a:r>
              <a:rPr lang="en-US" sz="29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RENCANA</a:t>
            </a:r>
          </a:p>
          <a:p>
            <a:pPr marL="69850" indent="0" algn="r">
              <a:buNone/>
              <a:defRPr/>
            </a:pPr>
            <a:r>
              <a:rPr lang="en-US" sz="29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ANGGARAN / KERJA </a:t>
            </a:r>
          </a:p>
          <a:p>
            <a:pPr marL="69850" indent="0" algn="r">
              <a:buNone/>
              <a:defRPr/>
            </a:pPr>
            <a:r>
              <a:rPr lang="en-US" sz="29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TAHUN 2017</a:t>
            </a:r>
            <a:r>
              <a:rPr lang="en-US" sz="3600" dirty="0" smtClean="0">
                <a:latin typeface="Bernard MT Condensed" pitchFamily="18" charset="0"/>
              </a:rPr>
              <a:t/>
            </a:r>
            <a:br>
              <a:rPr lang="en-US" sz="3600" dirty="0" smtClean="0">
                <a:latin typeface="Bernard MT Condensed" pitchFamily="18" charset="0"/>
              </a:rPr>
            </a:br>
            <a:r>
              <a:rPr lang="en-US" sz="3600" dirty="0" smtClean="0">
                <a:latin typeface="Bernard MT Condensed" pitchFamily="18" charset="0"/>
              </a:rPr>
              <a:t/>
            </a:r>
            <a:br>
              <a:rPr lang="en-US" sz="3600" dirty="0" smtClean="0">
                <a:latin typeface="Bernard MT Condensed" pitchFamily="18" charset="0"/>
              </a:rPr>
            </a:br>
            <a:endParaRPr lang="en-US" sz="3600" dirty="0">
              <a:latin typeface="Bernard MT Condensed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2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295347"/>
              </p:ext>
            </p:extLst>
          </p:nvPr>
        </p:nvGraphicFramePr>
        <p:xfrm>
          <a:off x="110753" y="315496"/>
          <a:ext cx="5904656" cy="369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7"/>
                <a:gridCol w="2583085"/>
                <a:gridCol w="1362613"/>
                <a:gridCol w="128691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 gridSpan="4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64.879 Orang, 1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Paket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11.016.513.000</a:t>
                      </a:r>
                    </a:p>
                    <a:p>
                      <a:pPr algn="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Pegawai</a:t>
                      </a:r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50.000.000</a:t>
                      </a: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79388" algn="l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Honorarium Non PNS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Barang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10.966.513.000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79388" algn="l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7.016.513.000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447675" algn="l">
                        <a:tabLst>
                          <a:tab pos="447675" algn="l"/>
                        </a:tabLst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  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Obat-obatan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5.500.000.000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27063" indent="-179388" algn="l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  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Perlengkapan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 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Peralatan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Kedokteran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alkes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habis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pakai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28208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19125" indent="-171450" algn="l">
                        <a:buFontTx/>
                        <a:buChar char="-"/>
                      </a:pP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(reagent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716.513.000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88208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indent="-268288" algn="l">
                        <a:buFontTx/>
                        <a:buNone/>
                      </a:pP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Premi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Asuransi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32400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indent="-268288" algn="l">
                        <a:buFontTx/>
                        <a:buNone/>
                      </a:pP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Belanja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Minuman</a:t>
                      </a:r>
                      <a:endParaRPr lang="en-US" sz="9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3.800.000.000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564981"/>
              </p:ext>
            </p:extLst>
          </p:nvPr>
        </p:nvGraphicFramePr>
        <p:xfrm>
          <a:off x="182761" y="125760"/>
          <a:ext cx="5832648" cy="3815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51"/>
                <a:gridCol w="2551584"/>
                <a:gridCol w="1345996"/>
                <a:gridCol w="1271217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 gridSpan="3">
                  <a:txBody>
                    <a:bodyPr/>
                    <a:lstStyle/>
                    <a:p>
                      <a:pPr marL="0" marR="0" indent="0" algn="l" defTabSz="896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 Orang 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 gridSpan="3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18.332.322.000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Paket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Paket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15.492.322.000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(DAK)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Paket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 gridSpan="3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156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341784"/>
            <a:ext cx="5513387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18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 TAHUN 2016</a:t>
            </a:r>
            <a:br>
              <a:rPr lang="en-US" sz="18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</a:t>
            </a:r>
            <a:r>
              <a:rPr lang="en-US" sz="18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Rp</a:t>
            </a:r>
            <a:r>
              <a:rPr lang="en-US" sz="18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36.000.000.000,- ( PERUBAHAN )</a:t>
            </a:r>
            <a:br>
              <a:rPr lang="en-US" sz="18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70794" y="629816"/>
          <a:ext cx="5256585" cy="3717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922"/>
                <a:gridCol w="2775086"/>
                <a:gridCol w="881577"/>
              </a:tblGrid>
              <a:tr h="27674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( </a:t>
                      </a:r>
                      <a:r>
                        <a:rPr lang="en-US" sz="10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1.809.276.495 </a:t>
                      </a: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FEBRUARI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3.997.123.465 </a:t>
                      </a: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11,42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MARET</a:t>
                      </a: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6.090.498.428 </a:t>
                      </a: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10.008.339.965 </a:t>
                      </a: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28,60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12.343.632.377 </a:t>
                      </a: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14.535.130.273 </a:t>
                      </a: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41,53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17.076.148.226 </a:t>
                      </a: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48,79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AGUSTUS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18.982.645.136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SEPTEMBER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21.439.234.934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61,25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OKTOBER 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23.634.647.282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67,53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51455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NOVEMBER  (PERUBAHAN)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24.252.876.106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67,37</a:t>
                      </a:r>
                    </a:p>
                  </a:txBody>
                  <a:tcPr marL="0" marR="0" marT="0" marB="0" anchor="ctr"/>
                </a:tc>
              </a:tr>
              <a:tr h="276746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DESEMBER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26.540.254.120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73,72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281926"/>
              </p:ext>
            </p:extLst>
          </p:nvPr>
        </p:nvGraphicFramePr>
        <p:xfrm>
          <a:off x="326777" y="773832"/>
          <a:ext cx="5637013" cy="3530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2841" y="0"/>
            <a:ext cx="5513387" cy="76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NON JIWA  </a:t>
            </a: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497910"/>
              </p:ext>
            </p:extLst>
          </p:nvPr>
        </p:nvGraphicFramePr>
        <p:xfrm>
          <a:off x="326777" y="125760"/>
          <a:ext cx="5637013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2559025" y="989856"/>
            <a:ext cx="1243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C U</a:t>
            </a:r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10953" y="2213992"/>
            <a:ext cx="252028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AKREDITASI &amp; </a:t>
            </a:r>
            <a:r>
              <a:rPr lang="en-US" sz="1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ISO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605192"/>
              </p:ext>
            </p:extLst>
          </p:nvPr>
        </p:nvGraphicFramePr>
        <p:xfrm>
          <a:off x="306388" y="987424"/>
          <a:ext cx="5637013" cy="3386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4849" y="125760"/>
            <a:ext cx="5513387" cy="76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NON JIWA  </a:t>
            </a: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03041" y="1061864"/>
            <a:ext cx="90601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UMUM</a:t>
            </a:r>
            <a:endParaRPr lang="en-US" sz="16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31033" y="2213992"/>
            <a:ext cx="10550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DIKLAT</a:t>
            </a:r>
            <a:endParaRPr lang="en-US" sz="16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4988" y="1138238"/>
            <a:ext cx="2514600" cy="27162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7" y="485800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4400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TERIMA KASIH</a:t>
            </a:r>
            <a:endParaRPr lang="en-US" sz="4400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793" y="413792"/>
            <a:ext cx="5513387" cy="762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2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 2016 </a:t>
            </a:r>
            <a:br>
              <a:rPr lang="en-US" sz="22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/>
            </a:r>
            <a:br>
              <a:rPr lang="en-US" sz="16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10753" y="845840"/>
          <a:ext cx="5904656" cy="302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0"/>
            <a:ext cx="5777726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2016 (PERUBAHAN) &amp; REALISASI PENDAPATAN </a:t>
            </a:r>
            <a:b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TAHUN 2016</a:t>
            </a:r>
            <a:endParaRPr lang="en-US" sz="14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10753" y="629816"/>
          <a:ext cx="5832649" cy="3632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85"/>
                <a:gridCol w="1557340"/>
                <a:gridCol w="1064485"/>
                <a:gridCol w="950742"/>
                <a:gridCol w="1109427"/>
                <a:gridCol w="655270"/>
              </a:tblGrid>
              <a:tr h="58942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(PERUBAHAN)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DESEMBER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DESEMBER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</a:tr>
              <a:tr h="26194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40.310.000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498.765.000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110,84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2.530.000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23.424.000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117,12</a:t>
                      </a:r>
                    </a:p>
                  </a:txBody>
                  <a:tcPr marL="0" marR="0" marT="0" marB="0" anchor="ctr"/>
                </a:tc>
              </a:tr>
              <a:tr h="233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1.750.000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1.975.000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112,86</a:t>
                      </a:r>
                    </a:p>
                  </a:txBody>
                  <a:tcPr marL="0" marR="0" marT="0" marB="0" anchor="ctr"/>
                </a:tc>
              </a:tr>
              <a:tr h="230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Psikogeriatri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795.000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53,00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UGD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12.600.000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116.400.000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66,51</a:t>
                      </a: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75.157.500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819.331.500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54,62</a:t>
                      </a:r>
                    </a:p>
                  </a:txBody>
                  <a:tcPr marL="0" marR="0" marT="0" marB="0" anchor="ctr"/>
                </a:tc>
              </a:tr>
              <a:tr h="23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Psikodiagnostik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17.845.000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118,97</a:t>
                      </a: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1.458.000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14.666.600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104,76</a:t>
                      </a:r>
                    </a:p>
                  </a:txBody>
                  <a:tcPr marL="0" marR="0" marT="0" marB="0" anchor="ctr"/>
                </a:tc>
              </a:tr>
              <a:tr h="33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6.267.080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70.594.210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48,69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13.488.200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177.342.450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93,34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4.825.000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38.128.400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127,09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17.536.500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101.236.000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144,62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17757</TotalTime>
  <Words>6816</Words>
  <Application>Microsoft Office PowerPoint</Application>
  <PresentationFormat>Custom</PresentationFormat>
  <Paragraphs>5456</Paragraphs>
  <Slides>73</Slides>
  <Notes>73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9" baseType="lpstr">
      <vt:lpstr>Andalus</vt:lpstr>
      <vt:lpstr>Arial</vt:lpstr>
      <vt:lpstr>Arial Black</vt:lpstr>
      <vt:lpstr>Arial Narrow</vt:lpstr>
      <vt:lpstr>Arial Rounded MT Bold</vt:lpstr>
      <vt:lpstr>Bernard MT Condensed</vt:lpstr>
      <vt:lpstr>Calibri</vt:lpstr>
      <vt:lpstr>Impact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Chart</vt:lpstr>
      <vt:lpstr>PowerPoint Presentation</vt:lpstr>
      <vt:lpstr>BELANJA TIDAK LANGSUNG DAN BELANJA LANGSUNG APBD 2016</vt:lpstr>
      <vt:lpstr>PowerPoint Presentation</vt:lpstr>
      <vt:lpstr>PowerPoint Presentation</vt:lpstr>
      <vt:lpstr>KINERJA PENDAPATAN TAHUN 2016</vt:lpstr>
      <vt:lpstr>KINERJA PENDAPATAN      </vt:lpstr>
      <vt:lpstr>KINERJA PENDAPATAN TAHUN 2016 TARGET Rp. 36.000.000.000,- ( PERUBAHAN )   </vt:lpstr>
      <vt:lpstr>KINERJA PENDAPATAN 2016     </vt:lpstr>
      <vt:lpstr>TARGET 2016 (PERUBAHAN) &amp; REALISASI PENDAPATAN  TAHUN 2016</vt:lpstr>
      <vt:lpstr>TARGET 2016 (PERUBAHAN) &amp; REALISASI PENDAPATAN  TAHUN 2016</vt:lpstr>
      <vt:lpstr>TARGET 2016 (PERUBAHAN) &amp; REALISASI PENDAPATAN  TAHUN 2016</vt:lpstr>
      <vt:lpstr>KINERJA PELAYANAN TAHUN 2016</vt:lpstr>
      <vt:lpstr>CAPAIAN KINERJA PELAYANAN</vt:lpstr>
      <vt:lpstr>PowerPoint Presentation</vt:lpstr>
      <vt:lpstr>BOR ( %) ( Bed Occupational Ratio ) </vt:lpstr>
      <vt:lpstr>LOS ( Hari ) (Length Of Stay ) </vt:lpstr>
      <vt:lpstr>TOI ( Hari ) ( Turn Over Interval ) </vt:lpstr>
      <vt:lpstr>PowerPoint Presentation</vt:lpstr>
      <vt:lpstr>INSTALASI RAWAT JALAN</vt:lpstr>
      <vt:lpstr>PENGUNJUNG  </vt:lpstr>
      <vt:lpstr>KUNJUNGAN </vt:lpstr>
      <vt:lpstr>INSTALASI RAWAT INAP DAN IGD</vt:lpstr>
      <vt:lpstr>PASIEN MASUK  </vt:lpstr>
      <vt:lpstr>KUNJUNGAN IGD  </vt:lpstr>
      <vt:lpstr>PELAYANAN RAWAT INAP  BERDASARKAN CARA BAYAR  </vt:lpstr>
      <vt:lpstr>DIAGRAM PELAYANAN RAWAT INAP BERDASARKAN CARA BAYAR     </vt:lpstr>
      <vt:lpstr>BPJS NON PBI</vt:lpstr>
      <vt:lpstr>BPJS PBI</vt:lpstr>
      <vt:lpstr>JAMKESDA</vt:lpstr>
      <vt:lpstr>PELAYANAN RAWAT JALAN  BERDASARKAN CARA BAYAR   </vt:lpstr>
      <vt:lpstr> DIAGRAM PELAYANAN RAWAT JALAN  BERDASARKAN CARA BAYAR     </vt:lpstr>
      <vt:lpstr>BPJS NON PBI</vt:lpstr>
      <vt:lpstr>BPJS PBI</vt:lpstr>
      <vt:lpstr>IPWL</vt:lpstr>
      <vt:lpstr>JAMKESDA</vt:lpstr>
      <vt:lpstr>JUMLAH KUNJUNGAN PASIEN RAWAT JALAN BERDASARKAN WILAYAH </vt:lpstr>
      <vt:lpstr>PowerPoint Presentation</vt:lpstr>
      <vt:lpstr>DATA WILAYAH CAKUPAN SURAKARTA &amp; JAWA TENGAH</vt:lpstr>
      <vt:lpstr>DATA WILAYAH CAKUPAN JAWA TIMUR   </vt:lpstr>
      <vt:lpstr>JUMLAH KUNJUNGAN PASIEN RAWAT INAP BERDASARKAN WILAYAH </vt:lpstr>
      <vt:lpstr>PowerPoint Presentation</vt:lpstr>
      <vt:lpstr>DATA WILAYAH CAKUPAN SURAKARTA &amp; JAWA TENGAH</vt:lpstr>
      <vt:lpstr>DATA WILAYAH CAKUPAN JAWA TIMUR   </vt:lpstr>
      <vt:lpstr>LAPORAN KEGIATAN INSTALASI TAHUN 2016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</vt:lpstr>
      <vt:lpstr>INSTALASI PSIKOLOGI</vt:lpstr>
      <vt:lpstr>INSTALASI RADIOLOGI</vt:lpstr>
      <vt:lpstr>INSTALASI REHABILITASI</vt:lpstr>
      <vt:lpstr>INSTALASI TUMBUH KEMBANG ANAK</vt:lpstr>
      <vt:lpstr> INSTALASI GAWAT DARURAT</vt:lpstr>
      <vt:lpstr> INSTALASI ELEKTROMEDIK</vt:lpstr>
      <vt:lpstr>INSTALASI RAWAT INAP</vt:lpstr>
      <vt:lpstr>INSTALASI RAWAT JALAN</vt:lpstr>
      <vt:lpstr>RAWAT JALAN NONPSIKIATRI</vt:lpstr>
      <vt:lpstr> INSTALASI GIZI</vt:lpstr>
      <vt:lpstr> INSTALASI LAUNDRY</vt:lpstr>
      <vt:lpstr>INSTALASI SANITASI (1)</vt:lpstr>
      <vt:lpstr>INSTALASI SANITASI (2)</vt:lpstr>
      <vt:lpstr>INSTALASI IPS RS</vt:lpstr>
      <vt:lpstr>SUBAG DIKLITBANG</vt:lpstr>
      <vt:lpstr>PowerPoint Presentation</vt:lpstr>
      <vt:lpstr>PowerPoint Presentation</vt:lpstr>
      <vt:lpstr>PowerPoint Presentation</vt:lpstr>
      <vt:lpstr>PELAYANAN NON JIWA  </vt:lpstr>
      <vt:lpstr>PowerPoint Presentation</vt:lpstr>
      <vt:lpstr>PELAYANAN NON JIWA  </vt:lpstr>
      <vt:lpstr>TERIMA KASIH</vt:lpstr>
    </vt:vector>
  </TitlesOfParts>
  <Company>RSJSOLO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1701</cp:revision>
  <cp:lastPrinted>2017-03-02T04:13:22Z</cp:lastPrinted>
  <dcterms:created xsi:type="dcterms:W3CDTF">2010-03-23T07:09:14Z</dcterms:created>
  <dcterms:modified xsi:type="dcterms:W3CDTF">2017-04-03T05:47:42Z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