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915" r:id="rId1"/>
  </p:sldMasterIdLst>
  <p:notesMasterIdLst>
    <p:notesMasterId r:id="rId42"/>
  </p:notesMasterIdLst>
  <p:handoutMasterIdLst>
    <p:handoutMasterId r:id="rId43"/>
  </p:handoutMasterIdLst>
  <p:sldIdLst>
    <p:sldId id="492" r:id="rId2"/>
    <p:sldId id="291" r:id="rId3"/>
    <p:sldId id="430" r:id="rId4"/>
    <p:sldId id="415" r:id="rId5"/>
    <p:sldId id="414" r:id="rId6"/>
    <p:sldId id="398" r:id="rId7"/>
    <p:sldId id="442" r:id="rId8"/>
    <p:sldId id="443" r:id="rId9"/>
    <p:sldId id="502" r:id="rId10"/>
    <p:sldId id="459" r:id="rId11"/>
    <p:sldId id="460" r:id="rId12"/>
    <p:sldId id="503" r:id="rId13"/>
    <p:sldId id="504" r:id="rId14"/>
    <p:sldId id="435" r:id="rId15"/>
    <p:sldId id="445" r:id="rId16"/>
    <p:sldId id="446" r:id="rId17"/>
    <p:sldId id="449" r:id="rId18"/>
    <p:sldId id="450" r:id="rId19"/>
    <p:sldId id="451" r:id="rId20"/>
    <p:sldId id="452" r:id="rId21"/>
    <p:sldId id="454" r:id="rId22"/>
    <p:sldId id="455" r:id="rId23"/>
    <p:sldId id="457" r:id="rId24"/>
    <p:sldId id="458" r:id="rId25"/>
    <p:sldId id="456" r:id="rId26"/>
    <p:sldId id="468" r:id="rId27"/>
    <p:sldId id="469" r:id="rId28"/>
    <p:sldId id="470" r:id="rId29"/>
    <p:sldId id="471" r:id="rId30"/>
    <p:sldId id="501" r:id="rId31"/>
    <p:sldId id="472" r:id="rId32"/>
    <p:sldId id="473" r:id="rId33"/>
    <p:sldId id="515" r:id="rId34"/>
    <p:sldId id="516" r:id="rId35"/>
    <p:sldId id="517" r:id="rId36"/>
    <p:sldId id="518" r:id="rId37"/>
    <p:sldId id="546" r:id="rId38"/>
    <p:sldId id="549" r:id="rId39"/>
    <p:sldId id="550" r:id="rId40"/>
    <p:sldId id="551" r:id="rId41"/>
  </p:sldIdLst>
  <p:sldSz cx="6126163" cy="4572000"/>
  <p:notesSz cx="6858000" cy="111347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311150" indent="-20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627063" indent="-4286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941388" indent="-666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255713" indent="-904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440">
          <p15:clr>
            <a:srgbClr val="A4A3A4"/>
          </p15:clr>
        </p15:guide>
        <p15:guide id="2" pos="193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508" userDrawn="1">
          <p15:clr>
            <a:srgbClr val="A4A3A4"/>
          </p15:clr>
        </p15:guide>
        <p15:guide id="2" pos="215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8B0A"/>
    <a:srgbClr val="CC00FF"/>
    <a:srgbClr val="190FDD"/>
    <a:srgbClr val="DFEB3D"/>
    <a:srgbClr val="0C9613"/>
    <a:srgbClr val="BE8A6A"/>
    <a:srgbClr val="B8A570"/>
    <a:srgbClr val="F3C76F"/>
    <a:srgbClr val="64585A"/>
    <a:srgbClr val="B0A1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685" autoAdjust="0"/>
    <p:restoredTop sz="96831" autoAdjust="0"/>
  </p:normalViewPr>
  <p:slideViewPr>
    <p:cSldViewPr>
      <p:cViewPr varScale="1">
        <p:scale>
          <a:sx n="106" d="100"/>
          <a:sy n="106" d="100"/>
        </p:scale>
        <p:origin x="984" y="78"/>
      </p:cViewPr>
      <p:guideLst>
        <p:guide orient="horz" pos="1440"/>
        <p:guide pos="19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371" y="-91"/>
      </p:cViewPr>
      <p:guideLst>
        <p:guide orient="horz" pos="3508"/>
        <p:guide pos="215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7"/>
            <a:ext cx="2971800" cy="559847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l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025" y="7"/>
            <a:ext cx="2971800" cy="559847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574880"/>
            <a:ext cx="2971800" cy="554515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l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025" y="10574880"/>
            <a:ext cx="2971800" cy="554515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1826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"/>
            <a:ext cx="2971800" cy="55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7"/>
            <a:ext cx="2971800" cy="55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28650" y="833438"/>
            <a:ext cx="5600700" cy="4179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5287441"/>
            <a:ext cx="5486400" cy="5013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7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574880"/>
            <a:ext cx="2971800" cy="554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10574880"/>
            <a:ext cx="2971800" cy="554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22BCC5F-5B0A-4508-8DE6-BA88F4FB5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797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31115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62706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941388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2557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1574218" algn="l" defTabSz="62968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89061" algn="l" defTabSz="62968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203903" algn="l" defTabSz="62968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18747" algn="l" defTabSz="62968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d-ID" smtClean="0">
              <a:latin typeface="Arial" panose="020B0604020202020204" pitchFamily="34" charset="0"/>
            </a:endParaRPr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E1A2462D-8A8A-42F0-861F-39924CEFD0C0}" type="slidenum">
              <a:rPr lang="en-US" smtClean="0">
                <a:latin typeface="Arial" panose="020B0604020202020204" pitchFamily="34" charset="0"/>
              </a:rPr>
              <a:pPr/>
              <a:t>1</a:t>
            </a:fld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079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1A14F3E-5B13-4D15-9F0A-6EB93674E506}" type="slidenum">
              <a:rPr lang="en-US" smtClean="0">
                <a:latin typeface="Arial" panose="020B0604020202020204" pitchFamily="34" charset="0"/>
              </a:rPr>
              <a:pPr/>
              <a:t>10</a:t>
            </a:fld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4918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79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F14C0D0-4BA5-4EB7-BE53-FACBFE0D1AD8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221917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500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017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880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024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858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D7F93584-7CC8-455F-8BF5-C49EF838B2DE}" type="slidenum">
              <a:rPr lang="en-US" smtClean="0">
                <a:latin typeface="Arial" panose="020B0604020202020204" pitchFamily="34" charset="0"/>
              </a:rPr>
              <a:pPr/>
              <a:t>18</a:t>
            </a:fld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53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84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anose="020B0604020202020204" pitchFamily="34" charset="0"/>
            </a:endParaRPr>
          </a:p>
        </p:txBody>
      </p:sp>
      <p:sp>
        <p:nvSpPr>
          <p:cNvPr id="16388" name="Slide Number Placeholder 1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7DF2CAE4-5AEB-47A2-BCF0-38E043F3F39D}" type="slidenum">
              <a:rPr lang="en-US" smtClean="0">
                <a:latin typeface="Arial" panose="020B0604020202020204" pitchFamily="34" charset="0"/>
              </a:rPr>
              <a:pPr/>
              <a:t>2</a:t>
            </a:fld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5029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138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9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62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348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B126C71F-9CD1-47EB-9797-EE2305949CF7}" type="slidenum">
              <a:rPr lang="en-US" smtClean="0">
                <a:latin typeface="Arial" panose="020B0604020202020204" pitchFamily="34" charset="0"/>
              </a:rPr>
              <a:pPr/>
              <a:t>24</a:t>
            </a:fld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1426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078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116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185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983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10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anose="020B0604020202020204" pitchFamily="34" charset="0"/>
            </a:endParaRPr>
          </a:p>
        </p:txBody>
      </p:sp>
      <p:sp>
        <p:nvSpPr>
          <p:cNvPr id="21508" name="Slide Number Placeholder 1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FC841F6-3443-4010-881F-7CCA01FB2FAC}" type="slidenum">
              <a:rPr lang="en-US" smtClean="0">
                <a:latin typeface="Arial" panose="020B0604020202020204" pitchFamily="34" charset="0"/>
              </a:rPr>
              <a:pPr/>
              <a:t>3</a:t>
            </a:fld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42106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4354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0484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1733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306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6914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9388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7706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0160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3146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32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0E88C904-45BC-4B53-9A7C-146073CD0E98}" type="slidenum">
              <a:rPr lang="en-US" smtClean="0">
                <a:latin typeface="Arial" panose="020B0604020202020204" pitchFamily="34" charset="0"/>
              </a:rPr>
              <a:pPr/>
              <a:t>4</a:t>
            </a:fld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27890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86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5B6A5B19-D778-46F9-8204-A8E1BD7AB72D}" type="slidenum">
              <a:rPr lang="en-US" smtClean="0">
                <a:latin typeface="Arial" panose="020B0604020202020204" pitchFamily="34" charset="0"/>
              </a:rPr>
              <a:pPr/>
              <a:t>5</a:t>
            </a:fld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138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14F9BB64-E89D-4FC3-B203-631AE6AA4684}" type="slidenum">
              <a:rPr lang="en-US" smtClean="0">
                <a:latin typeface="Arial" panose="020B0604020202020204" pitchFamily="34" charset="0"/>
              </a:rPr>
              <a:pPr/>
              <a:t>6</a:t>
            </a:fld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564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83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A72E903-F4C6-421A-9A34-CDAA11AD433C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298646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5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3109913"/>
            <a:ext cx="6130925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8327" tIns="29163" rIns="58327" bIns="29163"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3302000"/>
            <a:ext cx="6129338" cy="1274763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896" y="4832896"/>
              <a:ext cx="7456104" cy="51880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4143" y="5134056"/>
              <a:ext cx="9109857" cy="837677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59467" y="1168407"/>
            <a:ext cx="5207239" cy="1219841"/>
          </a:xfrm>
        </p:spPr>
        <p:txBody>
          <a:bodyPr anchor="b"/>
          <a:lstStyle>
            <a:lvl1pPr algn="r">
              <a:defRPr sz="31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59467" y="2407741"/>
            <a:ext cx="5207239" cy="799802"/>
          </a:xfrm>
        </p:spPr>
        <p:txBody>
          <a:bodyPr lIns="29163" rIns="29163"/>
          <a:lstStyle>
            <a:lvl1pPr marL="0" marR="40829" indent="0" algn="r">
              <a:buNone/>
              <a:defRPr>
                <a:solidFill>
                  <a:schemeClr val="tx2"/>
                </a:solidFill>
              </a:defRPr>
            </a:lvl1pPr>
            <a:lvl2pPr marL="291629" indent="0" algn="ctr">
              <a:buNone/>
            </a:lvl2pPr>
            <a:lvl3pPr marL="583260" indent="0" algn="ctr">
              <a:buNone/>
            </a:lvl3pPr>
            <a:lvl4pPr marL="874889" indent="0" algn="ctr">
              <a:buNone/>
            </a:lvl4pPr>
            <a:lvl5pPr marL="1166518" indent="0" algn="ctr">
              <a:buNone/>
            </a:lvl5pPr>
            <a:lvl6pPr marL="1458149" indent="0" algn="ctr">
              <a:buNone/>
            </a:lvl6pPr>
            <a:lvl7pPr marL="1749777" indent="0" algn="ctr">
              <a:buNone/>
            </a:lvl7pPr>
            <a:lvl8pPr marL="2041408" indent="0" algn="ctr">
              <a:buNone/>
            </a:lvl8pPr>
            <a:lvl9pPr marL="2333038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3E3A50F-A7ED-4AFD-A4D1-7347AB286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67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6310" y="987556"/>
            <a:ext cx="5513548" cy="2924047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67382-B0C2-4D1A-8A5D-346A9292E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3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85261" y="183098"/>
            <a:ext cx="1190843" cy="372850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6312" y="183096"/>
            <a:ext cx="4237263" cy="3728506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C3E71-3E97-492D-A74B-08B831E2A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51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314" y="185215"/>
            <a:ext cx="5513548" cy="7598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6314" y="1066808"/>
            <a:ext cx="5513548" cy="3020483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97808-3995-45F5-8371-166D4A9BA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29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314" y="185215"/>
            <a:ext cx="5513548" cy="7598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6320" y="1066808"/>
            <a:ext cx="2705723" cy="30204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114143" y="1066804"/>
            <a:ext cx="2705723" cy="145944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114143" y="2627846"/>
            <a:ext cx="2705723" cy="145944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8775D-E73A-47E6-B0A4-18E8271E5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769DA-97F2-451A-A8B8-0BD3991A0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7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2436813" y="2003425"/>
            <a:ext cx="122237" cy="1524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8327" tIns="29163" rIns="58327" bIns="29163"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2311400" y="2003425"/>
            <a:ext cx="123825" cy="1524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8327" tIns="29163" rIns="58327" bIns="29163"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969" y="706476"/>
            <a:ext cx="5207239" cy="1219200"/>
          </a:xfrm>
        </p:spPr>
        <p:txBody>
          <a:bodyPr anchor="b"/>
          <a:lstStyle>
            <a:lvl1pPr algn="r">
              <a:buNone/>
              <a:defRPr sz="31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8083" y="1954476"/>
            <a:ext cx="3063082" cy="969926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BE8EC-E58D-4F8C-B71A-A41B5504A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354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6317" y="987560"/>
            <a:ext cx="2705723" cy="3017309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14142" y="987560"/>
            <a:ext cx="2705723" cy="3017309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E288D-8228-42CD-9BA3-801C5BE38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399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310" y="182034"/>
            <a:ext cx="5513548" cy="762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6317" y="3606801"/>
            <a:ext cx="2706785" cy="508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16652" anchor="ctr"/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  <a:lvl2pPr>
              <a:buNone/>
              <a:defRPr sz="1300" b="1"/>
            </a:lvl2pPr>
            <a:lvl3pPr>
              <a:buNone/>
              <a:defRPr sz="1100" b="1"/>
            </a:lvl3pPr>
            <a:lvl4pPr>
              <a:buNone/>
              <a:defRPr sz="1000" b="1"/>
            </a:lvl4pPr>
            <a:lvl5pPr>
              <a:buNone/>
              <a:defRPr sz="10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112009" y="3606801"/>
            <a:ext cx="2707850" cy="508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16652" anchor="ctr"/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  <a:lvl2pPr>
              <a:buNone/>
              <a:defRPr sz="1300" b="1"/>
            </a:lvl2pPr>
            <a:lvl3pPr>
              <a:buNone/>
              <a:defRPr sz="1100" b="1"/>
            </a:lvl3pPr>
            <a:lvl4pPr>
              <a:buNone/>
              <a:defRPr sz="1000" b="1"/>
            </a:lvl4pPr>
            <a:lvl5pPr>
              <a:buNone/>
              <a:defRPr sz="10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06317" y="962866"/>
            <a:ext cx="2706785" cy="262784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14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12008" y="962866"/>
            <a:ext cx="2707850" cy="262784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14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1BB97-518D-467A-810A-F45D989FD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273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60AA0-BD75-46C3-AC08-A5B2A7225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254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B5DF2-AA6B-4A0E-8BF4-AE1AE5151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3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21" y="3251201"/>
            <a:ext cx="5012531" cy="3048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17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960983" y="3570068"/>
            <a:ext cx="2662838" cy="609600"/>
          </a:xfrm>
        </p:spPr>
        <p:txBody>
          <a:bodyPr/>
          <a:lstStyle>
            <a:lvl1pPr marL="0" indent="0" algn="r">
              <a:buNone/>
              <a:defRPr sz="1000"/>
            </a:lvl1pPr>
            <a:lvl2pPr>
              <a:buNone/>
              <a:defRPr sz="700"/>
            </a:lvl2pPr>
            <a:lvl3pPr>
              <a:buNone/>
              <a:defRPr sz="700"/>
            </a:lvl3pPr>
            <a:lvl4pPr>
              <a:buNone/>
              <a:defRPr sz="600"/>
            </a:lvl4pPr>
            <a:lvl5pPr>
              <a:buNone/>
              <a:defRPr sz="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12620" y="182880"/>
            <a:ext cx="5011201" cy="3048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007B2-F8B4-412A-9D7A-E40C4B552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479425" y="3335338"/>
            <a:ext cx="2547938" cy="9620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8327" tIns="29163" rIns="58327" bIns="29163"/>
          <a:lstStyle>
            <a:extLst/>
          </a:lstStyle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-34925" y="3856038"/>
            <a:ext cx="2546350" cy="558800"/>
          </a:xfrm>
          <a:custGeom>
            <a:avLst/>
            <a:gdLst>
              <a:gd name="T0" fmla="*/ 0 w 5760"/>
              <a:gd name="T1" fmla="*/ 0 h 528"/>
              <a:gd name="T2" fmla="*/ 2147483646 w 5760"/>
              <a:gd name="T3" fmla="*/ 0 h 528"/>
              <a:gd name="T4" fmla="*/ 2147483646 w 5760"/>
              <a:gd name="T5" fmla="*/ 2147483646 h 528"/>
              <a:gd name="T6" fmla="*/ 2147483646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58327" tIns="29163" rIns="58327" bIns="29163"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4042" y="3860839"/>
            <a:ext cx="2279432" cy="720579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8327" tIns="29163" rIns="58327" bIns="29163"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6186" y="3858496"/>
            <a:ext cx="2281572" cy="722922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5805488" y="3325813"/>
            <a:ext cx="120650" cy="1524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8327" tIns="29163" rIns="58327" bIns="29163"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5680075" y="3325813"/>
            <a:ext cx="123825" cy="1524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8327" tIns="29163" rIns="58327" bIns="29163"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4588" y="3628936"/>
            <a:ext cx="4798828" cy="432154"/>
          </a:xfrm>
          <a:noFill/>
        </p:spPr>
        <p:txBody>
          <a:bodyPr tIns="0"/>
          <a:lstStyle>
            <a:lvl1pPr marL="0" marR="11664" indent="0" algn="r">
              <a:buNone/>
              <a:defRPr sz="900"/>
            </a:lvl1pPr>
            <a:lvl2pPr>
              <a:defRPr sz="7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3158" y="126646"/>
            <a:ext cx="5819855" cy="292608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21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158" y="3243419"/>
            <a:ext cx="5410259" cy="375115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2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7B677-EFDF-438D-B29C-BE3E2F673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257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79425" y="3335338"/>
            <a:ext cx="2547938" cy="9620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8327" tIns="29163" rIns="58327" bIns="29163"/>
          <a:lstStyle>
            <a:extLst/>
          </a:lstStyle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-34925" y="3856038"/>
            <a:ext cx="2546350" cy="558800"/>
          </a:xfrm>
          <a:custGeom>
            <a:avLst/>
            <a:gdLst>
              <a:gd name="T0" fmla="*/ 0 w 5760"/>
              <a:gd name="T1" fmla="*/ 0 h 528"/>
              <a:gd name="T2" fmla="*/ 2147483646 w 5760"/>
              <a:gd name="T3" fmla="*/ 0 h 528"/>
              <a:gd name="T4" fmla="*/ 2147483646 w 5760"/>
              <a:gd name="T5" fmla="*/ 2147483646 h 528"/>
              <a:gd name="T6" fmla="*/ 2147483646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58327" tIns="29163" rIns="58327" bIns="29163"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4042" y="3860839"/>
            <a:ext cx="2279432" cy="720579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8327" tIns="29163" rIns="58327" bIns="29163"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6186" y="3858496"/>
            <a:ext cx="2281572" cy="722922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06388" y="182563"/>
            <a:ext cx="5513387" cy="762000"/>
          </a:xfrm>
          <a:prstGeom prst="rect">
            <a:avLst/>
          </a:prstGeom>
        </p:spPr>
        <p:txBody>
          <a:bodyPr vert="horz" lIns="58327" tIns="29163" rIns="58327" bIns="29163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306388" y="987425"/>
            <a:ext cx="5513387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8327" tIns="29163" rIns="58327" bIns="291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06913" y="4271963"/>
            <a:ext cx="1285875" cy="244475"/>
          </a:xfrm>
          <a:prstGeom prst="rect">
            <a:avLst/>
          </a:prstGeom>
        </p:spPr>
        <p:txBody>
          <a:bodyPr vert="horz" lIns="58327" tIns="29163" rIns="58327" bIns="29163" anchor="b"/>
          <a:lstStyle>
            <a:lvl1pPr algn="l" eaLnBrk="1" latinLnBrk="0" hangingPunct="1">
              <a:defRPr kumimoji="0" sz="7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933700" y="4271963"/>
            <a:ext cx="1576388" cy="244475"/>
          </a:xfrm>
          <a:prstGeom prst="rect">
            <a:avLst/>
          </a:prstGeom>
        </p:spPr>
        <p:txBody>
          <a:bodyPr vert="horz" lIns="58327" tIns="29163" rIns="58327" bIns="29163" anchor="b"/>
          <a:lstStyle>
            <a:lvl1pPr algn="r" eaLnBrk="1" latinLnBrk="0" hangingPunct="1">
              <a:defRPr kumimoji="0" sz="7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792788" y="4271963"/>
            <a:ext cx="246062" cy="244475"/>
          </a:xfrm>
          <a:prstGeom prst="rect">
            <a:avLst/>
          </a:prstGeom>
        </p:spPr>
        <p:txBody>
          <a:bodyPr vert="horz" wrap="square" lIns="58327" tIns="29163" rIns="58327" bIns="291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700"/>
            </a:lvl1pPr>
          </a:lstStyle>
          <a:p>
            <a:pPr>
              <a:defRPr/>
            </a:pPr>
            <a:fld id="{2EDA2AA4-9F4B-4527-85E7-E1063C770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002" r:id="rId1"/>
    <p:sldLayoutId id="2147487996" r:id="rId2"/>
    <p:sldLayoutId id="2147488003" r:id="rId3"/>
    <p:sldLayoutId id="2147488004" r:id="rId4"/>
    <p:sldLayoutId id="2147488005" r:id="rId5"/>
    <p:sldLayoutId id="2147488006" r:id="rId6"/>
    <p:sldLayoutId id="2147487997" r:id="rId7"/>
    <p:sldLayoutId id="2147488007" r:id="rId8"/>
    <p:sldLayoutId id="2147488008" r:id="rId9"/>
    <p:sldLayoutId id="2147487998" r:id="rId10"/>
    <p:sldLayoutId id="2147487999" r:id="rId11"/>
    <p:sldLayoutId id="2147488000" r:id="rId12"/>
    <p:sldLayoutId id="2147488001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Lucida Sans Unicode" pitchFamily="34" charset="0"/>
        </a:defRPr>
      </a:lvl5pPr>
      <a:lvl6pPr marL="291629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Lucida Sans Unicode" pitchFamily="34" charset="0"/>
        </a:defRPr>
      </a:lvl6pPr>
      <a:lvl7pPr marL="583260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Lucida Sans Unicode" pitchFamily="34" charset="0"/>
        </a:defRPr>
      </a:lvl7pPr>
      <a:lvl8pPr marL="874889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Lucida Sans Unicode" pitchFamily="34" charset="0"/>
        </a:defRPr>
      </a:lvl8pPr>
      <a:lvl9pPr marL="1166518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230188" indent="-160338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393700" indent="-142875" algn="l" rtl="0" eaLnBrk="0" fontAlgn="base" hangingPunct="0">
        <a:spcBef>
          <a:spcPts val="213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46100" indent="-142875" algn="l" rtl="0" eaLnBrk="0" fontAlgn="base" hangingPunct="0">
        <a:spcBef>
          <a:spcPts val="225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727075" indent="-142875" algn="l" rtl="0" eaLnBrk="0" fontAlgn="base" hangingPunct="0">
        <a:spcBef>
          <a:spcPts val="225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73125" indent="-142875" algn="l" rtl="0" eaLnBrk="0" fontAlgn="base" hangingPunct="0">
        <a:spcBef>
          <a:spcPts val="225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020704" indent="-145816" algn="l" rtl="0" eaLnBrk="1" latinLnBrk="0" hangingPunct="1">
        <a:spcBef>
          <a:spcPts val="223"/>
        </a:spcBef>
        <a:buClr>
          <a:schemeClr val="accent3"/>
        </a:buClr>
        <a:buFont typeface="Wingdings 2"/>
        <a:buChar char=""/>
        <a:defRPr kumimoji="0"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166518" indent="-145816" algn="l" rtl="0" eaLnBrk="1" latinLnBrk="0" hangingPunct="1">
        <a:spcBef>
          <a:spcPts val="223"/>
        </a:spcBef>
        <a:buClr>
          <a:schemeClr val="accent3"/>
        </a:buClr>
        <a:buFont typeface="Wingdings 2"/>
        <a:buChar char=""/>
        <a:defRPr kumimoji="0"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312334" indent="-145816" algn="l" rtl="0" eaLnBrk="1" latinLnBrk="0" hangingPunct="1">
        <a:spcBef>
          <a:spcPts val="223"/>
        </a:spcBef>
        <a:buClr>
          <a:schemeClr val="accent3"/>
        </a:buClr>
        <a:buFont typeface="Wingdings 2"/>
        <a:buChar char=""/>
        <a:defRPr kumimoji="0"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458149" indent="-145816" algn="l" rtl="0" eaLnBrk="1" latinLnBrk="0" hangingPunct="1">
        <a:spcBef>
          <a:spcPts val="223"/>
        </a:spcBef>
        <a:buClr>
          <a:schemeClr val="accent3"/>
        </a:buClr>
        <a:buFont typeface="Wingdings 2"/>
        <a:buChar char=""/>
        <a:defRPr kumimoji="0" sz="10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916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5832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8748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1665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4581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7497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0414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3330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238125" y="4024313"/>
            <a:ext cx="5208588" cy="595312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 lIns="62968" tIns="31484" rIns="62968" bIns="31484" anchor="ctr">
            <a:normAutofit/>
          </a:bodyPr>
          <a:lstStyle/>
          <a:p>
            <a:pPr marL="333735" algn="ctr" eaLnBrk="1" fontAlgn="auto" hangingPunct="1">
              <a:spcAft>
                <a:spcPts val="0"/>
              </a:spcAft>
              <a:defRPr/>
            </a:pPr>
            <a:endParaRPr lang="en-US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2710D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ea typeface="+mj-ea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287148" y="3688720"/>
            <a:ext cx="5207239" cy="287450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 lIns="62977" tIns="31488" rIns="62977" bIns="31488" anchor="ctr">
            <a:normAutofit fontScale="92500" lnSpcReduction="20000"/>
          </a:bodyPr>
          <a:lstStyle/>
          <a:p>
            <a:pPr marL="333735" algn="ctr" eaLnBrk="1" fontAlgn="auto" hangingPunct="1">
              <a:spcAft>
                <a:spcPts val="0"/>
              </a:spcAft>
              <a:defRPr/>
            </a:pPr>
            <a:endParaRPr lang="en-US" dirty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33735" algn="ctr" eaLnBrk="1" fontAlgn="auto" hangingPunct="1">
              <a:spcAft>
                <a:spcPts val="0"/>
              </a:spcAft>
              <a:defRPr/>
            </a:pPr>
            <a:endParaRPr lang="en-US" dirty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542801" y="3582144"/>
            <a:ext cx="5207239" cy="594785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 lIns="62968" tIns="31484" rIns="62968" bIns="31484" anchor="ctr">
            <a:normAutofit/>
          </a:bodyPr>
          <a:lstStyle/>
          <a:p>
            <a:pPr algn="ctr"/>
            <a:endParaRPr lang="en-US" sz="700" b="1" dirty="0">
              <a:ln w="6350">
                <a:solidFill>
                  <a:schemeClr val="accent1">
                    <a:shade val="43000"/>
                  </a:schemeClr>
                </a:solidFill>
              </a:ln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8868" y="2286000"/>
            <a:ext cx="512832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LAPORAN KINERJA</a:t>
            </a:r>
          </a:p>
          <a:p>
            <a:pPr algn="ctr"/>
            <a:r>
              <a:rPr lang="id-ID" sz="36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JANUARI </a:t>
            </a:r>
            <a:r>
              <a:rPr lang="en-US" sz="36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201</a:t>
            </a:r>
            <a:r>
              <a:rPr lang="id-ID" sz="36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endParaRPr lang="en-US" sz="3600" b="1" dirty="0" smtClean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1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en-US" sz="1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15251" y="989856"/>
            <a:ext cx="29706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RUMAH SAKIT JIWA DAERAH</a:t>
            </a:r>
          </a:p>
          <a:p>
            <a:pPr algn="ctr"/>
            <a:r>
              <a:rPr lang="en-US" sz="1200" b="1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</a:t>
            </a:r>
            <a:r>
              <a:rPr lang="en-US" sz="12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 ARIF ZAINUDIN </a:t>
            </a:r>
            <a:r>
              <a:rPr lang="en-US" sz="1200" b="1" cap="none" spc="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SURAKARTA</a:t>
            </a:r>
            <a:endParaRPr lang="en-US" sz="1200" b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559025" y="341784"/>
            <a:ext cx="792088" cy="504056"/>
            <a:chOff x="323850" y="234951"/>
            <a:chExt cx="2228850" cy="1285470"/>
          </a:xfrm>
        </p:grpSpPr>
        <p:sp>
          <p:nvSpPr>
            <p:cNvPr id="28" name="object 15"/>
            <p:cNvSpPr>
              <a:spLocks noChangeArrowheads="1"/>
            </p:cNvSpPr>
            <p:nvPr/>
          </p:nvSpPr>
          <p:spPr bwMode="auto">
            <a:xfrm>
              <a:off x="323850" y="276029"/>
              <a:ext cx="1788239" cy="981017"/>
            </a:xfrm>
            <a:custGeom>
              <a:avLst/>
              <a:gdLst>
                <a:gd name="T0" fmla="*/ 0 w 1320817"/>
                <a:gd name="T1" fmla="*/ 0 h 643808"/>
                <a:gd name="T2" fmla="*/ 1320817 w 1320817"/>
                <a:gd name="T3" fmla="*/ 643808 h 643808"/>
              </a:gdLst>
              <a:ahLst/>
              <a:cxnLst/>
              <a:rect l="T0" t="T1" r="T2" b="T3"/>
              <a:pathLst>
                <a:path w="1320817" h="643808">
                  <a:moveTo>
                    <a:pt x="1049781" y="0"/>
                  </a:moveTo>
                  <a:lnTo>
                    <a:pt x="1002638" y="2032"/>
                  </a:lnTo>
                  <a:lnTo>
                    <a:pt x="953865" y="7622"/>
                  </a:lnTo>
                  <a:lnTo>
                    <a:pt x="907890" y="16276"/>
                  </a:lnTo>
                  <a:lnTo>
                    <a:pt x="864605" y="27670"/>
                  </a:lnTo>
                  <a:lnTo>
                    <a:pt x="823906" y="41480"/>
                  </a:lnTo>
                  <a:lnTo>
                    <a:pt x="785688" y="57385"/>
                  </a:lnTo>
                  <a:lnTo>
                    <a:pt x="749846" y="75061"/>
                  </a:lnTo>
                  <a:lnTo>
                    <a:pt x="716273" y="94185"/>
                  </a:lnTo>
                  <a:lnTo>
                    <a:pt x="669942" y="124879"/>
                  </a:lnTo>
                  <a:lnTo>
                    <a:pt x="617077" y="166401"/>
                  </a:lnTo>
                  <a:lnTo>
                    <a:pt x="570611" y="209518"/>
                  </a:lnTo>
                  <a:lnTo>
                    <a:pt x="526689" y="255315"/>
                  </a:lnTo>
                  <a:lnTo>
                    <a:pt x="442367" y="350299"/>
                  </a:lnTo>
                  <a:lnTo>
                    <a:pt x="421272" y="373903"/>
                  </a:lnTo>
                  <a:lnTo>
                    <a:pt x="378166" y="419924"/>
                  </a:lnTo>
                  <a:lnTo>
                    <a:pt x="332982" y="463392"/>
                  </a:lnTo>
                  <a:lnTo>
                    <a:pt x="284695" y="503144"/>
                  </a:lnTo>
                  <a:lnTo>
                    <a:pt x="232277" y="538018"/>
                  </a:lnTo>
                  <a:lnTo>
                    <a:pt x="174701" y="566852"/>
                  </a:lnTo>
                  <a:lnTo>
                    <a:pt x="129851" y="581548"/>
                  </a:lnTo>
                  <a:lnTo>
                    <a:pt x="80970" y="591713"/>
                  </a:lnTo>
                  <a:lnTo>
                    <a:pt x="41639" y="597292"/>
                  </a:lnTo>
                  <a:lnTo>
                    <a:pt x="0" y="601841"/>
                  </a:lnTo>
                  <a:lnTo>
                    <a:pt x="2374" y="602745"/>
                  </a:lnTo>
                  <a:lnTo>
                    <a:pt x="42248" y="615658"/>
                  </a:lnTo>
                  <a:lnTo>
                    <a:pt x="100164" y="630071"/>
                  </a:lnTo>
                  <a:lnTo>
                    <a:pt x="138806" y="636730"/>
                  </a:lnTo>
                  <a:lnTo>
                    <a:pt x="188980" y="642188"/>
                  </a:lnTo>
                  <a:lnTo>
                    <a:pt x="238436" y="643808"/>
                  </a:lnTo>
                  <a:lnTo>
                    <a:pt x="250793" y="643623"/>
                  </a:lnTo>
                  <a:lnTo>
                    <a:pt x="300615" y="640553"/>
                  </a:lnTo>
                  <a:lnTo>
                    <a:pt x="338787" y="635842"/>
                  </a:lnTo>
                  <a:lnTo>
                    <a:pt x="386268" y="626426"/>
                  </a:lnTo>
                  <a:lnTo>
                    <a:pt x="434012" y="612591"/>
                  </a:lnTo>
                  <a:lnTo>
                    <a:pt x="470289" y="598559"/>
                  </a:lnTo>
                  <a:lnTo>
                    <a:pt x="507198" y="580806"/>
                  </a:lnTo>
                  <a:lnTo>
                    <a:pt x="552534" y="554453"/>
                  </a:lnTo>
                  <a:lnTo>
                    <a:pt x="585432" y="533190"/>
                  </a:lnTo>
                  <a:lnTo>
                    <a:pt x="618330" y="510470"/>
                  </a:lnTo>
                  <a:lnTo>
                    <a:pt x="651191" y="486582"/>
                  </a:lnTo>
                  <a:lnTo>
                    <a:pt x="683975" y="461816"/>
                  </a:lnTo>
                  <a:lnTo>
                    <a:pt x="716645" y="436461"/>
                  </a:lnTo>
                  <a:lnTo>
                    <a:pt x="829523" y="347256"/>
                  </a:lnTo>
                  <a:lnTo>
                    <a:pt x="863311" y="320975"/>
                  </a:lnTo>
                  <a:lnTo>
                    <a:pt x="881083" y="306875"/>
                  </a:lnTo>
                  <a:lnTo>
                    <a:pt x="916235" y="278440"/>
                  </a:lnTo>
                  <a:lnTo>
                    <a:pt x="1002165" y="208059"/>
                  </a:lnTo>
                  <a:lnTo>
                    <a:pt x="1019076" y="194461"/>
                  </a:lnTo>
                  <a:lnTo>
                    <a:pt x="1052680" y="168102"/>
                  </a:lnTo>
                  <a:lnTo>
                    <a:pt x="1086044" y="143157"/>
                  </a:lnTo>
                  <a:lnTo>
                    <a:pt x="1119227" y="119981"/>
                  </a:lnTo>
                  <a:lnTo>
                    <a:pt x="1152287" y="98933"/>
                  </a:lnTo>
                  <a:lnTo>
                    <a:pt x="1197978" y="74490"/>
                  </a:lnTo>
                  <a:lnTo>
                    <a:pt x="1235808" y="60914"/>
                  </a:lnTo>
                  <a:lnTo>
                    <a:pt x="1285135" y="51223"/>
                  </a:lnTo>
                  <a:lnTo>
                    <a:pt x="1320817" y="49255"/>
                  </a:lnTo>
                  <a:lnTo>
                    <a:pt x="1316521" y="47722"/>
                  </a:lnTo>
                  <a:lnTo>
                    <a:pt x="1272849" y="34032"/>
                  </a:lnTo>
                  <a:lnTo>
                    <a:pt x="1228627" y="22544"/>
                  </a:lnTo>
                  <a:lnTo>
                    <a:pt x="1174655" y="11475"/>
                  </a:lnTo>
                  <a:lnTo>
                    <a:pt x="1134778" y="5489"/>
                  </a:lnTo>
                  <a:lnTo>
                    <a:pt x="1092849" y="1432"/>
                  </a:lnTo>
                  <a:lnTo>
                    <a:pt x="1071401" y="344"/>
                  </a:lnTo>
                  <a:lnTo>
                    <a:pt x="1049781" y="0"/>
                  </a:lnTo>
                  <a:close/>
                </a:path>
              </a:pathLst>
            </a:custGeom>
            <a:solidFill>
              <a:srgbClr val="00A6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29" name="object 16"/>
            <p:cNvSpPr>
              <a:spLocks noChangeArrowheads="1"/>
            </p:cNvSpPr>
            <p:nvPr/>
          </p:nvSpPr>
          <p:spPr bwMode="auto">
            <a:xfrm>
              <a:off x="323850" y="276029"/>
              <a:ext cx="1788239" cy="981017"/>
            </a:xfrm>
            <a:custGeom>
              <a:avLst/>
              <a:gdLst>
                <a:gd name="T0" fmla="*/ 0 w 1320817"/>
                <a:gd name="T1" fmla="*/ 0 h 643808"/>
                <a:gd name="T2" fmla="*/ 1320817 w 1320817"/>
                <a:gd name="T3" fmla="*/ 643808 h 643808"/>
              </a:gdLst>
              <a:ahLst/>
              <a:cxnLst/>
              <a:rect l="T0" t="T1" r="T2" b="T3"/>
              <a:pathLst>
                <a:path w="1320817" h="643808">
                  <a:moveTo>
                    <a:pt x="0" y="601841"/>
                  </a:moveTo>
                  <a:lnTo>
                    <a:pt x="41639" y="597292"/>
                  </a:lnTo>
                  <a:lnTo>
                    <a:pt x="80970" y="591713"/>
                  </a:lnTo>
                  <a:lnTo>
                    <a:pt x="129851" y="581548"/>
                  </a:lnTo>
                  <a:lnTo>
                    <a:pt x="174701" y="566852"/>
                  </a:lnTo>
                  <a:lnTo>
                    <a:pt x="232277" y="538018"/>
                  </a:lnTo>
                  <a:lnTo>
                    <a:pt x="284695" y="503144"/>
                  </a:lnTo>
                  <a:lnTo>
                    <a:pt x="332982" y="463392"/>
                  </a:lnTo>
                  <a:lnTo>
                    <a:pt x="378166" y="419924"/>
                  </a:lnTo>
                  <a:lnTo>
                    <a:pt x="421272" y="373903"/>
                  </a:lnTo>
                  <a:lnTo>
                    <a:pt x="463328" y="326493"/>
                  </a:lnTo>
                  <a:lnTo>
                    <a:pt x="484283" y="302630"/>
                  </a:lnTo>
                  <a:lnTo>
                    <a:pt x="505361" y="278855"/>
                  </a:lnTo>
                  <a:lnTo>
                    <a:pt x="548396" y="232154"/>
                  </a:lnTo>
                  <a:lnTo>
                    <a:pt x="593462" y="187552"/>
                  </a:lnTo>
                  <a:lnTo>
                    <a:pt x="641584" y="146210"/>
                  </a:lnTo>
                  <a:lnTo>
                    <a:pt x="684866" y="114434"/>
                  </a:lnTo>
                  <a:lnTo>
                    <a:pt x="732782" y="84462"/>
                  </a:lnTo>
                  <a:lnTo>
                    <a:pt x="767477" y="66022"/>
                  </a:lnTo>
                  <a:lnTo>
                    <a:pt x="804494" y="49191"/>
                  </a:lnTo>
                  <a:lnTo>
                    <a:pt x="843939" y="34293"/>
                  </a:lnTo>
                  <a:lnTo>
                    <a:pt x="885918" y="21651"/>
                  </a:lnTo>
                  <a:lnTo>
                    <a:pt x="930535" y="11587"/>
                  </a:lnTo>
                  <a:lnTo>
                    <a:pt x="977895" y="4424"/>
                  </a:lnTo>
                  <a:lnTo>
                    <a:pt x="1028105" y="486"/>
                  </a:lnTo>
                  <a:lnTo>
                    <a:pt x="1049781" y="0"/>
                  </a:lnTo>
                  <a:lnTo>
                    <a:pt x="1071401" y="344"/>
                  </a:lnTo>
                  <a:lnTo>
                    <a:pt x="1114013" y="3176"/>
                  </a:lnTo>
                  <a:lnTo>
                    <a:pt x="1155030" y="8284"/>
                  </a:lnTo>
                  <a:lnTo>
                    <a:pt x="1193539" y="14973"/>
                  </a:lnTo>
                  <a:lnTo>
                    <a:pt x="1244603" y="26443"/>
                  </a:lnTo>
                  <a:lnTo>
                    <a:pt x="1284891" y="37548"/>
                  </a:lnTo>
                  <a:lnTo>
                    <a:pt x="1320817" y="49255"/>
                  </a:lnTo>
                  <a:lnTo>
                    <a:pt x="1309076" y="49464"/>
                  </a:lnTo>
                  <a:lnTo>
                    <a:pt x="1297177" y="50111"/>
                  </a:lnTo>
                  <a:lnTo>
                    <a:pt x="1248286" y="57648"/>
                  </a:lnTo>
                  <a:lnTo>
                    <a:pt x="1210640" y="69306"/>
                  </a:lnTo>
                  <a:lnTo>
                    <a:pt x="1168789" y="89319"/>
                  </a:lnTo>
                  <a:lnTo>
                    <a:pt x="1135768" y="109169"/>
                  </a:lnTo>
                  <a:lnTo>
                    <a:pt x="1102654" y="131325"/>
                  </a:lnTo>
                  <a:lnTo>
                    <a:pt x="1069388" y="155431"/>
                  </a:lnTo>
                  <a:lnTo>
                    <a:pt x="1035911" y="181127"/>
                  </a:lnTo>
                  <a:lnTo>
                    <a:pt x="1002165" y="208059"/>
                  </a:lnTo>
                  <a:lnTo>
                    <a:pt x="968090" y="235866"/>
                  </a:lnTo>
                  <a:lnTo>
                    <a:pt x="950912" y="249987"/>
                  </a:lnTo>
                  <a:lnTo>
                    <a:pt x="933629" y="264193"/>
                  </a:lnTo>
                  <a:lnTo>
                    <a:pt x="898722" y="292682"/>
                  </a:lnTo>
                  <a:lnTo>
                    <a:pt x="863311" y="320975"/>
                  </a:lnTo>
                  <a:lnTo>
                    <a:pt x="829523" y="347256"/>
                  </a:lnTo>
                  <a:lnTo>
                    <a:pt x="813576" y="359754"/>
                  </a:lnTo>
                  <a:lnTo>
                    <a:pt x="797561" y="372394"/>
                  </a:lnTo>
                  <a:lnTo>
                    <a:pt x="781484" y="385141"/>
                  </a:lnTo>
                  <a:lnTo>
                    <a:pt x="765349" y="397956"/>
                  </a:lnTo>
                  <a:lnTo>
                    <a:pt x="749161" y="410806"/>
                  </a:lnTo>
                  <a:lnTo>
                    <a:pt x="716645" y="436461"/>
                  </a:lnTo>
                  <a:lnTo>
                    <a:pt x="683975" y="461816"/>
                  </a:lnTo>
                  <a:lnTo>
                    <a:pt x="651191" y="486582"/>
                  </a:lnTo>
                  <a:lnTo>
                    <a:pt x="618330" y="510470"/>
                  </a:lnTo>
                  <a:lnTo>
                    <a:pt x="585432" y="533190"/>
                  </a:lnTo>
                  <a:lnTo>
                    <a:pt x="552534" y="554453"/>
                  </a:lnTo>
                  <a:lnTo>
                    <a:pt x="519677" y="573969"/>
                  </a:lnTo>
                  <a:lnTo>
                    <a:pt x="482511" y="593081"/>
                  </a:lnTo>
                  <a:lnTo>
                    <a:pt x="446047" y="608294"/>
                  </a:lnTo>
                  <a:lnTo>
                    <a:pt x="398160" y="623431"/>
                  </a:lnTo>
                  <a:lnTo>
                    <a:pt x="350660" y="633834"/>
                  </a:lnTo>
                  <a:lnTo>
                    <a:pt x="300615" y="640553"/>
                  </a:lnTo>
                  <a:lnTo>
                    <a:pt x="250793" y="643623"/>
                  </a:lnTo>
                  <a:lnTo>
                    <a:pt x="238436" y="643808"/>
                  </a:lnTo>
                  <a:lnTo>
                    <a:pt x="226090" y="643759"/>
                  </a:lnTo>
                  <a:lnTo>
                    <a:pt x="176539" y="641187"/>
                  </a:lnTo>
                  <a:lnTo>
                    <a:pt x="126045" y="634757"/>
                  </a:lnTo>
                  <a:lnTo>
                    <a:pt x="78488" y="625183"/>
                  </a:lnTo>
                  <a:lnTo>
                    <a:pt x="27981" y="611387"/>
                  </a:lnTo>
                  <a:lnTo>
                    <a:pt x="2374" y="602745"/>
                  </a:lnTo>
                  <a:lnTo>
                    <a:pt x="63" y="601866"/>
                  </a:lnTo>
                  <a:close/>
                </a:path>
              </a:pathLst>
            </a:custGeom>
            <a:noFill/>
            <a:ln w="3175">
              <a:solidFill>
                <a:srgbClr val="3398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30" name="object 17"/>
            <p:cNvSpPr>
              <a:spLocks noChangeArrowheads="1"/>
            </p:cNvSpPr>
            <p:nvPr/>
          </p:nvSpPr>
          <p:spPr bwMode="auto">
            <a:xfrm>
              <a:off x="616158" y="382346"/>
              <a:ext cx="1751700" cy="1138075"/>
            </a:xfrm>
            <a:custGeom>
              <a:avLst/>
              <a:gdLst>
                <a:gd name="T0" fmla="*/ 0 w 1294131"/>
                <a:gd name="T1" fmla="*/ 0 h 747045"/>
                <a:gd name="T2" fmla="*/ 1294131 w 1294131"/>
                <a:gd name="T3" fmla="*/ 747045 h 747045"/>
              </a:gdLst>
              <a:ahLst/>
              <a:cxnLst/>
              <a:rect l="T0" t="T1" r="T2" b="T3"/>
              <a:pathLst>
                <a:path w="1294131" h="747045">
                  <a:moveTo>
                    <a:pt x="1261938" y="0"/>
                  </a:moveTo>
                  <a:lnTo>
                    <a:pt x="1222879" y="2468"/>
                  </a:lnTo>
                  <a:lnTo>
                    <a:pt x="1180098" y="9086"/>
                  </a:lnTo>
                  <a:lnTo>
                    <a:pt x="1136739" y="18871"/>
                  </a:lnTo>
                  <a:lnTo>
                    <a:pt x="1095947" y="30841"/>
                  </a:lnTo>
                  <a:lnTo>
                    <a:pt x="1050986" y="48500"/>
                  </a:lnTo>
                  <a:lnTo>
                    <a:pt x="993213" y="81873"/>
                  </a:lnTo>
                  <a:lnTo>
                    <a:pt x="944455" y="114614"/>
                  </a:lnTo>
                  <a:lnTo>
                    <a:pt x="896434" y="150180"/>
                  </a:lnTo>
                  <a:lnTo>
                    <a:pt x="849652" y="187554"/>
                  </a:lnTo>
                  <a:lnTo>
                    <a:pt x="804608" y="225716"/>
                  </a:lnTo>
                  <a:lnTo>
                    <a:pt x="761807" y="263648"/>
                  </a:lnTo>
                  <a:lnTo>
                    <a:pt x="721748" y="300331"/>
                  </a:lnTo>
                  <a:lnTo>
                    <a:pt x="636892" y="379892"/>
                  </a:lnTo>
                  <a:lnTo>
                    <a:pt x="623044" y="392704"/>
                  </a:lnTo>
                  <a:lnTo>
                    <a:pt x="593172" y="419457"/>
                  </a:lnTo>
                  <a:lnTo>
                    <a:pt x="564036" y="444195"/>
                  </a:lnTo>
                  <a:lnTo>
                    <a:pt x="507394" y="487896"/>
                  </a:lnTo>
                  <a:lnTo>
                    <a:pt x="451954" y="524350"/>
                  </a:lnTo>
                  <a:lnTo>
                    <a:pt x="396556" y="554097"/>
                  </a:lnTo>
                  <a:lnTo>
                    <a:pt x="340039" y="577679"/>
                  </a:lnTo>
                  <a:lnTo>
                    <a:pt x="281240" y="595639"/>
                  </a:lnTo>
                  <a:lnTo>
                    <a:pt x="218998" y="608517"/>
                  </a:lnTo>
                  <a:lnTo>
                    <a:pt x="152152" y="616856"/>
                  </a:lnTo>
                  <a:lnTo>
                    <a:pt x="79540" y="621197"/>
                  </a:lnTo>
                  <a:lnTo>
                    <a:pt x="40708" y="622037"/>
                  </a:lnTo>
                  <a:lnTo>
                    <a:pt x="0" y="622081"/>
                  </a:lnTo>
                  <a:lnTo>
                    <a:pt x="12592" y="630215"/>
                  </a:lnTo>
                  <a:lnTo>
                    <a:pt x="52064" y="653861"/>
                  </a:lnTo>
                  <a:lnTo>
                    <a:pt x="93343" y="675887"/>
                  </a:lnTo>
                  <a:lnTo>
                    <a:pt x="135489" y="695663"/>
                  </a:lnTo>
                  <a:lnTo>
                    <a:pt x="177557" y="712558"/>
                  </a:lnTo>
                  <a:lnTo>
                    <a:pt x="218607" y="725943"/>
                  </a:lnTo>
                  <a:lnTo>
                    <a:pt x="257694" y="735186"/>
                  </a:lnTo>
                  <a:lnTo>
                    <a:pt x="344156" y="745208"/>
                  </a:lnTo>
                  <a:lnTo>
                    <a:pt x="412684" y="747045"/>
                  </a:lnTo>
                  <a:lnTo>
                    <a:pt x="476044" y="743131"/>
                  </a:lnTo>
                  <a:lnTo>
                    <a:pt x="534572" y="733847"/>
                  </a:lnTo>
                  <a:lnTo>
                    <a:pt x="588604" y="719573"/>
                  </a:lnTo>
                  <a:lnTo>
                    <a:pt x="638475" y="700690"/>
                  </a:lnTo>
                  <a:lnTo>
                    <a:pt x="684521" y="677581"/>
                  </a:lnTo>
                  <a:lnTo>
                    <a:pt x="727076" y="650625"/>
                  </a:lnTo>
                  <a:lnTo>
                    <a:pt x="766477" y="620204"/>
                  </a:lnTo>
                  <a:lnTo>
                    <a:pt x="803060" y="586699"/>
                  </a:lnTo>
                  <a:lnTo>
                    <a:pt x="837158" y="550491"/>
                  </a:lnTo>
                  <a:lnTo>
                    <a:pt x="869109" y="511961"/>
                  </a:lnTo>
                  <a:lnTo>
                    <a:pt x="899248" y="471489"/>
                  </a:lnTo>
                  <a:lnTo>
                    <a:pt x="927910" y="429458"/>
                  </a:lnTo>
                  <a:lnTo>
                    <a:pt x="955430" y="386247"/>
                  </a:lnTo>
                  <a:lnTo>
                    <a:pt x="982145" y="342239"/>
                  </a:lnTo>
                  <a:lnTo>
                    <a:pt x="1008390" y="297814"/>
                  </a:lnTo>
                  <a:lnTo>
                    <a:pt x="1034499" y="253352"/>
                  </a:lnTo>
                  <a:lnTo>
                    <a:pt x="1060810" y="209236"/>
                  </a:lnTo>
                  <a:lnTo>
                    <a:pt x="1087657" y="165846"/>
                  </a:lnTo>
                  <a:lnTo>
                    <a:pt x="1114683" y="127296"/>
                  </a:lnTo>
                  <a:lnTo>
                    <a:pt x="1143153" y="94270"/>
                  </a:lnTo>
                  <a:lnTo>
                    <a:pt x="1173035" y="66410"/>
                  </a:lnTo>
                  <a:lnTo>
                    <a:pt x="1204294" y="43357"/>
                  </a:lnTo>
                  <a:lnTo>
                    <a:pt x="1248057" y="19479"/>
                  </a:lnTo>
                  <a:lnTo>
                    <a:pt x="1294131" y="2663"/>
                  </a:lnTo>
                  <a:lnTo>
                    <a:pt x="1284254" y="1136"/>
                  </a:lnTo>
                  <a:lnTo>
                    <a:pt x="1273587" y="269"/>
                  </a:lnTo>
                  <a:lnTo>
                    <a:pt x="1261938" y="0"/>
                  </a:lnTo>
                  <a:close/>
                </a:path>
              </a:pathLst>
            </a:custGeom>
            <a:solidFill>
              <a:srgbClr val="305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31" name="object 18"/>
            <p:cNvSpPr>
              <a:spLocks noChangeArrowheads="1"/>
            </p:cNvSpPr>
            <p:nvPr/>
          </p:nvSpPr>
          <p:spPr bwMode="auto">
            <a:xfrm>
              <a:off x="616158" y="382346"/>
              <a:ext cx="1751700" cy="1138075"/>
            </a:xfrm>
            <a:custGeom>
              <a:avLst/>
              <a:gdLst>
                <a:gd name="T0" fmla="*/ 0 w 1294131"/>
                <a:gd name="T1" fmla="*/ 0 h 747045"/>
                <a:gd name="T2" fmla="*/ 1294131 w 1294131"/>
                <a:gd name="T3" fmla="*/ 747045 h 747045"/>
              </a:gdLst>
              <a:ahLst/>
              <a:cxnLst/>
              <a:rect l="T0" t="T1" r="T2" b="T3"/>
              <a:pathLst>
                <a:path w="1294131" h="747045">
                  <a:moveTo>
                    <a:pt x="0" y="622081"/>
                  </a:moveTo>
                  <a:lnTo>
                    <a:pt x="40708" y="622037"/>
                  </a:lnTo>
                  <a:lnTo>
                    <a:pt x="79540" y="621197"/>
                  </a:lnTo>
                  <a:lnTo>
                    <a:pt x="152152" y="616856"/>
                  </a:lnTo>
                  <a:lnTo>
                    <a:pt x="218998" y="608517"/>
                  </a:lnTo>
                  <a:lnTo>
                    <a:pt x="281240" y="595639"/>
                  </a:lnTo>
                  <a:lnTo>
                    <a:pt x="340039" y="577679"/>
                  </a:lnTo>
                  <a:lnTo>
                    <a:pt x="396556" y="554097"/>
                  </a:lnTo>
                  <a:lnTo>
                    <a:pt x="451954" y="524350"/>
                  </a:lnTo>
                  <a:lnTo>
                    <a:pt x="507394" y="487896"/>
                  </a:lnTo>
                  <a:lnTo>
                    <a:pt x="564036" y="444195"/>
                  </a:lnTo>
                  <a:lnTo>
                    <a:pt x="593172" y="419457"/>
                  </a:lnTo>
                  <a:lnTo>
                    <a:pt x="623044" y="392704"/>
                  </a:lnTo>
                  <a:lnTo>
                    <a:pt x="651865" y="365878"/>
                  </a:lnTo>
                  <a:lnTo>
                    <a:pt x="684933" y="334747"/>
                  </a:lnTo>
                  <a:lnTo>
                    <a:pt x="702904" y="317886"/>
                  </a:lnTo>
                  <a:lnTo>
                    <a:pt x="741403" y="282209"/>
                  </a:lnTo>
                  <a:lnTo>
                    <a:pt x="782896" y="244774"/>
                  </a:lnTo>
                  <a:lnTo>
                    <a:pt x="826881" y="206600"/>
                  </a:lnTo>
                  <a:lnTo>
                    <a:pt x="872857" y="168705"/>
                  </a:lnTo>
                  <a:lnTo>
                    <a:pt x="920321" y="132107"/>
                  </a:lnTo>
                  <a:lnTo>
                    <a:pt x="968773" y="97826"/>
                  </a:lnTo>
                  <a:lnTo>
                    <a:pt x="1017711" y="66880"/>
                  </a:lnTo>
                  <a:lnTo>
                    <a:pt x="1060867" y="44013"/>
                  </a:lnTo>
                  <a:lnTo>
                    <a:pt x="1109065" y="26669"/>
                  </a:lnTo>
                  <a:lnTo>
                    <a:pt x="1151062" y="15319"/>
                  </a:lnTo>
                  <a:lnTo>
                    <a:pt x="1194578" y="6480"/>
                  </a:lnTo>
                  <a:lnTo>
                    <a:pt x="1236467" y="1136"/>
                  </a:lnTo>
                  <a:lnTo>
                    <a:pt x="1261938" y="0"/>
                  </a:lnTo>
                  <a:lnTo>
                    <a:pt x="1273587" y="269"/>
                  </a:lnTo>
                  <a:lnTo>
                    <a:pt x="1284357" y="1144"/>
                  </a:lnTo>
                  <a:lnTo>
                    <a:pt x="1294131" y="2663"/>
                  </a:lnTo>
                  <a:lnTo>
                    <a:pt x="1282400" y="6251"/>
                  </a:lnTo>
                  <a:lnTo>
                    <a:pt x="1270810" y="10241"/>
                  </a:lnTo>
                  <a:lnTo>
                    <a:pt x="1225882" y="30482"/>
                  </a:lnTo>
                  <a:lnTo>
                    <a:pt x="1183303" y="58209"/>
                  </a:lnTo>
                  <a:lnTo>
                    <a:pt x="1152958" y="84427"/>
                  </a:lnTo>
                  <a:lnTo>
                    <a:pt x="1124014" y="115691"/>
                  </a:lnTo>
                  <a:lnTo>
                    <a:pt x="1096503" y="152360"/>
                  </a:lnTo>
                  <a:lnTo>
                    <a:pt x="1060810" y="209236"/>
                  </a:lnTo>
                  <a:lnTo>
                    <a:pt x="1034499" y="253352"/>
                  </a:lnTo>
                  <a:lnTo>
                    <a:pt x="1008390" y="297814"/>
                  </a:lnTo>
                  <a:lnTo>
                    <a:pt x="982145" y="342239"/>
                  </a:lnTo>
                  <a:lnTo>
                    <a:pt x="955430" y="386247"/>
                  </a:lnTo>
                  <a:lnTo>
                    <a:pt x="927910" y="429458"/>
                  </a:lnTo>
                  <a:lnTo>
                    <a:pt x="899248" y="471489"/>
                  </a:lnTo>
                  <a:lnTo>
                    <a:pt x="869109" y="511961"/>
                  </a:lnTo>
                  <a:lnTo>
                    <a:pt x="837158" y="550491"/>
                  </a:lnTo>
                  <a:lnTo>
                    <a:pt x="803060" y="586699"/>
                  </a:lnTo>
                  <a:lnTo>
                    <a:pt x="766477" y="620204"/>
                  </a:lnTo>
                  <a:lnTo>
                    <a:pt x="727076" y="650625"/>
                  </a:lnTo>
                  <a:lnTo>
                    <a:pt x="684521" y="677581"/>
                  </a:lnTo>
                  <a:lnTo>
                    <a:pt x="638475" y="700690"/>
                  </a:lnTo>
                  <a:lnTo>
                    <a:pt x="588604" y="719573"/>
                  </a:lnTo>
                  <a:lnTo>
                    <a:pt x="534572" y="733847"/>
                  </a:lnTo>
                  <a:lnTo>
                    <a:pt x="476044" y="743131"/>
                  </a:lnTo>
                  <a:lnTo>
                    <a:pt x="412684" y="747045"/>
                  </a:lnTo>
                  <a:lnTo>
                    <a:pt x="344156" y="745208"/>
                  </a:lnTo>
                  <a:lnTo>
                    <a:pt x="270125" y="737238"/>
                  </a:lnTo>
                  <a:lnTo>
                    <a:pt x="231901" y="729515"/>
                  </a:lnTo>
                  <a:lnTo>
                    <a:pt x="191400" y="717441"/>
                  </a:lnTo>
                  <a:lnTo>
                    <a:pt x="149567" y="701646"/>
                  </a:lnTo>
                  <a:lnTo>
                    <a:pt x="107342" y="682761"/>
                  </a:lnTo>
                  <a:lnTo>
                    <a:pt x="65669" y="661414"/>
                  </a:lnTo>
                  <a:lnTo>
                    <a:pt x="25490" y="638238"/>
                  </a:lnTo>
                  <a:lnTo>
                    <a:pt x="12592" y="630215"/>
                  </a:lnTo>
                  <a:lnTo>
                    <a:pt x="0" y="622081"/>
                  </a:lnTo>
                  <a:close/>
                </a:path>
              </a:pathLst>
            </a:custGeom>
            <a:noFill/>
            <a:ln w="3175">
              <a:solidFill>
                <a:srgbClr val="3654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32" name="object 19"/>
            <p:cNvSpPr>
              <a:spLocks noChangeArrowheads="1"/>
            </p:cNvSpPr>
            <p:nvPr/>
          </p:nvSpPr>
          <p:spPr bwMode="auto">
            <a:xfrm>
              <a:off x="2363559" y="234951"/>
              <a:ext cx="189141" cy="101484"/>
            </a:xfrm>
            <a:custGeom>
              <a:avLst/>
              <a:gdLst>
                <a:gd name="T0" fmla="*/ 0 w 140303"/>
                <a:gd name="T1" fmla="*/ 0 h 68175"/>
                <a:gd name="T2" fmla="*/ 140303 w 140303"/>
                <a:gd name="T3" fmla="*/ 68175 h 68175"/>
              </a:gdLst>
              <a:ahLst/>
              <a:cxnLst/>
              <a:rect l="T0" t="T1" r="T2" b="T3"/>
              <a:pathLst>
                <a:path w="140303" h="68175">
                  <a:moveTo>
                    <a:pt x="97305" y="0"/>
                  </a:moveTo>
                  <a:lnTo>
                    <a:pt x="61734" y="44612"/>
                  </a:lnTo>
                  <a:lnTo>
                    <a:pt x="14832" y="62418"/>
                  </a:lnTo>
                  <a:lnTo>
                    <a:pt x="0" y="64129"/>
                  </a:lnTo>
                  <a:lnTo>
                    <a:pt x="6167" y="65326"/>
                  </a:lnTo>
                  <a:lnTo>
                    <a:pt x="15741" y="66863"/>
                  </a:lnTo>
                  <a:lnTo>
                    <a:pt x="27010" y="67956"/>
                  </a:lnTo>
                  <a:lnTo>
                    <a:pt x="40036" y="68175"/>
                  </a:lnTo>
                  <a:lnTo>
                    <a:pt x="54881" y="67089"/>
                  </a:lnTo>
                  <a:lnTo>
                    <a:pt x="104719" y="53052"/>
                  </a:lnTo>
                  <a:lnTo>
                    <a:pt x="140303" y="32975"/>
                  </a:lnTo>
                  <a:lnTo>
                    <a:pt x="97305" y="0"/>
                  </a:lnTo>
                  <a:close/>
                </a:path>
              </a:pathLst>
            </a:custGeom>
            <a:solidFill>
              <a:srgbClr val="305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33" name="object 20"/>
            <p:cNvSpPr>
              <a:spLocks noChangeArrowheads="1"/>
            </p:cNvSpPr>
            <p:nvPr/>
          </p:nvSpPr>
          <p:spPr bwMode="auto">
            <a:xfrm>
              <a:off x="2363559" y="234951"/>
              <a:ext cx="189141" cy="101484"/>
            </a:xfrm>
            <a:custGeom>
              <a:avLst/>
              <a:gdLst>
                <a:gd name="T0" fmla="*/ 0 w 140303"/>
                <a:gd name="T1" fmla="*/ 0 h 68175"/>
                <a:gd name="T2" fmla="*/ 140303 w 140303"/>
                <a:gd name="T3" fmla="*/ 68175 h 68175"/>
              </a:gdLst>
              <a:ahLst/>
              <a:cxnLst/>
              <a:rect l="T0" t="T1" r="T2" b="T3"/>
              <a:pathLst>
                <a:path w="140303" h="68175">
                  <a:moveTo>
                    <a:pt x="0" y="64129"/>
                  </a:moveTo>
                  <a:lnTo>
                    <a:pt x="40593" y="55552"/>
                  </a:lnTo>
                  <a:lnTo>
                    <a:pt x="77690" y="30540"/>
                  </a:lnTo>
                  <a:lnTo>
                    <a:pt x="97305" y="0"/>
                  </a:lnTo>
                  <a:lnTo>
                    <a:pt x="140303" y="32975"/>
                  </a:lnTo>
                  <a:lnTo>
                    <a:pt x="104719" y="53052"/>
                  </a:lnTo>
                  <a:lnTo>
                    <a:pt x="54881" y="67089"/>
                  </a:lnTo>
                  <a:lnTo>
                    <a:pt x="40036" y="68175"/>
                  </a:lnTo>
                  <a:lnTo>
                    <a:pt x="27010" y="67956"/>
                  </a:lnTo>
                  <a:lnTo>
                    <a:pt x="15741" y="66863"/>
                  </a:lnTo>
                  <a:lnTo>
                    <a:pt x="6167" y="65326"/>
                  </a:lnTo>
                  <a:lnTo>
                    <a:pt x="0" y="64129"/>
                  </a:lnTo>
                  <a:close/>
                </a:path>
              </a:pathLst>
            </a:custGeom>
            <a:noFill/>
            <a:ln w="3175">
              <a:solidFill>
                <a:srgbClr val="3654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34" name="object 21"/>
            <p:cNvSpPr>
              <a:spLocks noChangeArrowheads="1"/>
            </p:cNvSpPr>
            <p:nvPr/>
          </p:nvSpPr>
          <p:spPr bwMode="auto">
            <a:xfrm>
              <a:off x="1308241" y="1056492"/>
              <a:ext cx="176245" cy="236797"/>
            </a:xfrm>
            <a:custGeom>
              <a:avLst/>
              <a:gdLst>
                <a:gd name="T0" fmla="*/ 0 w 130870"/>
                <a:gd name="T1" fmla="*/ 0 h 155412"/>
                <a:gd name="T2" fmla="*/ 130870 w 130870"/>
                <a:gd name="T3" fmla="*/ 155412 h 155412"/>
              </a:gdLst>
              <a:ahLst/>
              <a:cxnLst/>
              <a:rect l="T0" t="T1" r="T2" b="T3"/>
              <a:pathLst>
                <a:path w="130870" h="155412">
                  <a:moveTo>
                    <a:pt x="130870" y="0"/>
                  </a:moveTo>
                  <a:lnTo>
                    <a:pt x="0" y="0"/>
                  </a:lnTo>
                  <a:lnTo>
                    <a:pt x="0" y="155412"/>
                  </a:lnTo>
                  <a:lnTo>
                    <a:pt x="130870" y="155412"/>
                  </a:lnTo>
                  <a:lnTo>
                    <a:pt x="1308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35" name="object 22"/>
            <p:cNvSpPr>
              <a:spLocks noChangeArrowheads="1"/>
            </p:cNvSpPr>
            <p:nvPr/>
          </p:nvSpPr>
          <p:spPr bwMode="auto">
            <a:xfrm>
              <a:off x="1097607" y="858356"/>
              <a:ext cx="597513" cy="198136"/>
            </a:xfrm>
            <a:custGeom>
              <a:avLst/>
              <a:gdLst>
                <a:gd name="T0" fmla="*/ 0 w 441695"/>
                <a:gd name="T1" fmla="*/ 0 h 130870"/>
                <a:gd name="T2" fmla="*/ 441695 w 441695"/>
                <a:gd name="T3" fmla="*/ 130870 h 130870"/>
              </a:gdLst>
              <a:ahLst/>
              <a:cxnLst/>
              <a:rect l="T0" t="T1" r="T2" b="T3"/>
              <a:pathLst>
                <a:path w="441695" h="130870">
                  <a:moveTo>
                    <a:pt x="441695" y="0"/>
                  </a:moveTo>
                  <a:lnTo>
                    <a:pt x="0" y="0"/>
                  </a:lnTo>
                  <a:lnTo>
                    <a:pt x="0" y="130870"/>
                  </a:lnTo>
                  <a:lnTo>
                    <a:pt x="441695" y="130870"/>
                  </a:lnTo>
                  <a:lnTo>
                    <a:pt x="4416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36" name="object 23"/>
            <p:cNvSpPr>
              <a:spLocks noChangeArrowheads="1"/>
            </p:cNvSpPr>
            <p:nvPr/>
          </p:nvSpPr>
          <p:spPr bwMode="auto">
            <a:xfrm>
              <a:off x="1308241" y="621559"/>
              <a:ext cx="176245" cy="236797"/>
            </a:xfrm>
            <a:custGeom>
              <a:avLst/>
              <a:gdLst>
                <a:gd name="T0" fmla="*/ 0 w 130870"/>
                <a:gd name="T1" fmla="*/ 0 h 155411"/>
                <a:gd name="T2" fmla="*/ 130870 w 130870"/>
                <a:gd name="T3" fmla="*/ 155411 h 155411"/>
              </a:gdLst>
              <a:ahLst/>
              <a:cxnLst/>
              <a:rect l="T0" t="T1" r="T2" b="T3"/>
              <a:pathLst>
                <a:path w="130870" h="155411">
                  <a:moveTo>
                    <a:pt x="130870" y="0"/>
                  </a:moveTo>
                  <a:lnTo>
                    <a:pt x="0" y="0"/>
                  </a:lnTo>
                  <a:lnTo>
                    <a:pt x="0" y="155411"/>
                  </a:lnTo>
                  <a:lnTo>
                    <a:pt x="130870" y="155411"/>
                  </a:lnTo>
                  <a:lnTo>
                    <a:pt x="1308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37" name="object 24"/>
            <p:cNvSpPr>
              <a:spLocks noChangeArrowheads="1"/>
            </p:cNvSpPr>
            <p:nvPr/>
          </p:nvSpPr>
          <p:spPr bwMode="auto">
            <a:xfrm>
              <a:off x="1097607" y="621559"/>
              <a:ext cx="597513" cy="671731"/>
            </a:xfrm>
            <a:custGeom>
              <a:avLst/>
              <a:gdLst>
                <a:gd name="T0" fmla="*/ 0 w 441695"/>
                <a:gd name="T1" fmla="*/ 0 h 441694"/>
                <a:gd name="T2" fmla="*/ 441695 w 441695"/>
                <a:gd name="T3" fmla="*/ 441694 h 441694"/>
              </a:gdLst>
              <a:ahLst/>
              <a:cxnLst/>
              <a:rect l="T0" t="T1" r="T2" b="T3"/>
              <a:pathLst>
                <a:path w="441695" h="441694">
                  <a:moveTo>
                    <a:pt x="155412" y="0"/>
                  </a:moveTo>
                  <a:lnTo>
                    <a:pt x="286283" y="0"/>
                  </a:lnTo>
                  <a:lnTo>
                    <a:pt x="286283" y="155411"/>
                  </a:lnTo>
                  <a:lnTo>
                    <a:pt x="441695" y="155411"/>
                  </a:lnTo>
                  <a:lnTo>
                    <a:pt x="441695" y="286282"/>
                  </a:lnTo>
                  <a:lnTo>
                    <a:pt x="286283" y="286282"/>
                  </a:lnTo>
                  <a:lnTo>
                    <a:pt x="286283" y="441694"/>
                  </a:lnTo>
                  <a:lnTo>
                    <a:pt x="155412" y="441694"/>
                  </a:lnTo>
                  <a:lnTo>
                    <a:pt x="155412" y="286282"/>
                  </a:lnTo>
                  <a:lnTo>
                    <a:pt x="0" y="286282"/>
                  </a:lnTo>
                  <a:lnTo>
                    <a:pt x="0" y="155411"/>
                  </a:lnTo>
                  <a:lnTo>
                    <a:pt x="155412" y="155411"/>
                  </a:lnTo>
                  <a:lnTo>
                    <a:pt x="155412" y="0"/>
                  </a:lnTo>
                  <a:close/>
                </a:path>
              </a:pathLst>
            </a:custGeom>
            <a:noFill/>
            <a:ln w="31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38" name="object 25"/>
            <p:cNvSpPr>
              <a:spLocks noChangeArrowheads="1"/>
            </p:cNvSpPr>
            <p:nvPr/>
          </p:nvSpPr>
          <p:spPr bwMode="auto">
            <a:xfrm>
              <a:off x="1129846" y="681967"/>
              <a:ext cx="556676" cy="437349"/>
            </a:xfrm>
            <a:prstGeom prst="rect">
              <a:avLst/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JUMLAH KUNJUNGAN PASIEN RAWAT INAP</a:t>
            </a:r>
            <a:b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WILAYAH 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4245493"/>
              </p:ext>
            </p:extLst>
          </p:nvPr>
        </p:nvGraphicFramePr>
        <p:xfrm>
          <a:off x="182761" y="116509"/>
          <a:ext cx="5760640" cy="4377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004"/>
                <a:gridCol w="3382889"/>
                <a:gridCol w="1365747"/>
              </a:tblGrid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KOTA ASAL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</a:p>
                  </a:txBody>
                  <a:tcPr marL="91473" marR="91473" marT="45728" marB="45728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SURAKARTA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WONOGIRI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SUKOHARJO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anchor="ctr"/>
                </a:tc>
              </a:tr>
              <a:tr h="262675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KARANGANYAR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SRAGEN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BOYOLALI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KLATEN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BLORA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GROBONGAN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</a:t>
                      </a:r>
                      <a:r>
                        <a:rPr lang="en-US" sz="9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JATENG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NGAWI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MAGETAN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MADIUN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PONOROGO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PACITAN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</a:tr>
              <a:tr h="19098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BOJONEGORO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89112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 JATIM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</a:tr>
              <a:tr h="189112"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JUMLAH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3" marR="91473" marT="45728" marB="45728"/>
                </a:tc>
                <a:tc hMerge="1">
                  <a:txBody>
                    <a:bodyPr/>
                    <a:lstStyle/>
                    <a:p>
                      <a:endParaRPr lang="en-US" sz="7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218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6388" y="48093"/>
            <a:ext cx="5781029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SURAKARTA &amp; JAWA TENGAH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7348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1360488"/>
            <a:ext cx="4924425" cy="303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157163" y="915988"/>
            <a:ext cx="554037" cy="361900"/>
          </a:xfrm>
          <a:prstGeom prst="wedgeRectCallout">
            <a:avLst>
              <a:gd name="adj1" fmla="val 400631"/>
              <a:gd name="adj2" fmla="val 66065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Jateng</a:t>
            </a:r>
            <a:r>
              <a:rPr lang="en-US" sz="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750888" y="912813"/>
            <a:ext cx="554037" cy="325437"/>
          </a:xfrm>
          <a:prstGeom prst="wedgeRectCallout">
            <a:avLst>
              <a:gd name="adj1" fmla="val 507940"/>
              <a:gd name="adj2" fmla="val 71968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Klaten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5367338" y="2646363"/>
            <a:ext cx="635000" cy="341312"/>
          </a:xfrm>
          <a:prstGeom prst="wedgeRectCallout">
            <a:avLst>
              <a:gd name="adj1" fmla="val -202544"/>
              <a:gd name="adj2" fmla="val 27590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Wonogiri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1382713" y="912813"/>
            <a:ext cx="552450" cy="325437"/>
          </a:xfrm>
          <a:prstGeom prst="wedgeRectCallout">
            <a:avLst>
              <a:gd name="adj1" fmla="val 409463"/>
              <a:gd name="adj2" fmla="val 65098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Boyolali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2638425" y="911225"/>
            <a:ext cx="604838" cy="328613"/>
          </a:xfrm>
          <a:prstGeom prst="wedgeRectCallout">
            <a:avLst>
              <a:gd name="adj1" fmla="val 202144"/>
              <a:gd name="adj2" fmla="val 64768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Surakarta</a:t>
            </a: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1998663" y="912813"/>
            <a:ext cx="600075" cy="325437"/>
          </a:xfrm>
          <a:prstGeom prst="wedgeRectCallout">
            <a:avLst>
              <a:gd name="adj1" fmla="val 326212"/>
              <a:gd name="adj2" fmla="val 72056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Sukoharjo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3268663" y="903288"/>
            <a:ext cx="815975" cy="334962"/>
          </a:xfrm>
          <a:prstGeom prst="wedgeRectCallout">
            <a:avLst>
              <a:gd name="adj1" fmla="val 87752"/>
              <a:gd name="adj2" fmla="val 64424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Karanganyar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36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4814888" y="893763"/>
            <a:ext cx="552450" cy="336550"/>
          </a:xfrm>
          <a:prstGeom prst="wedgeRectCallout">
            <a:avLst>
              <a:gd name="adj1" fmla="val -98966"/>
              <a:gd name="adj2" fmla="val 55540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Sragen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38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5449888" y="893763"/>
            <a:ext cx="552450" cy="336550"/>
          </a:xfrm>
          <a:prstGeom prst="wedgeRectCallout">
            <a:avLst>
              <a:gd name="adj1" fmla="val -90477"/>
              <a:gd name="adj2" fmla="val 37909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Blora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4141788" y="901700"/>
            <a:ext cx="614362" cy="341313"/>
          </a:xfrm>
          <a:prstGeom prst="wedgeRectCallout">
            <a:avLst>
              <a:gd name="adj1" fmla="val -27894"/>
              <a:gd name="adj2" fmla="val 40702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Grobogan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777" y="269776"/>
            <a:ext cx="5513387" cy="762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JAWA TIMUR </a:t>
            </a:r>
            <a:b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9395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3113" y="1422400"/>
            <a:ext cx="4779962" cy="3014663"/>
          </a:xfrm>
        </p:spPr>
      </p:pic>
      <p:sp>
        <p:nvSpPr>
          <p:cNvPr id="5" name="Rectangular Callout 4"/>
          <p:cNvSpPr/>
          <p:nvPr/>
        </p:nvSpPr>
        <p:spPr>
          <a:xfrm>
            <a:off x="873125" y="1087438"/>
            <a:ext cx="766763" cy="233362"/>
          </a:xfrm>
          <a:prstGeom prst="wedgeRectCallout">
            <a:avLst>
              <a:gd name="adj1" fmla="val 13324"/>
              <a:gd name="adj2" fmla="val 730846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Magetan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1693863" y="1090613"/>
            <a:ext cx="766762" cy="233362"/>
          </a:xfrm>
          <a:prstGeom prst="wedgeRectCallout">
            <a:avLst>
              <a:gd name="adj1" fmla="val -72290"/>
              <a:gd name="adj2" fmla="val 60393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Ngawi</a:t>
            </a:r>
            <a:r>
              <a:rPr lang="en-US" sz="603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2505075" y="1090613"/>
            <a:ext cx="766763" cy="233362"/>
          </a:xfrm>
          <a:prstGeom prst="wedgeRectCallout">
            <a:avLst>
              <a:gd name="adj1" fmla="val -121138"/>
              <a:gd name="adj2" fmla="val 45089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Bojonegoro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3305175" y="1093788"/>
            <a:ext cx="766763" cy="233362"/>
          </a:xfrm>
          <a:prstGeom prst="wedgeRectCallout">
            <a:avLst>
              <a:gd name="adj1" fmla="val -272372"/>
              <a:gd name="adj2" fmla="val 70953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Madiun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238125" y="1084263"/>
            <a:ext cx="582613" cy="233362"/>
          </a:xfrm>
          <a:prstGeom prst="wedgeRectCallout">
            <a:avLst>
              <a:gd name="adj1" fmla="val 98158"/>
              <a:gd name="adj2" fmla="val 103374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Pacitan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4133850" y="1096963"/>
            <a:ext cx="674688" cy="233362"/>
          </a:xfrm>
          <a:prstGeom prst="wedgeRectCallout">
            <a:avLst>
              <a:gd name="adj1" fmla="val -433127"/>
              <a:gd name="adj2" fmla="val 85237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Ponorogo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4870450" y="1087438"/>
            <a:ext cx="925513" cy="233362"/>
          </a:xfrm>
          <a:prstGeom prst="wedgeRectCallout">
            <a:avLst>
              <a:gd name="adj1" fmla="val -268496"/>
              <a:gd name="adj2" fmla="val 74565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Jatim</a:t>
            </a:r>
            <a:r>
              <a:rPr lang="en-US" sz="603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0793" y="1997968"/>
            <a:ext cx="5207239" cy="121984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LAPORAN KEGIATAN INSTALASI</a:t>
            </a:r>
            <a:b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BULAN </a:t>
            </a:r>
            <a:r>
              <a:rPr lang="id-ID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JANUARI 2017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663145"/>
              </p:ext>
            </p:extLst>
          </p:nvPr>
        </p:nvGraphicFramePr>
        <p:xfrm>
          <a:off x="110753" y="1205880"/>
          <a:ext cx="5832648" cy="1522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3247431"/>
                <a:gridCol w="1721121"/>
              </a:tblGrid>
              <a:tr h="39627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JANUARI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</a:tr>
              <a:tr h="37537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Jalan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3.065 </a:t>
                      </a:r>
                    </a:p>
                  </a:txBody>
                  <a:tcPr marL="9525" marR="9525" marT="9525" marB="0" anchor="ctr"/>
                </a:tc>
              </a:tr>
              <a:tr h="37537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Inap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1.501 </a:t>
                      </a:r>
                    </a:p>
                  </a:txBody>
                  <a:tcPr marL="9525" marR="9525" marT="9525" marB="0" anchor="ctr"/>
                </a:tc>
              </a:tr>
              <a:tr h="37537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0" marR="91470" marT="45732" marB="45732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IGD</a:t>
                      </a:r>
                    </a:p>
                  </a:txBody>
                  <a:tcPr marL="9527" marR="9527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362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8437" y="285736"/>
            <a:ext cx="5513387" cy="762000"/>
          </a:xfrm>
        </p:spPr>
        <p:txBody>
          <a:bodyPr/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FARMASI 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7088005"/>
              </p:ext>
            </p:extLst>
          </p:nvPr>
        </p:nvGraphicFramePr>
        <p:xfrm>
          <a:off x="110753" y="557808"/>
          <a:ext cx="5832648" cy="3852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2870033"/>
                <a:gridCol w="2314543"/>
              </a:tblGrid>
              <a:tr h="576064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5" marR="91455" marT="45621" marB="456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5" marR="91455" marT="45621" marB="456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JANUARI</a:t>
                      </a:r>
                      <a:endParaRPr lang="en-US" sz="9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5" marR="91455" marT="45621" marB="45621" anchor="ctr"/>
                </a:tc>
              </a:tr>
              <a:tr h="14770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 SEDERHANA</a:t>
                      </a:r>
                    </a:p>
                  </a:txBody>
                  <a:tcPr marL="9526" marR="9526" marT="950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3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Exercise Therapy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Swd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Infra Red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Traksi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Tens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 Ft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Mwd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Cryo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Therapy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Static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Bycicle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2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Class Exercise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Pijat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Bayi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Treadmill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772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 SEDANG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Faradisasi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Galvanic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94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Ultrasound Therapy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</a:tr>
              <a:tr h="14772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 CANGGIH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6" marR="9526" marT="950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Treadmill Monitor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Nebulizer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7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Densitometri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9065" y="-18619"/>
            <a:ext cx="5572164" cy="500066"/>
          </a:xfrm>
        </p:spPr>
        <p:txBody>
          <a:bodyPr/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FISIOTERAPI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914427"/>
              </p:ext>
            </p:extLst>
          </p:nvPr>
        </p:nvGraphicFramePr>
        <p:xfrm>
          <a:off x="110753" y="917848"/>
          <a:ext cx="5904656" cy="2651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046"/>
                <a:gridCol w="3597925"/>
                <a:gridCol w="1660685"/>
              </a:tblGrid>
              <a:tr h="411390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JANUARI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41" marB="45741" anchor="ctr"/>
                </a:tc>
              </a:tr>
              <a:tr h="236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Gigi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Tetap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</a:tr>
              <a:tr h="2348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Sulung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691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Sementara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Pulpa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Pencabutan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Tetap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Pencabutan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Sulung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Periodontal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Abses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Pembersihan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Karang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</a:tr>
              <a:tr h="2028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Lain-lain 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761" y="269776"/>
            <a:ext cx="5572164" cy="500066"/>
          </a:xfrm>
        </p:spPr>
        <p:txBody>
          <a:bodyPr/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GIGI &amp; MULUT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871786"/>
              </p:ext>
            </p:extLst>
          </p:nvPr>
        </p:nvGraphicFramePr>
        <p:xfrm>
          <a:off x="182762" y="485800"/>
          <a:ext cx="5832647" cy="3869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869"/>
                <a:gridCol w="3087449"/>
                <a:gridCol w="2191329"/>
              </a:tblGrid>
              <a:tr h="38154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JANUARI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78" marR="91478" marT="45725" marB="45725" anchor="ctr"/>
                </a:tc>
              </a:tr>
              <a:tr h="26414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PROMOSI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9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Penyuluhan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media radio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62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Penyuluhan Kesehatan Jiwa ke masyarakat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321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Support Group 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439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Konsultasi keluarga pasien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2439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INTEGRASI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 KESEHATAN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JIWA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3211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KERJASAMA LINTAS SEKTOR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8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Penjaringan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PGOT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439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PGOT Non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Penjaringan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2439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 pasien panti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2439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Penjemputan pasien pasung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439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Pendampingan korban kekerasan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439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Rapat Koordinasi Lintas Sektor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439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Pelatihan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Kader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456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Bimbingan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Penyuluhan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berbasis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gender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9875" y="0"/>
            <a:ext cx="5572164" cy="500066"/>
          </a:xfrm>
        </p:spPr>
        <p:txBody>
          <a:bodyPr/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KESWAMAS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058740"/>
              </p:ext>
            </p:extLst>
          </p:nvPr>
        </p:nvGraphicFramePr>
        <p:xfrm>
          <a:off x="110753" y="917848"/>
          <a:ext cx="5904655" cy="3186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182"/>
                <a:gridCol w="3523746"/>
                <a:gridCol w="1904727"/>
              </a:tblGrid>
              <a:tr h="457288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JANUARI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9" marB="45719" anchor="ctr"/>
                </a:tc>
              </a:tr>
              <a:tr h="3048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Faeces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Rutin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564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Hematologi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293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53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Hematologi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Sederhana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977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Kimia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Klinik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1.445 </a:t>
                      </a:r>
                    </a:p>
                  </a:txBody>
                  <a:tcPr marL="0" marR="0" marT="0" marB="0" anchor="ctr"/>
                </a:tc>
              </a:tr>
              <a:tr h="3753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Narkoba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203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564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Urine Analisa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56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Serologi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564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Mikrobiologi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3497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Imunologi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561" y="214298"/>
            <a:ext cx="5572164" cy="500066"/>
          </a:xfrm>
        </p:spPr>
        <p:txBody>
          <a:bodyPr/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LABORATORIUM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6388" y="1066800"/>
            <a:ext cx="2705100" cy="3021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7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7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20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200" smtClean="0"/>
              <a:t>     </a:t>
            </a:r>
          </a:p>
        </p:txBody>
      </p:sp>
      <p:graphicFrame>
        <p:nvGraphicFramePr>
          <p:cNvPr id="12354" name="Group 6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65010911"/>
              </p:ext>
            </p:extLst>
          </p:nvPr>
        </p:nvGraphicFramePr>
        <p:xfrm>
          <a:off x="182761" y="989856"/>
          <a:ext cx="5760640" cy="3068328"/>
        </p:xfrm>
        <a:graphic>
          <a:graphicData uri="http://schemas.openxmlformats.org/drawingml/2006/table">
            <a:tbl>
              <a:tblPr/>
              <a:tblGrid>
                <a:gridCol w="2880320"/>
                <a:gridCol w="2880320"/>
              </a:tblGrid>
              <a:tr h="338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INDIKATOR KINERJA</a:t>
                      </a:r>
                    </a:p>
                  </a:txBody>
                  <a:tcPr marL="61283" marR="61283" marT="30457" marB="304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 JANUARI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50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BOR (%)</a:t>
                      </a:r>
                    </a:p>
                  </a:txBody>
                  <a:tcPr marL="61283" marR="61283" marT="30457" marB="304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72,22%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3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LOS</a:t>
                      </a:r>
                    </a:p>
                  </a:txBody>
                  <a:tcPr marL="61283" marR="61283" marT="30457" marB="304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3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TOI</a:t>
                      </a:r>
                    </a:p>
                  </a:txBody>
                  <a:tcPr marL="61283" marR="61283" marT="30457" marB="304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31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Jalan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</a:p>
                  </a:txBody>
                  <a:tcPr marL="61283" marR="61283" marT="30457" marB="304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9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Pengunjung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61283" marR="61283" marT="30457" marB="304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3.823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Kunjungan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61283" marR="61283" marT="30457" marB="304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7.087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31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Inap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61283" marR="61283" marT="30457" marB="304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Masuk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238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Keluar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218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Jumlah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Kunjungan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IGD</a:t>
                      </a:r>
                    </a:p>
                  </a:txBody>
                  <a:tcPr marL="61283" marR="61283" marT="30457" marB="304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298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83" marR="61283" marT="30457" marB="304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06388" y="182563"/>
            <a:ext cx="5513387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CAPAIAN KINERJA PELAYANAN</a:t>
            </a:r>
            <a:endParaRPr lang="en-US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007274"/>
              </p:ext>
            </p:extLst>
          </p:nvPr>
        </p:nvGraphicFramePr>
        <p:xfrm>
          <a:off x="110753" y="629816"/>
          <a:ext cx="5832648" cy="3426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319"/>
                <a:gridCol w="2819113"/>
                <a:gridCol w="1944216"/>
              </a:tblGrid>
              <a:tr h="42667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JANUARI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8" marR="91418" marT="45715" marB="45715" anchor="ctr"/>
                </a:tc>
              </a:tr>
              <a:tr h="314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Napza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14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14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Keluarga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14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Rehabilitasi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 TAK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</a:tr>
              <a:tr h="1923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83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Psikoterapi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Supportif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923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CBT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36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Brief Intervention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Motivasi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Interview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923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14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 Terapi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923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ECT</a:t>
                      </a: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6777" y="125760"/>
            <a:ext cx="5572164" cy="500066"/>
          </a:xfrm>
        </p:spPr>
        <p:txBody>
          <a:bodyPr/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NAPZA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3685773"/>
              </p:ext>
            </p:extLst>
          </p:nvPr>
        </p:nvGraphicFramePr>
        <p:xfrm>
          <a:off x="110752" y="845840"/>
          <a:ext cx="5904657" cy="2999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655"/>
                <a:gridCol w="3428510"/>
                <a:gridCol w="1809492"/>
              </a:tblGrid>
              <a:tr h="548646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JANUARI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2" marR="91422" marT="45724" marB="45724" anchor="ctr"/>
                </a:tc>
              </a:tr>
              <a:tr h="192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MMSE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</a:tr>
              <a:tr h="192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GDS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92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CDT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80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Intensif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Care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97</a:t>
                      </a:r>
                    </a:p>
                  </a:txBody>
                  <a:tcPr marL="0" marR="0" marT="0" marB="0" anchor="ctr"/>
                </a:tc>
              </a:tr>
              <a:tr h="192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High Care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118</a:t>
                      </a:r>
                    </a:p>
                  </a:txBody>
                  <a:tcPr marL="0" marR="0" marT="0" marB="0" anchor="ctr"/>
                </a:tc>
              </a:tr>
              <a:tr h="314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Maksimal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Care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</a:tr>
              <a:tr h="161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Minimal Care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</a:tr>
              <a:tr h="192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TAK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52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 Luka Bersih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377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 Luka Infeksi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</a:tr>
              <a:tr h="241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Pasang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O2</a:t>
                      </a:r>
                    </a:p>
                  </a:txBody>
                  <a:tcPr marL="9523" marR="9523" marT="95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4769" y="0"/>
            <a:ext cx="5572164" cy="50006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PSIKOGERIATRI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148731"/>
              </p:ext>
            </p:extLst>
          </p:nvPr>
        </p:nvGraphicFramePr>
        <p:xfrm>
          <a:off x="182761" y="773832"/>
          <a:ext cx="5832648" cy="3098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718"/>
                <a:gridCol w="3127652"/>
                <a:gridCol w="2113278"/>
              </a:tblGrid>
              <a:tr h="43572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JANUARI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3" marR="91433" marT="45689" marB="45689" anchor="ctr"/>
                </a:tc>
              </a:tr>
              <a:tr h="212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Psikometri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Kiriman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Dokter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Sehat Jiwa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</a:tr>
              <a:tr h="2599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Bebas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Napza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Sakit Jiwa 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VISUM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113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Seleksi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Karyawan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Ev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Pribadi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897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Intelegensi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Tes Bakat Minat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Konsultasi Psi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Psikoedukasi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531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Psikotes Kep. Dinas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17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Penyuluhan</a:t>
                      </a: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6777" y="197768"/>
            <a:ext cx="5572164" cy="50006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PSIKOLOGI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1762356"/>
              </p:ext>
            </p:extLst>
          </p:nvPr>
        </p:nvGraphicFramePr>
        <p:xfrm>
          <a:off x="110753" y="341784"/>
          <a:ext cx="5832648" cy="3630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194"/>
                <a:gridCol w="3259421"/>
                <a:gridCol w="1887033"/>
              </a:tblGrid>
              <a:tr h="3568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JANUARI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2" marR="91452" marT="45718" marB="45718" anchor="ctr"/>
                </a:tc>
              </a:tr>
              <a:tr h="2192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Cranium AP/LAT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3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Thorax AP/LAT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</a:tr>
              <a:tr h="143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Abdomen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3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BNO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33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Cervical AP/LAT/OBLIQ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143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Thoracal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133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Thoracolumbal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43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Lumbalis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769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Lumbosacral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143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Os Sacrum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3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Os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Coccygeus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555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Extremitas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Superior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Extremitas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Inferior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143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Colon In Loop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3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IVP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3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USG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143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Panoramic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98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Pelvis/ Hip Joint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CT Scan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8785" y="-90264"/>
            <a:ext cx="5572164" cy="50006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INSTALASI RADIOLOGI</a:t>
            </a:r>
            <a:endParaRPr lang="en-US" sz="20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556468"/>
              </p:ext>
            </p:extLst>
          </p:nvPr>
        </p:nvGraphicFramePr>
        <p:xfrm>
          <a:off x="110753" y="333008"/>
          <a:ext cx="5832647" cy="357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4838"/>
                <a:gridCol w="2197809"/>
              </a:tblGrid>
              <a:tr h="213234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80" marR="91480" marT="45653" marB="456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JANUARI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80" marR="91480" marT="45653" marB="45653" anchor="ctr"/>
                </a:tc>
              </a:tr>
              <a:tr h="131441"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Laki-laki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44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Sapu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80732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Okupasi Terapi Kerja Pertanian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Okupasi Terapi Kerja Kerajinan Tangan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Okupasi Terapi Kerja Kebersihan Lingkungan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3144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Perempuan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6591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Okupasi Terapi Kerja Sulam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Okupasi Terapi Kerja Menjahit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Okupasi Terapi Kerja Merenda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314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Rumah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Tangga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56578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Okupasi Terapi Kerja Mainan Anak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72748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Okupasi Terapi Kerja Kerajinan Tangan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3144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Laki-laki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Perempuan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4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Gerak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314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Okupasi Terapi Musik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348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Okupasi Terapi Agama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25336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Okupasi Terapi Permainan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314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Terapi Kelompok 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2009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Okupasi Terapi Rekreasi 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2009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g. Terapi </a:t>
                      </a:r>
                      <a:r>
                        <a:rPr lang="en-US" sz="800" b="0" i="1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Family Gathering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  <a:tr h="1314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h. Day Care    </a:t>
                      </a:r>
                    </a:p>
                  </a:txBody>
                  <a:tcPr marL="9528" marR="9528" marT="9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4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53999" y="-90264"/>
            <a:ext cx="5572164" cy="50006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REHABILITASI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4662288"/>
              </p:ext>
            </p:extLst>
          </p:nvPr>
        </p:nvGraphicFramePr>
        <p:xfrm>
          <a:off x="182760" y="557808"/>
          <a:ext cx="5760641" cy="3814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942"/>
                <a:gridCol w="4024557"/>
                <a:gridCol w="1322142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JANUARI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663" marB="45663" anchor="ctr"/>
                </a:tc>
              </a:tr>
              <a:tr h="14401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/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Psikometri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Kompleks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(&gt; 1 jam)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Sedang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(½ - 1 jam )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Sederhana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 &lt; ½ jam )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314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WICARA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Bahasa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anchor="b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Bicara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/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Laku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anchor="b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Menelan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Dll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314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Snooslen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Room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Semsory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Integrasi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anchor="b"/>
                </a:tc>
              </a:tr>
              <a:tr h="150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Latihan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aktifitas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kehidupan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sehari-hari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</a:tr>
              <a:tr h="1641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Proper Body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Mekanik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655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Pembuatan Alat Lontar dan Adaptasi Alat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Latihan Rileksasi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869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Analisa &amp; Intervensi, Persepsi, Kognitif, Psikomotor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Modalitas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Orthopedagoge</a:t>
                      </a: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b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Biofeedback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baseline="0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Neurofeedback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</a:tr>
              <a:tr h="13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Dll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8" marR="9528" marT="95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6999" y="0"/>
            <a:ext cx="5513387" cy="53180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TUMBUH KEMBANG ANAK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266161"/>
              </p:ext>
            </p:extLst>
          </p:nvPr>
        </p:nvGraphicFramePr>
        <p:xfrm>
          <a:off x="182762" y="1061864"/>
          <a:ext cx="5760638" cy="2084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976"/>
                <a:gridCol w="3404014"/>
                <a:gridCol w="1745648"/>
              </a:tblGrid>
              <a:tr h="45722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JANUARI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11" marB="45711" anchor="ctr"/>
                </a:tc>
              </a:tr>
              <a:tr h="3348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Luka Lama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</a:tr>
              <a:tr h="1891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Hecting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16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Hecting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up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411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Askep Critical Care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296</a:t>
                      </a:r>
                    </a:p>
                  </a:txBody>
                  <a:tcPr marL="9525" marR="9525" marT="9525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 1 hari rawat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Penggunaan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Ambulance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Pemakaian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Oksigen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6388" y="238116"/>
            <a:ext cx="5513387" cy="762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GAWAT DARURAT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71068"/>
              </p:ext>
            </p:extLst>
          </p:nvPr>
        </p:nvGraphicFramePr>
        <p:xfrm>
          <a:off x="110753" y="1061864"/>
          <a:ext cx="5904656" cy="1730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090"/>
                <a:gridCol w="3088590"/>
                <a:gridCol w="1725976"/>
              </a:tblGrid>
              <a:tr h="45733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JANUARI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7" marR="91457" marT="45733" marB="45733" anchor="ctr"/>
                </a:tc>
              </a:tr>
              <a:tr h="1907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ECT KONVENSIONAL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735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MECTA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</a:tr>
              <a:tr h="17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EKG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</a:tr>
              <a:tr h="1619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EEG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</a:tr>
              <a:tr h="2112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STRESS ANALISER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007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TMS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116</a:t>
                      </a:r>
                    </a:p>
                  </a:txBody>
                  <a:tcPr marL="0" marR="0" marT="0" marB="0" anchor="ctr"/>
                </a:tc>
              </a:tr>
              <a:tr h="1619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EMG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ELEKTROMEDIK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8785" y="197768"/>
            <a:ext cx="5444351" cy="4858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RAWAT INAP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5088159"/>
              </p:ext>
            </p:extLst>
          </p:nvPr>
        </p:nvGraphicFramePr>
        <p:xfrm>
          <a:off x="110753" y="773832"/>
          <a:ext cx="5904656" cy="3308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023"/>
                <a:gridCol w="4107587"/>
                <a:gridCol w="1198046"/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</a:t>
                      </a:r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JANUARI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</a:tr>
              <a:tr h="2838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</a:t>
                      </a:r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akut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147</a:t>
                      </a:r>
                    </a:p>
                  </a:txBody>
                  <a:tcPr marL="9525" marR="9525" marT="9525" marB="0" anchor="ctr"/>
                </a:tc>
              </a:tr>
              <a:tr h="220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sub</a:t>
                      </a:r>
                      <a:r>
                        <a:rPr lang="sv-SE" sz="9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akut</a:t>
                      </a:r>
                      <a:endParaRPr lang="sv-SE" sz="900" b="0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</a:tr>
              <a:tr h="2838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melarikan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diri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175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meninggal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dunia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percobaan bunuh diri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yang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dipindahkan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fisik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akut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yang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dirujuk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RS lain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455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Insiden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Patient Safety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86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Insiden Infeksi Nosokomial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16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alergi obat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masuk dengan PGOT/Pasung/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PMI/Integrasi Baresos</a:t>
                      </a: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</a:tr>
              <a:tr h="28381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Visum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8437" y="0"/>
            <a:ext cx="5513387" cy="70182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RAWAT JALAN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9123384"/>
              </p:ext>
            </p:extLst>
          </p:nvPr>
        </p:nvGraphicFramePr>
        <p:xfrm>
          <a:off x="110753" y="629816"/>
          <a:ext cx="5904656" cy="2928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033"/>
                <a:gridCol w="3705910"/>
                <a:gridCol w="1850713"/>
              </a:tblGrid>
              <a:tr h="3546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JANUARI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</a:tr>
              <a:tr h="192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Suntik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</a:tr>
              <a:tr h="2449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Opname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</a:tr>
              <a:tr h="2777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IPWL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192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3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Surat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Keterangan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187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SK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Bebas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Narkoba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SK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Sehat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Jiwa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345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SK Sehat Fisik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SK Sakit Jiwa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9251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Visum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3953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SK Pernah Opname</a:t>
                      </a: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9251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g. SK PKHI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347663" y="3798888"/>
            <a:ext cx="5513387" cy="701675"/>
          </a:xfrm>
          <a:prstGeom prst="rect">
            <a:avLst/>
          </a:prstGeom>
        </p:spPr>
        <p:txBody>
          <a:bodyPr lIns="58327" tIns="29163" rIns="58327" bIns="29163"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291629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583260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874889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166518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>
              <a:defRPr/>
            </a:pPr>
            <a:endParaRPr lang="en-US" sz="1200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6388" y="1066800"/>
            <a:ext cx="2705100" cy="3021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7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7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700" smtClean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20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200" smtClean="0"/>
              <a:t>     </a:t>
            </a:r>
          </a:p>
        </p:txBody>
      </p:sp>
      <p:graphicFrame>
        <p:nvGraphicFramePr>
          <p:cNvPr id="6" name="Group 6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090372454"/>
              </p:ext>
            </p:extLst>
          </p:nvPr>
        </p:nvGraphicFramePr>
        <p:xfrm>
          <a:off x="110753" y="214298"/>
          <a:ext cx="5904657" cy="3775149"/>
        </p:xfrm>
        <a:graphic>
          <a:graphicData uri="http://schemas.openxmlformats.org/drawingml/2006/table">
            <a:tbl>
              <a:tblPr/>
              <a:tblGrid>
                <a:gridCol w="1474142"/>
                <a:gridCol w="2410500"/>
                <a:gridCol w="2020015"/>
              </a:tblGrid>
              <a:tr h="5914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KLS</a:t>
                      </a:r>
                    </a:p>
                  </a:txBody>
                  <a:tcPr marL="61297" marR="61297" marT="30483" marB="304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INDIKATOR KINERJA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CAPAIAN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78389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VIP</a:t>
                      </a:r>
                    </a:p>
                  </a:txBody>
                  <a:tcPr marL="61297" marR="61297" marT="30483" marB="304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BOR ( %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67,38%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92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L="61288" marR="61288" marT="30481" marB="3048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LOS ( hr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92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L="61288" marR="61288" marT="30481" marB="3048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TOI ( hr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389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 I</a:t>
                      </a:r>
                    </a:p>
                  </a:txBody>
                  <a:tcPr marL="61297" marR="61297" marT="30483" marB="304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BOR ( %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71,46%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92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L="61288" marR="61288" marT="30481" marB="3048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LOS ( hr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92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L="61288" marR="61288" marT="30481" marB="3048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TOI ( hr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389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 II</a:t>
                      </a:r>
                    </a:p>
                  </a:txBody>
                  <a:tcPr marL="61297" marR="61297" marT="30483" marB="304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BOR ( %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54,01%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92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L="61288" marR="61288" marT="30481" marB="3048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LOS ( hr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92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L="61288" marR="61288" marT="30481" marB="3048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TOI ( hr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389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 III</a:t>
                      </a:r>
                    </a:p>
                  </a:txBody>
                  <a:tcPr marL="61297" marR="61297" marT="30483" marB="304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BOR ( %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74,66%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92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L="61288" marR="61288" marT="30481" marB="3048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LOS ( hr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92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L="61288" marR="61288" marT="30481" marB="3048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TOI ( hr )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61297" marR="61297" marT="30483" marB="304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4552719"/>
              </p:ext>
            </p:extLst>
          </p:nvPr>
        </p:nvGraphicFramePr>
        <p:xfrm>
          <a:off x="110754" y="1133872"/>
          <a:ext cx="5832647" cy="2607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915"/>
                <a:gridCol w="1098430"/>
                <a:gridCol w="49217"/>
                <a:gridCol w="1927812"/>
                <a:gridCol w="2029273"/>
              </a:tblGrid>
              <a:tr h="1619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</a:p>
                  </a:txBody>
                  <a:tcPr marL="9529" marR="9529" marT="9526" marB="0" anchor="ctr"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</a:p>
                  </a:txBody>
                  <a:tcPr marL="9529" marR="9529" marT="9526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</a:p>
                  </a:txBody>
                  <a:tcPr marL="9529" marR="9529" marT="9526" marB="0" anchor="ctr"/>
                </a:tc>
              </a:tr>
              <a:tr h="1695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JANUARI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9" marR="9529" marT="9526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KUNJUNGAN</a:t>
                      </a: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52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9529" marR="9529" marT="9526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Lama</a:t>
                      </a: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</a:tr>
              <a:tr h="1695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9529" marR="9529" marT="9526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Baru</a:t>
                      </a: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</a:tr>
              <a:tr h="1695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9" marR="9529" marT="9526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KELAMIN</a:t>
                      </a: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52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9" marR="9529" marT="9526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Laki-laki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</a:tr>
              <a:tr h="1619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Perempuan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</a:tr>
              <a:tr h="1695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9" marR="9529" marT="9526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CARA BAYAR</a:t>
                      </a: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522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9529" marR="9529" marT="9526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Bayar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b"/>
                </a:tc>
              </a:tr>
              <a:tr h="1695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BPJS PBI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1695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BPJS N PBI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b"/>
                </a:tc>
              </a:tr>
              <a:tr h="1695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PKMS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695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Jamkesda</a:t>
                      </a:r>
                    </a:p>
                  </a:txBody>
                  <a:tcPr marL="9529" marR="9529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893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9" marR="9529" marT="9526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SUNTIK</a:t>
                      </a:r>
                    </a:p>
                  </a:txBody>
                  <a:tcPr marL="9529" marR="9529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JALAN NONPSIKIATRI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788972"/>
              </p:ext>
            </p:extLst>
          </p:nvPr>
        </p:nvGraphicFramePr>
        <p:xfrm>
          <a:off x="110753" y="1061864"/>
          <a:ext cx="5904655" cy="1467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876"/>
                <a:gridCol w="3355031"/>
                <a:gridCol w="1860748"/>
              </a:tblGrid>
              <a:tr h="45759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JANUARI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1438" marT="45760" marB="45760" anchor="ctr"/>
                </a:tc>
              </a:tr>
              <a:tr h="3379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Permintaan makanan pasien rawat inap</a:t>
                      </a: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7.621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7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Gizi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</a:tr>
              <a:tr h="3144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Survey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Diit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1.415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GIZI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4673577"/>
              </p:ext>
            </p:extLst>
          </p:nvPr>
        </p:nvGraphicFramePr>
        <p:xfrm>
          <a:off x="110753" y="1133872"/>
          <a:ext cx="5904656" cy="1439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247"/>
                <a:gridCol w="2999190"/>
                <a:gridCol w="1968219"/>
              </a:tblGrid>
              <a:tr h="63986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JANUARI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6" marR="91456" marT="45706" marB="45706" anchor="ctr"/>
                </a:tc>
              </a:tr>
              <a:tr h="297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Pencucian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Linen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18.211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Pencucian Linen Non </a:t>
                      </a:r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RS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154</a:t>
                      </a:r>
                    </a:p>
                  </a:txBody>
                  <a:tcPr marL="9525" marR="9525" marT="9525" marB="0" anchor="ctr"/>
                </a:tc>
              </a:tr>
              <a:tr h="215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Linen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Rusak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LAUNDRY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3293700"/>
              </p:ext>
            </p:extLst>
          </p:nvPr>
        </p:nvGraphicFramePr>
        <p:xfrm>
          <a:off x="110753" y="557808"/>
          <a:ext cx="5904656" cy="3620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157"/>
                <a:gridCol w="3496178"/>
                <a:gridCol w="1942321"/>
              </a:tblGrid>
              <a:tr h="243846"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 anchor="ctr"/>
                </a:tc>
              </a:tr>
              <a:tr h="218260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JANUARI</a:t>
                      </a:r>
                      <a:endParaRPr lang="en-US" sz="900" b="1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 anchor="ctr"/>
                </a:tc>
              </a:tr>
              <a:tr h="185544">
                <a:tc gridSpan="3">
                  <a:txBody>
                    <a:bodyPr/>
                    <a:lstStyle/>
                    <a:p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KUALITAS KESEHATAN LINGKUNGAN		</a:t>
                      </a:r>
                    </a:p>
                  </a:txBody>
                  <a:tcPr marL="91437" marR="91437" marT="45723" marB="4572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suhu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kelembaban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pencahayaan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kebisingan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udara ruang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lantai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dinding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 linen bersih ruang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</a:tr>
              <a:tr h="221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 alat medis/ pemantauan kualitas hasil sterilisasi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</a:tr>
              <a:tr h="221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kualitas kimia air bersih dan air minum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bakteriologis air bersih/ minum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</a:tr>
              <a:tr h="221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E Coli makanan dan minuman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</a:tr>
              <a:tr h="2212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total &amp; angka kuman E Coli alat makan / minum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</a:tr>
              <a:tr h="2212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air limbah (COD, BOD, TSS, pH, Phosphat, NH3-N, Mikrobiologi)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</a:tr>
              <a:tr h="221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mingguan sisa chlor bebas air bersih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pH &amp;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suhu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air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mingguan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6" marB="0" anchor="ctr"/>
                </a:tc>
              </a:tr>
            </a:tbl>
          </a:graphicData>
        </a:graphic>
      </p:graphicFrame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326777" y="-90264"/>
            <a:ext cx="5513387" cy="762000"/>
          </a:xfrm>
        </p:spPr>
        <p:txBody>
          <a:bodyPr/>
          <a:lstStyle/>
          <a:p>
            <a:pPr algn="ctr">
              <a:defRPr/>
            </a:pPr>
            <a:r>
              <a:rPr lang="en-US" sz="2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SANITASI (1)</a:t>
            </a:r>
            <a:endParaRPr lang="en-US" sz="2000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77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910477"/>
              </p:ext>
            </p:extLst>
          </p:nvPr>
        </p:nvGraphicFramePr>
        <p:xfrm>
          <a:off x="110754" y="413792"/>
          <a:ext cx="5832646" cy="4007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395"/>
                <a:gridCol w="3515568"/>
                <a:gridCol w="1837683"/>
              </a:tblGrid>
              <a:tr h="238291"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 anchor="ctr"/>
                </a:tc>
              </a:tr>
              <a:tr h="238291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JANUARI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 anchor="ctr"/>
                </a:tc>
              </a:tr>
              <a:tr h="14335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PENYEHATAN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AIR</a:t>
                      </a: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Desinfeksi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air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Pengurasan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tandon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14335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PENGELOLAAN LIMBAH</a:t>
                      </a: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14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proses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pengambilan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pengiriman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limbah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padat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Insenerasi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limbah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padat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2507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pengelolaan sampah medis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pengelolaan sampah non medis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14335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SANITASI RUANG DAN LINGKUNGAN</a:t>
                      </a: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14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pemeliharaan lingkungan kerja secara insentif (dengan checklist)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3629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sanitasi ruang dan bangunan (inspeksi langsung)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4114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pemeliharaan taman &amp; lingkungan luar gedung ( dengan checlist)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14335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PENGENDALIAN VEKTOR / BINATANG PENGGANGGU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Survey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jentik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Fogging serangga 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</a:tr>
              <a:tr h="143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Pengendalian rayap</a:t>
                      </a:r>
                    </a:p>
                  </a:txBody>
                  <a:tcPr marL="9526" marR="9526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6" marR="9526" marT="9524" marB="0" anchor="ctr"/>
                </a:tc>
              </a:tr>
            </a:tbl>
          </a:graphicData>
        </a:graphic>
      </p:graphicFrame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326777" y="-162272"/>
            <a:ext cx="5513387" cy="762000"/>
          </a:xfrm>
        </p:spPr>
        <p:txBody>
          <a:bodyPr/>
          <a:lstStyle/>
          <a:p>
            <a:pPr algn="ctr">
              <a:defRPr/>
            </a:pPr>
            <a:r>
              <a:rPr lang="en-US" sz="2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SANITASI (2)</a:t>
            </a:r>
            <a:endParaRPr lang="en-US" sz="2000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75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2436452"/>
              </p:ext>
            </p:extLst>
          </p:nvPr>
        </p:nvGraphicFramePr>
        <p:xfrm>
          <a:off x="110753" y="845840"/>
          <a:ext cx="5832649" cy="2132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249"/>
                <a:gridCol w="3719370"/>
                <a:gridCol w="1437030"/>
              </a:tblGrid>
              <a:tr h="220500"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</a:p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</a:tr>
              <a:tr h="225553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JANUARI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</a:tr>
              <a:tr h="169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rutin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Alat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</a:tr>
              <a:tr h="261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rutin Peralatan Elektronika dan Komunikasi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</a:tr>
              <a:tr h="169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rutin Peralatan Listrik dan Air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128</a:t>
                      </a: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Pemeliharaan rutin peralatan Laundry dan Kitchen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169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Alat Medis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</a:tr>
              <a:tr h="1905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Elektronika dan Komunikasi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</a:tr>
              <a:tr h="169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Listrik dan Air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</a:tr>
              <a:tr h="169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Laundry dan Kitchen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59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dan Pemeliharaan oleh Pihak Ketiga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348437" y="0"/>
            <a:ext cx="5513387" cy="762000"/>
          </a:xfrm>
        </p:spPr>
        <p:txBody>
          <a:bodyPr/>
          <a:lstStyle/>
          <a:p>
            <a:pPr algn="ctr">
              <a:defRPr/>
            </a:pPr>
            <a:r>
              <a:rPr lang="en-US" sz="2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IPS RS</a:t>
            </a:r>
            <a:endParaRPr lang="en-US" sz="2000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56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358653"/>
              </p:ext>
            </p:extLst>
          </p:nvPr>
        </p:nvGraphicFramePr>
        <p:xfrm>
          <a:off x="110753" y="915192"/>
          <a:ext cx="5904656" cy="216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823"/>
                <a:gridCol w="3413628"/>
                <a:gridCol w="1845205"/>
              </a:tblGrid>
              <a:tr h="232780">
                <a:tc rowSpan="2">
                  <a:txBody>
                    <a:bodyPr/>
                    <a:lstStyle/>
                    <a:p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</a:tr>
              <a:tr h="238942">
                <a:tc vMerge="1">
                  <a:txBody>
                    <a:bodyPr/>
                    <a:lstStyle/>
                    <a:p>
                      <a:endParaRPr lang="en-US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JANUARI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</a:tr>
              <a:tr h="2510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Pengelolaan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asrama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325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mahasiswa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praktek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317</a:t>
                      </a:r>
                    </a:p>
                  </a:txBody>
                  <a:tcPr marL="9525" marR="9525" marT="9525" marB="0" anchor="ctr"/>
                </a:tc>
              </a:tr>
              <a:tr h="154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Magang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154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Kunjungan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947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Permintaan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keterangan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</a:tr>
              <a:tr h="154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 penelitian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</a:tr>
              <a:tr h="1546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Penelitian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667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Pengembangan SDM Internal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Pengembangan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SDM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Eksternal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7" marR="9527" marT="9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SUBAG DIKLITBANG</a:t>
            </a:r>
            <a:endParaRPr lang="en-US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42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0793" y="1133872"/>
            <a:ext cx="5513387" cy="762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KINERJA PENDAPATAN</a:t>
            </a:r>
            <a:r>
              <a:rPr lang="en-US" dirty="0" smtClean="0">
                <a:solidFill>
                  <a:schemeClr val="tx1"/>
                </a:solidFill>
                <a:effectLst/>
              </a:rPr>
              <a:t/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/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endParaRPr lang="en-US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1817867"/>
              </p:ext>
            </p:extLst>
          </p:nvPr>
        </p:nvGraphicFramePr>
        <p:xfrm>
          <a:off x="110753" y="1277888"/>
          <a:ext cx="5760640" cy="1369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6763"/>
                <a:gridCol w="2449678"/>
                <a:gridCol w="1224199"/>
              </a:tblGrid>
              <a:tr h="53424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BULAN JANUARI 2017</a:t>
                      </a:r>
                      <a:endParaRPr lang="en-US" sz="12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55" marB="4575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55" marB="45755" anchor="ctr"/>
                </a:tc>
              </a:tr>
              <a:tr h="4018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 % )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</a:tr>
              <a:tr h="4333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36.000.000.000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1.785.842.216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4,96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112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561" y="-142892"/>
            <a:ext cx="5777726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2017 &amp; REALISASI PENDAPATAN TAHUN 2017</a:t>
            </a:r>
            <a:endParaRPr lang="en-US" sz="1400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137620"/>
              </p:ext>
            </p:extLst>
          </p:nvPr>
        </p:nvGraphicFramePr>
        <p:xfrm>
          <a:off x="110754" y="428612"/>
          <a:ext cx="5927456" cy="391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437"/>
                <a:gridCol w="1582654"/>
                <a:gridCol w="1081788"/>
                <a:gridCol w="966196"/>
                <a:gridCol w="1127460"/>
                <a:gridCol w="665921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91453" marR="91453"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JANUARI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JANUARI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</a:tr>
              <a:tr h="261944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53" marR="91453" marT="45703" marB="4570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Pelayanan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Rawat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Jalan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450,000,000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34,885,000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34,885,000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7.75</a:t>
                      </a:r>
                    </a:p>
                  </a:txBody>
                  <a:tcPr marL="0" marR="0" marT="0" marB="0" anchor="ctr"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Tumbuh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Kembang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Anak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25,000,000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3,020,000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3,020,000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12.08</a:t>
                      </a:r>
                    </a:p>
                  </a:txBody>
                  <a:tcPr marL="0" marR="0" marT="0" marB="0" anchor="ctr"/>
                </a:tc>
              </a:tr>
              <a:tr h="2330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Pelayanan NAPZA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3,500,000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150,000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150,000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4.29</a:t>
                      </a:r>
                    </a:p>
                  </a:txBody>
                  <a:tcPr marL="0" marR="0" marT="0" marB="0" anchor="ctr"/>
                </a:tc>
              </a:tr>
              <a:tr h="2301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Pelayanan Psikogeriatri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1,500,000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15,000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15,000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0" marR="0" marT="0" marB="0" anchor="ctr"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IGD (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termasuk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ICU/HCU/PICU/NICU)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175,000,000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14,550,000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14,550,000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8.31</a:t>
                      </a:r>
                    </a:p>
                  </a:txBody>
                  <a:tcPr marL="0" marR="0" marT="0" marB="0" anchor="ctr"/>
                </a:tc>
              </a:tr>
              <a:tr h="1801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Rawat Inap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1,500,000,000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96,522,500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96,522,500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6.43</a:t>
                      </a:r>
                    </a:p>
                  </a:txBody>
                  <a:tcPr marL="0" marR="0" marT="0" marB="0" anchor="ctr"/>
                </a:tc>
              </a:tr>
              <a:tr h="238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Tindakan Medik Psikiatri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70,000,000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33,875,000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33,875,000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48.39</a:t>
                      </a:r>
                    </a:p>
                  </a:txBody>
                  <a:tcPr marL="0" marR="0" marT="0" marB="0" anchor="ctr"/>
                </a:tc>
              </a:tr>
              <a:tr h="1801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Tindakan Medik Saraf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10,000,000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550,000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550,000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5.50</a:t>
                      </a:r>
                    </a:p>
                  </a:txBody>
                  <a:tcPr marL="0" marR="0" marT="0" marB="0" anchor="ctr"/>
                </a:tc>
              </a:tr>
              <a:tr h="3377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Tindakan Medik Penyakit Dalam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3,000,000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100,000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100,000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3.33</a:t>
                      </a:r>
                    </a:p>
                  </a:txBody>
                  <a:tcPr marL="0" marR="0" marT="0" marB="0" anchor="ctr"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Tindakan Medik Kulit dan Kelamin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3,000,000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25,000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25,000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0.83</a:t>
                      </a:r>
                    </a:p>
                  </a:txBody>
                  <a:tcPr marL="0" marR="0" marT="0" marB="0" anchor="ctr"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Tindakan Medik Anak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3,000,000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25,000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25,000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0.83</a:t>
                      </a:r>
                    </a:p>
                  </a:txBody>
                  <a:tcPr marL="0" marR="0" marT="0" marB="0" anchor="ctr"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Fisioterapi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17,500,000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2,422,800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2,422,800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13.84</a:t>
                      </a:r>
                    </a:p>
                  </a:txBody>
                  <a:tcPr marL="0" marR="0" marT="0" marB="0" anchor="ctr"/>
                </a:tc>
              </a:tr>
              <a:tr h="230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Asuhan Keperawatan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150,000,000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7,760,200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7,760,200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5.17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71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4123" y="142860"/>
            <a:ext cx="5777726" cy="42861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2017 &amp; REALISASI PENDAPATAN TAHUN 2017</a:t>
            </a:r>
            <a:endParaRPr lang="en-US" sz="1400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352033"/>
              </p:ext>
            </p:extLst>
          </p:nvPr>
        </p:nvGraphicFramePr>
        <p:xfrm>
          <a:off x="110752" y="571488"/>
          <a:ext cx="5833622" cy="3624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468"/>
                <a:gridCol w="1633052"/>
                <a:gridCol w="1160220"/>
                <a:gridCol w="852232"/>
                <a:gridCol w="967733"/>
                <a:gridCol w="700917"/>
              </a:tblGrid>
              <a:tr h="405361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0" marR="9143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0" marR="9143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91430" marR="9143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JANUARI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0" marR="91430" marT="45722" marB="4572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JANUARI</a:t>
                      </a:r>
                    </a:p>
                  </a:txBody>
                  <a:tcPr marL="91430" marR="91430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0" marR="91430" marT="45722" marB="45722" anchor="ctr"/>
                </a:tc>
              </a:tr>
              <a:tr h="249607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0" marR="91430" marT="45722" marB="4572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</a:tr>
              <a:tr h="202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Laboratorium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200,000,000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17,295,500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17,295,500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8.65</a:t>
                      </a:r>
                    </a:p>
                  </a:txBody>
                  <a:tcPr marL="0" marR="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Radiologi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25,000,000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5,539,000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5,539,000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22.16</a:t>
                      </a:r>
                    </a:p>
                  </a:txBody>
                  <a:tcPr marL="0" marR="0" marT="0" marB="0" anchor="ctr"/>
                </a:tc>
              </a:tr>
              <a:tr h="231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Elektromedik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70,000,000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25,914,500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25,914,500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37.02</a:t>
                      </a:r>
                    </a:p>
                  </a:txBody>
                  <a:tcPr marL="0" marR="0" marT="0" marB="0" anchor="ctr"/>
                </a:tc>
              </a:tr>
              <a:tr h="198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Rehabilitasi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Mental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35,000,000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1,991,500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1,991,500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5.69</a:t>
                      </a:r>
                    </a:p>
                  </a:txBody>
                  <a:tcPr marL="0" marR="0" marT="0" marB="0" anchor="ctr"/>
                </a:tc>
              </a:tr>
              <a:tr h="189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Pelayanan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Gigi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&amp;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Mulut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12,000,000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1,040,000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1,040,000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8.67</a:t>
                      </a:r>
                    </a:p>
                  </a:txBody>
                  <a:tcPr marL="0" marR="0" marT="0" marB="0" anchor="ctr"/>
                </a:tc>
              </a:tr>
              <a:tr h="2377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Farmasi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1,500,000,000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82,735,869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82,735,869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5.52</a:t>
                      </a:r>
                    </a:p>
                  </a:txBody>
                  <a:tcPr marL="0" marR="0" marT="0" marB="0" anchor="ctr"/>
                </a:tc>
              </a:tr>
              <a:tr h="231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Psikologi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67,500,000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6,910,000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6,910,000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10.24</a:t>
                      </a:r>
                    </a:p>
                  </a:txBody>
                  <a:tcPr marL="0" marR="0" marT="0" marB="0" anchor="ctr"/>
                </a:tc>
              </a:tr>
              <a:tr h="231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Pelayanan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Medikolegal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70,000,000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28,830,000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28,830,000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41.19</a:t>
                      </a:r>
                    </a:p>
                  </a:txBody>
                  <a:tcPr marL="0" marR="0" marT="0" marB="0" anchor="ctr"/>
                </a:tc>
              </a:tr>
              <a:tr h="2796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Pelayanan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Pemulasaran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Jenazah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ctr"/>
                </a:tc>
              </a:tr>
              <a:tr h="2796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BPJS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Kesehatan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28,967,400,000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1,227,325,730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1,227,325,730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4.24</a:t>
                      </a:r>
                    </a:p>
                  </a:txBody>
                  <a:tcPr marL="0" marR="0" marT="0" marB="0" anchor="ctr"/>
                </a:tc>
              </a:tr>
              <a:tr h="2084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Jamkesda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1,000,000,000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ctr"/>
                </a:tc>
              </a:tr>
              <a:tr h="241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IPWL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3,500,000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ctr"/>
                </a:tc>
              </a:tr>
              <a:tr h="1442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Rehab NAPZA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3,500,000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255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769" y="413792"/>
            <a:ext cx="5513548" cy="75988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PELAYANAN RAWAT INAP </a:t>
            </a:r>
            <a:r>
              <a:rPr lang="en-US" sz="1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</a:t>
            </a:r>
            <a:r>
              <a:rPr lang="en-US" sz="18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CARA BAYAR </a:t>
            </a:r>
            <a:r>
              <a:rPr lang="en-US" sz="1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8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27505631"/>
              </p:ext>
            </p:extLst>
          </p:nvPr>
        </p:nvGraphicFramePr>
        <p:xfrm>
          <a:off x="182761" y="1061864"/>
          <a:ext cx="5760640" cy="2880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2654"/>
                <a:gridCol w="3127986"/>
              </a:tblGrid>
              <a:tr h="695124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CARA BAYAR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</a:p>
                    <a:p>
                      <a:pPr algn="ctr"/>
                      <a:r>
                        <a:rPr lang="id-ID" sz="10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JANUARI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</a:tr>
              <a:tr h="43703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UMUM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</a:tr>
              <a:tr h="43703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NPBI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</a:tr>
              <a:tr h="43703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</a:tr>
              <a:tr h="43703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PKMS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</a:tr>
              <a:tr h="43703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JKD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508" marR="91508" marT="45705" marB="4570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134123" y="400362"/>
          <a:ext cx="5840602" cy="3927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662"/>
                <a:gridCol w="1545075"/>
                <a:gridCol w="1172334"/>
                <a:gridCol w="1061409"/>
                <a:gridCol w="1016067"/>
                <a:gridCol w="504055"/>
              </a:tblGrid>
              <a:tr h="396215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9" marR="91429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9" marR="91429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91429" marR="91429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JANUARI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9" marR="91429" marT="45708" marB="4570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JANUARI</a:t>
                      </a:r>
                    </a:p>
                  </a:txBody>
                  <a:tcPr marL="91429" marR="91429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9" marR="91429" marT="45708" marB="45708" anchor="ctr"/>
                </a:tc>
              </a:tr>
              <a:tr h="21735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Pendidikan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Pelatihan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1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Diklat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1,150,000,000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101,375,000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101,375,000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8.82</a:t>
                      </a: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Jasa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Ketatausahaan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10,000,000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1,844,000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1,844,000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18.44</a:t>
                      </a:r>
                    </a:p>
                  </a:txBody>
                  <a:tcPr marL="0" marR="0" marT="0" marB="0" anchor="ctr"/>
                </a:tc>
              </a:tr>
              <a:tr h="177127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lain-lain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2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Ambulance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12,500,000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2,665,000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2,665,000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21.32</a:t>
                      </a: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Kendaraan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8,000,000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 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   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6.25</a:t>
                      </a:r>
                    </a:p>
                  </a:txBody>
                  <a:tcPr marL="0" marR="0" marT="0" marB="0" anchor="ctr"/>
                </a:tc>
              </a:tr>
              <a:tr h="1637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GOR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15,000,000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0.00</a:t>
                      </a: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Kantin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50,000,000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9,400,000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9,400,000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18.80</a:t>
                      </a:r>
                    </a:p>
                  </a:txBody>
                  <a:tcPr marL="0" marR="0" marT="0" marB="0" anchor="ctr"/>
                </a:tc>
              </a:tr>
              <a:tr h="2635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Ruang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5,000,000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 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   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10.00</a:t>
                      </a: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Lahan Parkir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55,000,000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15,650,000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15,650,000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28.45</a:t>
                      </a:r>
                    </a:p>
                  </a:txBody>
                  <a:tcPr marL="0" marR="0" marT="0" marB="0" anchor="ctr"/>
                </a:tc>
              </a:tr>
              <a:tr h="217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ATM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30,000,000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0.00</a:t>
                      </a: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Lahan 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2,000,000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1,000,000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1,000,000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50.00</a:t>
                      </a: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Peralatan 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   500,000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 250,000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   250,000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50.00</a:t>
                      </a: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Laundry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1,000,000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 190,500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      190,500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19.05</a:t>
                      </a:r>
                    </a:p>
                  </a:txBody>
                  <a:tcPr marL="0" marR="0" marT="0" marB="0" anchor="ctr"/>
                </a:tc>
              </a:tr>
              <a:tr h="24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Pendapatan Lainnya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295,100,000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60,985,117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  60,985,117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20.67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205561" y="-142892"/>
            <a:ext cx="5685652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2017 &amp; REALISASI PENDAPATAN TAHUN 2017</a:t>
            </a:r>
            <a:endParaRPr lang="en-US" sz="1400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39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437" y="142860"/>
            <a:ext cx="5513548" cy="97419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PELAYANAN RAWAT JALAN </a:t>
            </a:r>
            <a:r>
              <a:rPr lang="en-US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</a:t>
            </a:r>
            <a:r>
              <a:rPr lang="en-US" sz="2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CARA BAYAR  </a:t>
            </a:r>
            <a:r>
              <a:rPr lang="en-US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70458933"/>
              </p:ext>
            </p:extLst>
          </p:nvPr>
        </p:nvGraphicFramePr>
        <p:xfrm>
          <a:off x="182761" y="1133872"/>
          <a:ext cx="5760640" cy="2848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1378"/>
                <a:gridCol w="2289262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CARA BAYAR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 </a:t>
                      </a:r>
                    </a:p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r>
                        <a:rPr lang="id-ID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UARI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</a:tr>
              <a:tr h="427073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UMUM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1.543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</a:tr>
              <a:tr h="55712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NON</a:t>
                      </a:r>
                      <a:r>
                        <a:rPr lang="en-US" sz="10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928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</a:tr>
              <a:tr h="38797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1.276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</a:tr>
              <a:tr h="36237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IPWL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91461" marR="91461" marT="45694" marB="45694" anchor="ctr"/>
                </a:tc>
              </a:tr>
              <a:tr h="393714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JKD</a:t>
                      </a:r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1" marR="91461" marT="45694" marB="45694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70793" y="1133872"/>
            <a:ext cx="5207239" cy="121984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JUMLAH KUNJUNGAN PASIEN RAWAT JALAN</a:t>
            </a:r>
            <a:b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WILAYAH 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678710"/>
              </p:ext>
            </p:extLst>
          </p:nvPr>
        </p:nvGraphicFramePr>
        <p:xfrm>
          <a:off x="182761" y="125760"/>
          <a:ext cx="5760640" cy="4342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869"/>
                <a:gridCol w="2595053"/>
                <a:gridCol w="2233718"/>
              </a:tblGrid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KOTA ASAL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id-ID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JANUARI</a:t>
                      </a:r>
                    </a:p>
                  </a:txBody>
                  <a:tcPr marL="91435" marR="91435" marT="45697" marB="45697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SURAKARTA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689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WONOGIRI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205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SUKOHARJO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625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KR. ANYAR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621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SRAGEN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607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BOYOLALI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336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KLATEN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BLORA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GROBONGAN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</a:t>
                      </a:r>
                      <a:r>
                        <a:rPr lang="en-US" sz="9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JATENG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137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NGAWI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104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MAGETAN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MADIUN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PONOROGO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PACITAN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BOJONEGORO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</a:tr>
              <a:tr h="219814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 JATIM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168</a:t>
                      </a:r>
                    </a:p>
                  </a:txBody>
                  <a:tcPr marL="0" marR="0" marT="0" marB="0" anchor="ctr"/>
                </a:tc>
              </a:tr>
              <a:tr h="219814"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JUMLAH</a:t>
                      </a:r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5" marR="91435" marT="45697" marB="45697" anchor="ctr"/>
                </a:tc>
                <a:tc hMerge="1">
                  <a:txBody>
                    <a:bodyPr/>
                    <a:lstStyle/>
                    <a:p>
                      <a:endParaRPr lang="en-US" sz="7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3.823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6777" y="125760"/>
            <a:ext cx="5513387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SURAKARTA &amp;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JAWA TENGAH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120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1360488"/>
            <a:ext cx="4924425" cy="303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157163" y="915988"/>
            <a:ext cx="554037" cy="319087"/>
          </a:xfrm>
          <a:prstGeom prst="wedgeRectCallout">
            <a:avLst>
              <a:gd name="adj1" fmla="val 387686"/>
              <a:gd name="adj2" fmla="val 73249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Jateng</a:t>
            </a:r>
            <a:r>
              <a:rPr lang="en-US" sz="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137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750888" y="912813"/>
            <a:ext cx="554037" cy="325437"/>
          </a:xfrm>
          <a:prstGeom prst="wedgeRectCallout">
            <a:avLst>
              <a:gd name="adj1" fmla="val 507940"/>
              <a:gd name="adj2" fmla="val 71968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Klaten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64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5367338" y="2646363"/>
            <a:ext cx="635000" cy="341312"/>
          </a:xfrm>
          <a:prstGeom prst="wedgeRectCallout">
            <a:avLst>
              <a:gd name="adj1" fmla="val -202544"/>
              <a:gd name="adj2" fmla="val 27590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Wonogiri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205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1382713" y="912813"/>
            <a:ext cx="552450" cy="325437"/>
          </a:xfrm>
          <a:prstGeom prst="wedgeRectCallout">
            <a:avLst>
              <a:gd name="adj1" fmla="val 409463"/>
              <a:gd name="adj2" fmla="val 65098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Boyolali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336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2638425" y="911225"/>
            <a:ext cx="604838" cy="328613"/>
          </a:xfrm>
          <a:prstGeom prst="wedgeRectCallout">
            <a:avLst>
              <a:gd name="adj1" fmla="val 202144"/>
              <a:gd name="adj2" fmla="val 64768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Surakarta</a:t>
            </a: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689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1998663" y="912813"/>
            <a:ext cx="600075" cy="325437"/>
          </a:xfrm>
          <a:prstGeom prst="wedgeRectCallout">
            <a:avLst>
              <a:gd name="adj1" fmla="val 326212"/>
              <a:gd name="adj2" fmla="val 72056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Sukoharjo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625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3268663" y="903288"/>
            <a:ext cx="815975" cy="334962"/>
          </a:xfrm>
          <a:prstGeom prst="wedgeRectCallout">
            <a:avLst>
              <a:gd name="adj1" fmla="val 87752"/>
              <a:gd name="adj2" fmla="val 64424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Karanganyar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621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4814888" y="893763"/>
            <a:ext cx="552450" cy="336550"/>
          </a:xfrm>
          <a:prstGeom prst="wedgeRectCallout">
            <a:avLst>
              <a:gd name="adj1" fmla="val -98966"/>
              <a:gd name="adj2" fmla="val 55540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Sragen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607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5449888" y="893763"/>
            <a:ext cx="552450" cy="336550"/>
          </a:xfrm>
          <a:prstGeom prst="wedgeRectCallout">
            <a:avLst>
              <a:gd name="adj1" fmla="val -90477"/>
              <a:gd name="adj2" fmla="val 37909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Blora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4141788" y="901700"/>
            <a:ext cx="614362" cy="341313"/>
          </a:xfrm>
          <a:prstGeom prst="wedgeRectCallout">
            <a:avLst>
              <a:gd name="adj1" fmla="val -27894"/>
              <a:gd name="adj2" fmla="val 40702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Grobogan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</a:t>
            </a:r>
            <a:endParaRPr lang="en-US" sz="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777" y="197768"/>
            <a:ext cx="5513387" cy="762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JAWA TIMUR </a:t>
            </a:r>
            <a:b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3251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0753" y="1133872"/>
            <a:ext cx="5688632" cy="3224433"/>
          </a:xfrm>
        </p:spPr>
      </p:pic>
      <p:sp>
        <p:nvSpPr>
          <p:cNvPr id="5" name="Rectangular Callout 4"/>
          <p:cNvSpPr/>
          <p:nvPr/>
        </p:nvSpPr>
        <p:spPr>
          <a:xfrm>
            <a:off x="882476" y="836315"/>
            <a:ext cx="766763" cy="233362"/>
          </a:xfrm>
          <a:prstGeom prst="wedgeRectCallout">
            <a:avLst>
              <a:gd name="adj1" fmla="val -55657"/>
              <a:gd name="adj2" fmla="val 75005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Magetan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85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1703214" y="839490"/>
            <a:ext cx="766762" cy="233362"/>
          </a:xfrm>
          <a:prstGeom prst="wedgeRectCallout">
            <a:avLst>
              <a:gd name="adj1" fmla="val -141271"/>
              <a:gd name="adj2" fmla="val 60009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Ngawi</a:t>
            </a:r>
            <a:r>
              <a:rPr lang="en-US" sz="603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104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2514426" y="839490"/>
            <a:ext cx="766763" cy="233362"/>
          </a:xfrm>
          <a:prstGeom prst="wedgeRectCallout">
            <a:avLst>
              <a:gd name="adj1" fmla="val -178427"/>
              <a:gd name="adj2" fmla="val 47010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Bojonegoro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3314526" y="842665"/>
            <a:ext cx="766763" cy="233362"/>
          </a:xfrm>
          <a:prstGeom prst="wedgeRectCallout">
            <a:avLst>
              <a:gd name="adj1" fmla="val -334338"/>
              <a:gd name="adj2" fmla="val 72106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Madiun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45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247476" y="833140"/>
            <a:ext cx="582613" cy="233362"/>
          </a:xfrm>
          <a:prstGeom prst="wedgeRectCallout">
            <a:avLst>
              <a:gd name="adj1" fmla="val -14167"/>
              <a:gd name="adj2" fmla="val 105295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Pacitan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4143201" y="845840"/>
            <a:ext cx="674688" cy="233362"/>
          </a:xfrm>
          <a:prstGeom prst="wedgeRectCallout">
            <a:avLst>
              <a:gd name="adj1" fmla="val -510193"/>
              <a:gd name="adj2" fmla="val 890786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Ponorogo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48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4879801" y="836315"/>
            <a:ext cx="925513" cy="233362"/>
          </a:xfrm>
          <a:prstGeom prst="wedgeRectCallout">
            <a:avLst>
              <a:gd name="adj1" fmla="val -275276"/>
              <a:gd name="adj2" fmla="val 85706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Jatim</a:t>
            </a:r>
            <a:r>
              <a:rPr lang="en-US" sz="603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03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603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168</a:t>
            </a:r>
            <a:endParaRPr lang="en-US" sz="603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17688</TotalTime>
  <Words>2400</Words>
  <Application>Microsoft Office PowerPoint</Application>
  <PresentationFormat>Custom</PresentationFormat>
  <Paragraphs>1443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Arial</vt:lpstr>
      <vt:lpstr>Calibri</vt:lpstr>
      <vt:lpstr>Lucida Sans Unicode</vt:lpstr>
      <vt:lpstr>Tahoma</vt:lpstr>
      <vt:lpstr>Verdana</vt:lpstr>
      <vt:lpstr>Wingdings</vt:lpstr>
      <vt:lpstr>Wingdings 2</vt:lpstr>
      <vt:lpstr>Wingdings 3</vt:lpstr>
      <vt:lpstr>Concourse</vt:lpstr>
      <vt:lpstr>PowerPoint Presentation</vt:lpstr>
      <vt:lpstr>CAPAIAN KINERJA PELAYANAN</vt:lpstr>
      <vt:lpstr>PowerPoint Presentation</vt:lpstr>
      <vt:lpstr>PELAYANAN RAWAT INAP  BERDASARKAN CARA BAYAR  </vt:lpstr>
      <vt:lpstr>PELAYANAN RAWAT JALAN  BERDASARKAN CARA BAYAR   </vt:lpstr>
      <vt:lpstr>JUMLAH KUNJUNGAN PASIEN RAWAT JALAN BERDASARKAN WILAYAH </vt:lpstr>
      <vt:lpstr>PowerPoint Presentation</vt:lpstr>
      <vt:lpstr>DATA WILAYAH CAKUPAN SURAKARTA &amp; JAWA TENGAH</vt:lpstr>
      <vt:lpstr>DATA WILAYAH CAKUPAN JAWA TIMUR   </vt:lpstr>
      <vt:lpstr>JUMLAH KUNJUNGAN PASIEN RAWAT INAP BERDASARKAN WILAYAH </vt:lpstr>
      <vt:lpstr>PowerPoint Presentation</vt:lpstr>
      <vt:lpstr>DATA WILAYAH CAKUPAN SURAKARTA &amp; JAWA TENGAH</vt:lpstr>
      <vt:lpstr>DATA WILAYAH CAKUPAN JAWA TIMUR   </vt:lpstr>
      <vt:lpstr>LAPORAN KEGIATAN INSTALASI BULAN JANUARI 2017 </vt:lpstr>
      <vt:lpstr>INSTALASI FARMASI </vt:lpstr>
      <vt:lpstr>INSTALASI FISIOTERAPI</vt:lpstr>
      <vt:lpstr>INSTALASI GIGI &amp; MULUT</vt:lpstr>
      <vt:lpstr>INSTALASI KESWAMAS</vt:lpstr>
      <vt:lpstr>INSTALASI LABORATORIUM</vt:lpstr>
      <vt:lpstr>INSTALASI NAPZA</vt:lpstr>
      <vt:lpstr> INSTALASI PSIKOGERIATRI</vt:lpstr>
      <vt:lpstr>INSTALASI PSIKOLOGI</vt:lpstr>
      <vt:lpstr>INSTALASI RADIOLOGI</vt:lpstr>
      <vt:lpstr>INSTALASI REHABILITASI</vt:lpstr>
      <vt:lpstr>INSTALASI TUMBUH KEMBANG ANAK</vt:lpstr>
      <vt:lpstr> INSTALASI GAWAT DARURAT</vt:lpstr>
      <vt:lpstr> INSTALASI ELEKTROMEDIK</vt:lpstr>
      <vt:lpstr>INSTALASI RAWAT INAP</vt:lpstr>
      <vt:lpstr>INSTALASI RAWAT JALAN</vt:lpstr>
      <vt:lpstr>RAWAT JALAN NONPSIKIATRI</vt:lpstr>
      <vt:lpstr> INSTALASI GIZI</vt:lpstr>
      <vt:lpstr> INSTALASI LAUNDRY</vt:lpstr>
      <vt:lpstr>INSTALASI SANITASI (1)</vt:lpstr>
      <vt:lpstr>INSTALASI SANITASI (2)</vt:lpstr>
      <vt:lpstr>INSTALASI IPS RS</vt:lpstr>
      <vt:lpstr>SUBAG DIKLITBANG</vt:lpstr>
      <vt:lpstr>KINERJA PENDAPATAN      </vt:lpstr>
      <vt:lpstr>TARGET 2017 &amp; REALISASI PENDAPATAN TAHUN 2017</vt:lpstr>
      <vt:lpstr>TARGET 2017 &amp; REALISASI PENDAPATAN TAHUN 2017</vt:lpstr>
      <vt:lpstr>TARGET 2017 &amp; REALISASI PENDAPATAN TAHUN 2017</vt:lpstr>
    </vt:vector>
  </TitlesOfParts>
  <Company>RSJSOLO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user</cp:lastModifiedBy>
  <cp:revision>1739</cp:revision>
  <cp:lastPrinted>2017-02-27T02:57:53Z</cp:lastPrinted>
  <dcterms:created xsi:type="dcterms:W3CDTF">2010-03-23T07:09:14Z</dcterms:created>
  <dcterms:modified xsi:type="dcterms:W3CDTF">2017-02-27T04:49:33Z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