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3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1"/>
  </p:notesMasterIdLst>
  <p:handoutMasterIdLst>
    <p:handoutMasterId r:id="rId42"/>
  </p:handoutMasterIdLst>
  <p:sldIdLst>
    <p:sldId id="345" r:id="rId2"/>
    <p:sldId id="330" r:id="rId3"/>
    <p:sldId id="346" r:id="rId4"/>
    <p:sldId id="331" r:id="rId5"/>
    <p:sldId id="353" r:id="rId6"/>
    <p:sldId id="347" r:id="rId7"/>
    <p:sldId id="332" r:id="rId8"/>
    <p:sldId id="348" r:id="rId9"/>
    <p:sldId id="333" r:id="rId10"/>
    <p:sldId id="265" r:id="rId11"/>
    <p:sldId id="272" r:id="rId12"/>
    <p:sldId id="285" r:id="rId13"/>
    <p:sldId id="349" r:id="rId14"/>
    <p:sldId id="350" r:id="rId15"/>
    <p:sldId id="351" r:id="rId16"/>
    <p:sldId id="352" r:id="rId17"/>
    <p:sldId id="338" r:id="rId18"/>
    <p:sldId id="293" r:id="rId19"/>
    <p:sldId id="294" r:id="rId20"/>
    <p:sldId id="339" r:id="rId21"/>
    <p:sldId id="340" r:id="rId22"/>
    <p:sldId id="341" r:id="rId23"/>
    <p:sldId id="342" r:id="rId24"/>
    <p:sldId id="296" r:id="rId25"/>
    <p:sldId id="307" r:id="rId26"/>
    <p:sldId id="309" r:id="rId27"/>
    <p:sldId id="311" r:id="rId28"/>
    <p:sldId id="343" r:id="rId29"/>
    <p:sldId id="314" r:id="rId30"/>
    <p:sldId id="355" r:id="rId31"/>
    <p:sldId id="356" r:id="rId32"/>
    <p:sldId id="357" r:id="rId33"/>
    <p:sldId id="363" r:id="rId34"/>
    <p:sldId id="344" r:id="rId35"/>
    <p:sldId id="358" r:id="rId36"/>
    <p:sldId id="359" r:id="rId37"/>
    <p:sldId id="360" r:id="rId38"/>
    <p:sldId id="361" r:id="rId39"/>
    <p:sldId id="362" r:id="rId40"/>
  </p:sldIdLst>
  <p:sldSz cx="12239625" cy="6858000"/>
  <p:notesSz cx="6858000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8F12F"/>
    <a:srgbClr val="016301"/>
    <a:srgbClr val="0000FF"/>
    <a:srgbClr val="FF0000"/>
    <a:srgbClr val="6666FF"/>
    <a:srgbClr val="FFFF00"/>
    <a:srgbClr val="0C0C0C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13E-2"/>
          <c:w val="0.94272229710325683"/>
          <c:h val="0.69061198770123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783939335500091E-2"/>
                  <c:y val="-4.873357051055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91436972000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0588191582906793"/>
                  <c:y val="-3.148256072130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47-43B8-9F0F-6C081B99AB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358126609661002E-2"/>
                  <c:y val="-4.409235672296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4050767444</c:v>
                </c:pt>
                <c:pt idx="1">
                  <c:v>37313327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984448"/>
        <c:axId val="282985984"/>
        <c:axId val="0"/>
      </c:bar3DChart>
      <c:catAx>
        <c:axId val="28298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82985984"/>
        <c:crosses val="autoZero"/>
        <c:auto val="1"/>
        <c:lblAlgn val="ctr"/>
        <c:lblOffset val="100"/>
        <c:noMultiLvlLbl val="0"/>
      </c:catAx>
      <c:valAx>
        <c:axId val="28298598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82984448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2E-4E7D-A9CC-47B9C3E08E6A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952356853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039360"/>
        <c:axId val="127040896"/>
        <c:axId val="0"/>
      </c:bar3DChart>
      <c:catAx>
        <c:axId val="12703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040896"/>
        <c:crosses val="autoZero"/>
        <c:auto val="1"/>
        <c:lblAlgn val="ctr"/>
        <c:lblOffset val="100"/>
        <c:noMultiLvlLbl val="0"/>
      </c:catAx>
      <c:valAx>
        <c:axId val="12704089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7039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8A-4839-9B08-342DB0D6D0F6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236270000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770624"/>
        <c:axId val="127772160"/>
        <c:axId val="0"/>
      </c:bar3DChart>
      <c:catAx>
        <c:axId val="12777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772160"/>
        <c:crosses val="autoZero"/>
        <c:auto val="1"/>
        <c:lblAlgn val="ctr"/>
        <c:lblOffset val="100"/>
        <c:noMultiLvlLbl val="0"/>
      </c:catAx>
      <c:valAx>
        <c:axId val="12777216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7770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13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C0F-4644-9312-6031FE453EB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21719586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812736"/>
        <c:axId val="127814272"/>
        <c:axId val="0"/>
      </c:bar3DChart>
      <c:catAx>
        <c:axId val="12781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814272"/>
        <c:crosses val="autoZero"/>
        <c:auto val="1"/>
        <c:lblAlgn val="ctr"/>
        <c:lblOffset val="100"/>
        <c:noMultiLvlLbl val="0"/>
      </c:catAx>
      <c:valAx>
        <c:axId val="12781427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7812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 smtClean="0"/>
            <a:t>Anggaran</a:t>
          </a:r>
          <a:r>
            <a:rPr lang="en-US" sz="2000" b="1" dirty="0" smtClean="0"/>
            <a:t> </a:t>
          </a:r>
          <a:r>
            <a:rPr lang="en-US" sz="2000" b="1" dirty="0" err="1" smtClean="0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150.758.149.000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TARGET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2"/>
              </a:solidFill>
            </a:rPr>
            <a:t>36.500.000.000</a:t>
          </a:r>
          <a:endParaRPr lang="en-US" sz="24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REALISASI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2"/>
              </a:solidFill>
            </a:rPr>
            <a:t>1.210.346.439</a:t>
          </a:r>
          <a:endParaRPr lang="en-US" sz="24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%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3,32%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55793"/>
          <a:ext cx="3723591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786" tIns="458216" rIns="368786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150.758.149.000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555793"/>
        <a:ext cx="3723591" cy="919966"/>
      </dsp:txXfrm>
    </dsp:sp>
    <dsp:sp modelId="{A3D7C0DC-1F39-47DD-9578-2CF42B4B9963}">
      <dsp:nvSpPr>
        <dsp:cNvPr id="0" name=""/>
        <dsp:cNvSpPr/>
      </dsp:nvSpPr>
      <dsp:spPr>
        <a:xfrm>
          <a:off x="189465" y="260008"/>
          <a:ext cx="3326205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23" tIns="0" rIns="12572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Anggaran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Belanja</a:t>
          </a:r>
          <a:endParaRPr lang="en-US" sz="2000" b="1" kern="1200" dirty="0"/>
        </a:p>
      </dsp:txBody>
      <dsp:txXfrm>
        <a:off x="216536" y="287079"/>
        <a:ext cx="3272063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2"/>
              </a:solidFill>
            </a:rPr>
            <a:t>36.500.000.000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TARGET</a:t>
          </a:r>
          <a:endParaRPr lang="en-US" sz="2000" b="1" kern="1200" dirty="0"/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2"/>
              </a:solidFill>
            </a:rPr>
            <a:t>1.210.346.439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REALISASI</a:t>
          </a:r>
          <a:endParaRPr lang="en-US" sz="2000" b="1" kern="1200" dirty="0"/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3,32%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%</a:t>
          </a:r>
          <a:endParaRPr lang="en-US" sz="2000" b="1" kern="1200" dirty="0"/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0.58621</cdr:x>
      <cdr:y>0.50797</cdr:y>
    </cdr:from>
    <cdr:to>
      <cdr:x>0.71654</cdr:x>
      <cdr:y>0.5931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2470298"/>
          <a:ext cx="108863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0,04%</a:t>
          </a:r>
          <a:endParaRPr lang="en-US" sz="20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0.49916</cdr:x>
      <cdr:y>0.67306</cdr:y>
    </cdr:from>
    <cdr:to>
      <cdr:x>0.94258</cdr:x>
      <cdr:y>0.74784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9070" y="2592289"/>
          <a:ext cx="1296144" cy="288031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952.356.853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0.50658</cdr:x>
      <cdr:y>0.63567</cdr:y>
    </cdr:from>
    <cdr:to>
      <cdr:x>0.95</cdr:x>
      <cdr:y>0.72915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80766" y="2448272"/>
          <a:ext cx="1296144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236.270.000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0.22563</cdr:x>
      <cdr:y>0.20566</cdr:y>
    </cdr:from>
    <cdr:to>
      <cdr:x>0.65961</cdr:x>
      <cdr:y>0.31031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9524" y="792088"/>
          <a:ext cx="1268548" cy="40305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0.51255</cdr:x>
      <cdr:y>0.67306</cdr:y>
    </cdr:from>
    <cdr:to>
      <cdr:x>0.93005</cdr:x>
      <cdr:y>0.75675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98220" y="2592288"/>
          <a:ext cx="1220362" cy="32233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21.719.586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EC4C1-BF13-4941-963A-7458F94D0400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98450" y="835025"/>
            <a:ext cx="7454900" cy="4178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92765"/>
            <a:ext cx="5486400" cy="501419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9413" y="836613"/>
            <a:ext cx="7467601" cy="4184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98450" y="835025"/>
            <a:ext cx="7454900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98450" y="835025"/>
            <a:ext cx="7454900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9413" y="836613"/>
            <a:ext cx="7467601" cy="4184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9413" y="836613"/>
            <a:ext cx="7467601" cy="4184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085481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1895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343948" y="2016484"/>
            <a:ext cx="3196849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JANUARI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tx2"/>
                  </a:solidFill>
                </a:rPr>
                <a:t>1</a:t>
              </a:r>
              <a:endParaRPr lang="en-US" sz="405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CAPAIAN KINERJA PELAYANAN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773780"/>
              </p:ext>
            </p:extLst>
          </p:nvPr>
        </p:nvGraphicFramePr>
        <p:xfrm>
          <a:off x="931409" y="1124744"/>
          <a:ext cx="6030565" cy="532858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84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6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0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823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239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JANUARI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239"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3.836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7.876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239"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7.498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6.379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14988559"/>
              </p:ext>
            </p:extLst>
          </p:nvPr>
        </p:nvGraphicFramePr>
        <p:xfrm>
          <a:off x="647204" y="1268760"/>
          <a:ext cx="11250433" cy="4940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58903"/>
                <a:gridCol w="3887479"/>
                <a:gridCol w="3255763"/>
                <a:gridCol w="3248288"/>
              </a:tblGrid>
              <a:tr h="96055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960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1.968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2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PELAYANAN BERDASARKAN CARA BAYAR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24180"/>
              </p:ext>
            </p:extLst>
          </p:nvPr>
        </p:nvGraphicFramePr>
        <p:xfrm>
          <a:off x="439936" y="908720"/>
          <a:ext cx="10288388" cy="5816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14572"/>
                <a:gridCol w="3586298"/>
                <a:gridCol w="3182477"/>
                <a:gridCol w="2805041"/>
              </a:tblGrid>
              <a:tr h="29023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</a:tr>
              <a:tr h="276546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641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186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676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710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355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5156" y="44624"/>
            <a:ext cx="7992889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3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KUNJUNGAN BERDASARKAN WILAYAH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5" cy="3511765"/>
            <a:chOff x="7561950" y="1420808"/>
            <a:chExt cx="2200897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7" cy="582181"/>
              <a:chOff x="7561947" y="1420807"/>
              <a:chExt cx="2200897" cy="58218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546597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710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641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699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676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355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186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99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25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138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29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163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78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72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24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22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7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0"/>
            <a:ext cx="1973630" cy="519516"/>
            <a:chOff x="7561947" y="1420807"/>
            <a:chExt cx="2157657" cy="582181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38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11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29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20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5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8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8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1" y="2616419"/>
            <a:ext cx="1181317" cy="1181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11" y="158505"/>
            <a:ext cx="1224136" cy="12241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694808"/>
              </p:ext>
            </p:extLst>
          </p:nvPr>
        </p:nvGraphicFramePr>
        <p:xfrm>
          <a:off x="1419785" y="674367"/>
          <a:ext cx="4055431" cy="19129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5678"/>
                <a:gridCol w="2155472"/>
                <a:gridCol w="1224281"/>
              </a:tblGrid>
              <a:tr h="6572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</a:tr>
              <a:tr h="4139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</a:tr>
              <a:tr h="4591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</a:tr>
              <a:tr h="3825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83322" y="158505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569086"/>
              </p:ext>
            </p:extLst>
          </p:nvPr>
        </p:nvGraphicFramePr>
        <p:xfrm>
          <a:off x="1406805" y="3199447"/>
          <a:ext cx="4055432" cy="35198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8658"/>
                <a:gridCol w="2180751"/>
                <a:gridCol w="1186023"/>
              </a:tblGrid>
              <a:tr h="4461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</a:tr>
              <a:tr h="389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3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5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9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1.380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5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3.355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3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3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3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7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802571"/>
              </p:ext>
            </p:extLst>
          </p:nvPr>
        </p:nvGraphicFramePr>
        <p:xfrm>
          <a:off x="7260399" y="762210"/>
          <a:ext cx="4208467" cy="58735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7620"/>
                <a:gridCol w="2444455"/>
                <a:gridCol w="1126392"/>
              </a:tblGrid>
              <a:tr h="57303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</a:tr>
              <a:tr h="300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5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9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96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2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483322" y="2663824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5996" y="151171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0" y="-62384"/>
            <a:ext cx="1294310" cy="129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3" y="105457"/>
            <a:ext cx="1052736" cy="10527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8212"/>
              </p:ext>
            </p:extLst>
          </p:nvPr>
        </p:nvGraphicFramePr>
        <p:xfrm>
          <a:off x="1436377" y="654083"/>
          <a:ext cx="4760385" cy="60448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8658"/>
                <a:gridCol w="2484932"/>
                <a:gridCol w="1586795"/>
              </a:tblGrid>
              <a:tr h="3389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1821" marR="91821" marT="45911" marB="459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1821" marR="91821" marT="45911" marB="459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1821" marR="91821" marT="45911" marB="45911"/>
                </a:tc>
              </a:tr>
              <a:tr h="237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Sederhana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Exercise Therapy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Asesmen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Static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Bycicle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Class Exercise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Treadmill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Sederhana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Elektrical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Stimulation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Infrared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Lokal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Tens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Pijat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Bayi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Sederhana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C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Mwd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Cryotherapy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Swd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Ultrasound Therapy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Parafin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Bath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Kecil A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Infra Red General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Kecil 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Exercise Therapy General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Kecil C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Swt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  <a:tr h="237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Traksi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L/C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511300" y="118466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326606"/>
              </p:ext>
            </p:extLst>
          </p:nvPr>
        </p:nvGraphicFramePr>
        <p:xfrm>
          <a:off x="7817280" y="745193"/>
          <a:ext cx="4131949" cy="46661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9683"/>
                <a:gridCol w="2324121"/>
                <a:gridCol w="1008145"/>
              </a:tblGrid>
              <a:tr h="3825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</a:tr>
              <a:tr h="319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Psikometri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Dokter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SK.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91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SK.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Bebas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SK. Sakit Jiwa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18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Seleksi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Karyawan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5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Ev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Pribadi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8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Intelegensi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5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Tes Bakat Minat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Konsultasi Psi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Psikoedukasi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43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Psikotes Kep. Dinas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Penyuluhan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820620" y="165746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1772816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57733" y="2554342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1165855" cy="1165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8244" y="173936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408434"/>
              </p:ext>
            </p:extLst>
          </p:nvPr>
        </p:nvGraphicFramePr>
        <p:xfrm>
          <a:off x="1058245" y="939112"/>
          <a:ext cx="4338487" cy="56368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4568"/>
                <a:gridCol w="2479964"/>
                <a:gridCol w="1033955"/>
              </a:tblGrid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</a:tr>
              <a:tr h="433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7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</a:tr>
              <a:tr h="614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1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Rehabilitasi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407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CBT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462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41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Motivasi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</a:tr>
              <a:tr h="614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Okupasi 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ECT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153789"/>
              </p:ext>
            </p:extLst>
          </p:nvPr>
        </p:nvGraphicFramePr>
        <p:xfrm>
          <a:off x="7028210" y="939112"/>
          <a:ext cx="3749362" cy="42429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5809"/>
                <a:gridCol w="2072063"/>
                <a:gridCol w="1041490"/>
              </a:tblGrid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</a:tr>
              <a:tr h="306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Intensif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3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Maksimal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3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8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3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7028210" y="173936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64" y="88905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16720" y="13145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461841"/>
              </p:ext>
            </p:extLst>
          </p:nvPr>
        </p:nvGraphicFramePr>
        <p:xfrm>
          <a:off x="2142866" y="674367"/>
          <a:ext cx="7653353" cy="55677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15693"/>
                <a:gridCol w="5010400"/>
                <a:gridCol w="1527260"/>
              </a:tblGrid>
              <a:tr h="57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</a:tr>
              <a:tr h="456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</a:tr>
              <a:tr h="349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450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4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2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498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337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89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95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74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4500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603744"/>
              </p:ext>
            </p:extLst>
          </p:nvPr>
        </p:nvGraphicFramePr>
        <p:xfrm>
          <a:off x="1079252" y="764704"/>
          <a:ext cx="4032448" cy="41058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8661"/>
                <a:gridCol w="2418582"/>
                <a:gridCol w="945205"/>
              </a:tblGrid>
              <a:tr h="5304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</a:tr>
              <a:tr h="361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58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448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48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16850"/>
              </p:ext>
            </p:extLst>
          </p:nvPr>
        </p:nvGraphicFramePr>
        <p:xfrm>
          <a:off x="6160616" y="670869"/>
          <a:ext cx="5954261" cy="59958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01652"/>
                <a:gridCol w="4149710"/>
                <a:gridCol w="802899"/>
              </a:tblGrid>
              <a:tr h="411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</a:tr>
              <a:tr h="2469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19037" marR="19037" marT="14332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Psikotes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Psikometri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Kompleks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(&gt; 1 jam)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Sedang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(½ - 1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-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Sederhana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( &lt; ½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1771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TERAPI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WICARA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Fungsi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Bahasa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Fungsi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Bicara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Laku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Fungsi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Menelan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481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TERAPI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OKUPASI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Snooslen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Room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Semsory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Integrasi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0" marR="0" marT="0" marB="0" anchor="ctr"/>
                </a:tc>
              </a:tr>
              <a:tr h="325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Latihan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aktifitas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kehidupan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sehari-hari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Proper Body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Mekanik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solidFill>
                            <a:schemeClr val="tx2"/>
                          </a:solidFill>
                        </a:rPr>
                        <a:t>Pembuatan Alat Lontar dan Adaptasi Alat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Latihan Rileksasi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325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tx2"/>
                          </a:solidFill>
                        </a:rPr>
                        <a:t>Analisa &amp; Intervensi, Persepsi, Kognitif, Psikomotor</a:t>
                      </a:r>
                      <a:endParaRPr lang="it-IT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Terapi Modalitas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Orthopedagoge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 Biofeedback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</a:rPr>
                        <a:t>Neurofeedback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/>
                </a:tc>
              </a:tr>
              <a:tr h="2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191820" y="167763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32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7284" y="211790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27924" y="208190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783498"/>
              </p:ext>
            </p:extLst>
          </p:nvPr>
        </p:nvGraphicFramePr>
        <p:xfrm>
          <a:off x="1196341" y="980728"/>
          <a:ext cx="4551948" cy="46227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4909"/>
                <a:gridCol w="2756807"/>
                <a:gridCol w="1110232"/>
              </a:tblGrid>
              <a:tr h="6829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</a:tr>
              <a:tr h="392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Luka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Baru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Luka Lama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82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&lt; 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up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6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Askep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Critical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0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1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Penggunaan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Ambulance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Pemakaian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Pemasangan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 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319231"/>
              </p:ext>
            </p:extLst>
          </p:nvPr>
        </p:nvGraphicFramePr>
        <p:xfrm>
          <a:off x="7273274" y="980728"/>
          <a:ext cx="4312539" cy="26143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0538"/>
                <a:gridCol w="2544109"/>
                <a:gridCol w="1007892"/>
              </a:tblGrid>
              <a:tr h="6960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</a:tr>
              <a:tr h="287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</a:tr>
              <a:tr h="261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611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</a:tr>
              <a:tr h="243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318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02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TMS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243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20" y="52048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365639"/>
              </p:ext>
            </p:extLst>
          </p:nvPr>
        </p:nvGraphicFramePr>
        <p:xfrm>
          <a:off x="789217" y="903744"/>
          <a:ext cx="5040560" cy="59792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9353"/>
                <a:gridCol w="3455703"/>
                <a:gridCol w="885504"/>
              </a:tblGrid>
              <a:tr h="4341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</a:tr>
              <a:tr h="26311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5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895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8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52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594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649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64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5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69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525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Penjemputan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5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5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5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5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07244" y="258342"/>
            <a:ext cx="4392488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sz="1808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18999"/>
              </p:ext>
            </p:extLst>
          </p:nvPr>
        </p:nvGraphicFramePr>
        <p:xfrm>
          <a:off x="6859430" y="681292"/>
          <a:ext cx="5075718" cy="60584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04472"/>
                <a:gridCol w="1071246"/>
              </a:tblGrid>
              <a:tr h="3517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</a:tr>
              <a:tr h="2285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Laki-laki</a:t>
                      </a: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Kerja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Peternakan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/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Okupasi Terapi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Kerja</a:t>
                      </a:r>
                      <a:r>
                        <a:rPr lang="fi-FI" sz="120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383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31531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d. Okupasi Terapi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31531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.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Okupasi Terapi Kerja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3232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f. Okupasi Terapi Kerja Kerajinan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315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883393" y="193401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1" y="143819"/>
            <a:ext cx="662186" cy="662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2" y="143819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256753"/>
              </p:ext>
            </p:extLst>
          </p:nvPr>
        </p:nvGraphicFramePr>
        <p:xfrm>
          <a:off x="1713227" y="1792446"/>
          <a:ext cx="3618848" cy="49463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3919"/>
                <a:gridCol w="2046836"/>
                <a:gridCol w="295723"/>
                <a:gridCol w="772370"/>
              </a:tblGrid>
              <a:tr h="6507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</a:tr>
              <a:tr h="28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</a:tr>
              <a:tr h="368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4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4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28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8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751</a:t>
                      </a:r>
                    </a:p>
                  </a:txBody>
                  <a:tcPr marL="9525" marR="9525" marT="9525" marB="0" anchor="ctr"/>
                </a:tc>
              </a:tr>
              <a:tr h="325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878</a:t>
                      </a:r>
                    </a:p>
                  </a:txBody>
                  <a:tcPr marL="9525" marR="9525" marT="9525" marB="0" anchor="ctr"/>
                </a:tc>
              </a:tr>
              <a:tr h="43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</a:tr>
              <a:tr h="325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89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60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8996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120132"/>
              </p:ext>
            </p:extLst>
          </p:nvPr>
        </p:nvGraphicFramePr>
        <p:xfrm>
          <a:off x="6770585" y="1822131"/>
          <a:ext cx="4208467" cy="314954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43053"/>
                <a:gridCol w="2128405"/>
                <a:gridCol w="1137009"/>
              </a:tblGrid>
              <a:tr h="25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SARAF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KANDUNGAN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 MEDIK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173764" y="186113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0585" y="1315305"/>
            <a:ext cx="4769236" cy="3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8" b="1" dirty="0">
                <a:solidFill>
                  <a:schemeClr val="tx2"/>
                </a:solidFill>
              </a:rPr>
              <a:t>KUNJUNGAN RAWAT JALAN NON PSIKIATRI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709" y="1306292"/>
            <a:ext cx="3844376" cy="3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8" b="1" dirty="0">
                <a:solidFill>
                  <a:schemeClr val="tx2"/>
                </a:solidFill>
              </a:rPr>
              <a:t>KEGIATAN RAWAT JALAN PSIKIATRI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70" y="134044"/>
            <a:ext cx="874253" cy="8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569886"/>
              </p:ext>
            </p:extLst>
          </p:nvPr>
        </p:nvGraphicFramePr>
        <p:xfrm>
          <a:off x="863228" y="908720"/>
          <a:ext cx="3707882" cy="2140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/>
                <a:gridCol w="2123737"/>
                <a:gridCol w="864065"/>
              </a:tblGrid>
              <a:tr h="6195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</a:tr>
              <a:tr h="508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</a:rPr>
                        <a:t>Permintaan makanan pasien rawat inap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/>
                </a:tc>
              </a:tr>
              <a:tr h="5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47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Survey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Diet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977069"/>
              </p:ext>
            </p:extLst>
          </p:nvPr>
        </p:nvGraphicFramePr>
        <p:xfrm>
          <a:off x="836391" y="3933056"/>
          <a:ext cx="3701775" cy="24577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2"/>
                <a:gridCol w="2016224"/>
                <a:gridCol w="1037479"/>
              </a:tblGrid>
              <a:tr h="8058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</a:tr>
              <a:tr h="61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Pencucian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Linen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</a:rPr>
                        <a:t>RS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18.202</a:t>
                      </a:r>
                    </a:p>
                  </a:txBody>
                  <a:tcPr marL="9525" marR="9525" marT="9525" marB="0" anchor="ctr"/>
                </a:tc>
              </a:tr>
              <a:tr h="590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</a:rPr>
                        <a:t>Pencucian Linen Non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</a:rPr>
                        <a:t>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446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Rusak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762181"/>
              </p:ext>
            </p:extLst>
          </p:nvPr>
        </p:nvGraphicFramePr>
        <p:xfrm>
          <a:off x="6041869" y="826652"/>
          <a:ext cx="5882833" cy="55689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1"/>
                <a:gridCol w="4176465"/>
                <a:gridCol w="1058297"/>
              </a:tblGrid>
              <a:tr h="3731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</a:tr>
              <a:tr h="367047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</a:tr>
              <a:tr h="5061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78000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5061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5061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Pemeliharaan </a:t>
                      </a: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5061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5061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5061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5061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5061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079252" y="186113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04433" y="3269109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1820" y="161340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5" y="154404"/>
            <a:ext cx="819388" cy="81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2" y="3137856"/>
            <a:ext cx="897820" cy="89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92" y="112374"/>
            <a:ext cx="985527" cy="9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478801"/>
              </p:ext>
            </p:extLst>
          </p:nvPr>
        </p:nvGraphicFramePr>
        <p:xfrm>
          <a:off x="34843" y="1286508"/>
          <a:ext cx="11707189" cy="51047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7576"/>
                <a:gridCol w="8966795"/>
                <a:gridCol w="1852818"/>
              </a:tblGrid>
              <a:tr h="3519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</a:tr>
              <a:tr h="35199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</a:tr>
              <a:tr h="351991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PEMANTAUAN KUALITAS KESEHATAN LINGKUNGAN		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50639" y="189258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75722" y="68142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68855" y="162797"/>
            <a:ext cx="352682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75722" y="659258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173877"/>
              </p:ext>
            </p:extLst>
          </p:nvPr>
        </p:nvGraphicFramePr>
        <p:xfrm>
          <a:off x="214675" y="1255329"/>
          <a:ext cx="11500526" cy="45916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1547"/>
                <a:gridCol w="6164533"/>
                <a:gridCol w="2497203"/>
                <a:gridCol w="2127243"/>
              </a:tblGrid>
              <a:tr h="35196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</a:tr>
              <a:tr h="35196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</a:tr>
              <a:tr h="228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PENYEHATAN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46" marB="0" anchor="ctr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 anchor="ctr"/>
                </a:tc>
              </a:tr>
              <a:tr h="22859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9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29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</a:tr>
              <a:tr h="29026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</a:tr>
              <a:tr h="22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  <a:tr h="22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</a:tr>
              <a:tr h="22859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65" marR="9565" marT="956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830584"/>
              </p:ext>
            </p:extLst>
          </p:nvPr>
        </p:nvGraphicFramePr>
        <p:xfrm>
          <a:off x="1507479" y="1213052"/>
          <a:ext cx="9318718" cy="301439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4095"/>
                <a:gridCol w="5320548"/>
                <a:gridCol w="3134075"/>
              </a:tblGrid>
              <a:tr h="393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</a:tr>
              <a:tr h="2799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1027" y="189272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45908"/>
              </p:ext>
            </p:extLst>
          </p:nvPr>
        </p:nvGraphicFramePr>
        <p:xfrm>
          <a:off x="1350579" y="5085184"/>
          <a:ext cx="9521761" cy="9417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00799"/>
                <a:gridCol w="6134570"/>
                <a:gridCol w="2086392"/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Persentase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pegawai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mengikuti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Bintek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selama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jam/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tahun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(%)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74426" y="681420"/>
            <a:ext cx="3368368" cy="49918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75722" y="4384487"/>
            <a:ext cx="5585784" cy="50363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433777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61726" y="409213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6,82%</a:t>
            </a:r>
            <a:endParaRPr lang="en-US" sz="1784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12209043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95555"/>
              </p:ext>
            </p:extLst>
          </p:nvPr>
        </p:nvGraphicFramePr>
        <p:xfrm>
          <a:off x="814724" y="1412776"/>
          <a:ext cx="9409544" cy="47564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4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9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5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96457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36249"/>
              </p:ext>
            </p:extLst>
          </p:nvPr>
        </p:nvGraphicFramePr>
        <p:xfrm>
          <a:off x="935236" y="692696"/>
          <a:ext cx="9296032" cy="5893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9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/>
              </a:tblGrid>
              <a:tr h="24713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13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6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16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83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83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30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611460"/>
              </p:ext>
            </p:extLst>
          </p:nvPr>
        </p:nvGraphicFramePr>
        <p:xfrm>
          <a:off x="935236" y="908720"/>
          <a:ext cx="9577064" cy="3096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9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17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389392"/>
              </p:ext>
            </p:extLst>
          </p:nvPr>
        </p:nvGraphicFramePr>
        <p:xfrm>
          <a:off x="921091" y="980728"/>
          <a:ext cx="9072257" cy="357338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66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4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Pengelolaan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perangkat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lunak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Pengelolaan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perangkat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keras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4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STANDAR PELAYANAN MINIMAL (SPM)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20765"/>
              </p:ext>
            </p:extLst>
          </p:nvPr>
        </p:nvGraphicFramePr>
        <p:xfrm>
          <a:off x="215156" y="1372192"/>
          <a:ext cx="6048672" cy="49872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76064"/>
                <a:gridCol w="2592288"/>
                <a:gridCol w="1800200"/>
                <a:gridCol w="1080120"/>
              </a:tblGrid>
              <a:tr h="21109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1109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064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Kemampuan menangani   life saving anak dan dewasa</a:t>
                      </a:r>
                      <a:endParaRPr lang="nl-NL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361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2.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Jam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buka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Darurat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72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Pemberi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darurat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bersertifikat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berlaku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BLS/PPGD/GELS/ALS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06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Ketersediaan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tim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penanggulangan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bencana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 Tim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852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5.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Waktu tanggap pelayanan Dokter </a:t>
                      </a:r>
                      <a:endParaRPr lang="nn-NO" sz="1400" u="none" strike="noStrike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 fontAlgn="t"/>
                      <a:r>
                        <a:rPr lang="nn-NO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di </a:t>
                      </a:r>
                      <a:r>
                        <a:rPr lang="nn-NO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Gawat Darurat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≤ 5 menit terlayani setelah pasien datang</a:t>
                      </a:r>
                      <a:endParaRPr lang="nb-NO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6.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≥ 70 %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7.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Kematian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&lt; 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≤ 2 ‰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06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8.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Pasien dapat ditenangkan dalam waktu ≤  48 Jam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5417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9.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Tidak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adanya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diharuskan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membayar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muka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1111" y="942883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10785"/>
              </p:ext>
            </p:extLst>
          </p:nvPr>
        </p:nvGraphicFramePr>
        <p:xfrm>
          <a:off x="6335836" y="1372193"/>
          <a:ext cx="5616624" cy="494403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68052"/>
                <a:gridCol w="2268252"/>
                <a:gridCol w="2016224"/>
                <a:gridCol w="864096"/>
              </a:tblGrid>
              <a:tr h="21061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1061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21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Dokter pemberi pelayanan di Poliklinik Spesialis 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100%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Dokter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Spesialis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4485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Ketersediaan Pelayanan di Rawat Jalan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Anak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Remaja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Gangguan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Psikotik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Gangguan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Neurotik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02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e. Mental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Retardasi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f.  Mental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Organik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92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Psikogeriatri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21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Tumbuh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Kembang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1053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08.00 s/d 13.00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Setiap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kecuali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Jumat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: 08.00 s/d 11.00;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Sabtu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: 08.00 s/d 12.00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21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Waktu tunggu di Rawat Jalan 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≤60 Menit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6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Kepuasan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≤90%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335836" y="942883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5156" y="161903"/>
            <a:ext cx="1504900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69286"/>
              </p:ext>
            </p:extLst>
          </p:nvPr>
        </p:nvGraphicFramePr>
        <p:xfrm>
          <a:off x="215156" y="692697"/>
          <a:ext cx="6336704" cy="577983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2048"/>
                <a:gridCol w="2160240"/>
                <a:gridCol w="2376264"/>
                <a:gridCol w="1368152"/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 Pelayanan di Rawat 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Dokter Spesialis dan Dokter 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Perawat minimal pendidikan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penanggung jawab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 Pelayanan rawat inap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Gangguan Psikotik, Gangguan Neurotik, Gangguan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Visite Dokter Spesialis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Infeksi 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jatuh yang berakibat kecacatan/kematian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69362"/>
              </p:ext>
            </p:extLst>
          </p:nvPr>
        </p:nvGraphicFramePr>
        <p:xfrm>
          <a:off x="6623868" y="692696"/>
          <a:ext cx="5400601" cy="201622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8223"/>
                <a:gridCol w="1841114"/>
                <a:gridCol w="2025225"/>
                <a:gridCol w="1166039"/>
              </a:tblGrid>
              <a:tr h="2243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243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84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04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84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9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617861" y="161903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85435"/>
              </p:ext>
            </p:extLst>
          </p:nvPr>
        </p:nvGraphicFramePr>
        <p:xfrm>
          <a:off x="6617861" y="3429000"/>
          <a:ext cx="5400601" cy="21602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8223"/>
                <a:gridCol w="1841114"/>
                <a:gridCol w="2025225"/>
                <a:gridCol w="1166039"/>
              </a:tblGrid>
              <a:tr h="2243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243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845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045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845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73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617861" y="2923287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156" y="100529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95153"/>
              </p:ext>
            </p:extLst>
          </p:nvPr>
        </p:nvGraphicFramePr>
        <p:xfrm>
          <a:off x="215156" y="692698"/>
          <a:ext cx="5544617" cy="187907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19808"/>
                <a:gridCol w="2599039"/>
                <a:gridCol w="1386154"/>
                <a:gridCol w="1039616"/>
              </a:tblGrid>
              <a:tr h="2124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1245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546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Drop Out Pasien Terhadap Pelayanan Rehabilitasi Psikososial Yang Direncanakan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46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574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16010"/>
              </p:ext>
            </p:extLst>
          </p:nvPr>
        </p:nvGraphicFramePr>
        <p:xfrm>
          <a:off x="215156" y="3212976"/>
          <a:ext cx="5544617" cy="244827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19808"/>
                <a:gridCol w="2599039"/>
                <a:gridCol w="1386154"/>
                <a:gridCol w="1039616"/>
              </a:tblGrid>
              <a:tr h="22111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2111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218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146735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062">
                <a:tc v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280988" indent="-163513"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9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9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6983" y="2709318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65246"/>
              </p:ext>
            </p:extLst>
          </p:nvPr>
        </p:nvGraphicFramePr>
        <p:xfrm>
          <a:off x="6191820" y="692696"/>
          <a:ext cx="5688632" cy="15841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33309"/>
                <a:gridCol w="2666546"/>
                <a:gridCol w="1422158"/>
                <a:gridCol w="1066619"/>
              </a:tblGrid>
              <a:tr h="22178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2178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80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8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8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74302" y="100529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6547" y="2420888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40486"/>
              </p:ext>
            </p:extLst>
          </p:nvPr>
        </p:nvGraphicFramePr>
        <p:xfrm>
          <a:off x="6177512" y="2893195"/>
          <a:ext cx="5781007" cy="11838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41969"/>
                <a:gridCol w="2709847"/>
                <a:gridCol w="1445252"/>
                <a:gridCol w="1083939"/>
              </a:tblGrid>
              <a:tr h="2334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3340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00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16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73735"/>
              </p:ext>
            </p:extLst>
          </p:nvPr>
        </p:nvGraphicFramePr>
        <p:xfrm>
          <a:off x="6186023" y="4595771"/>
          <a:ext cx="5782761" cy="21750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42134"/>
                <a:gridCol w="2710669"/>
                <a:gridCol w="1445690"/>
                <a:gridCol w="1084268"/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Informed Concent Setelah Mendapatkan Informasi Yang Jelas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174302" y="4149080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36452"/>
              </p:ext>
            </p:extLst>
          </p:nvPr>
        </p:nvGraphicFramePr>
        <p:xfrm>
          <a:off x="249903" y="749936"/>
          <a:ext cx="5782761" cy="21750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2018"/>
                <a:gridCol w="2800785"/>
                <a:gridCol w="1445690"/>
                <a:gridCol w="1084268"/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24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Setelah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Selesai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Informed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Concent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Setelah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Jelas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5156" y="188640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98"/>
              </p:ext>
            </p:extLst>
          </p:nvPr>
        </p:nvGraphicFramePr>
        <p:xfrm>
          <a:off x="215156" y="3717032"/>
          <a:ext cx="5782761" cy="2612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2018"/>
                <a:gridCol w="2800785"/>
                <a:gridCol w="1445690"/>
                <a:gridCol w="1084268"/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3707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5156" y="3171225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81027"/>
              </p:ext>
            </p:extLst>
          </p:nvPr>
        </p:nvGraphicFramePr>
        <p:xfrm>
          <a:off x="6191820" y="764704"/>
          <a:ext cx="5782761" cy="43603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2018"/>
                <a:gridCol w="2800785"/>
                <a:gridCol w="1445690"/>
                <a:gridCol w="1084268"/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91820" y="185551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83194"/>
              </p:ext>
            </p:extLst>
          </p:nvPr>
        </p:nvGraphicFramePr>
        <p:xfrm>
          <a:off x="165818" y="616627"/>
          <a:ext cx="5959145" cy="187220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65805"/>
                <a:gridCol w="2886214"/>
                <a:gridCol w="1489786"/>
                <a:gridCol w="1117340"/>
              </a:tblGrid>
              <a:tr h="2159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159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42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5553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42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Menit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625857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973"/>
              </p:ext>
            </p:extLst>
          </p:nvPr>
        </p:nvGraphicFramePr>
        <p:xfrm>
          <a:off x="160505" y="3140968"/>
          <a:ext cx="6120680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42882"/>
                <a:gridCol w="1530170"/>
                <a:gridCol w="1147628"/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73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18560"/>
              </p:ext>
            </p:extLst>
          </p:nvPr>
        </p:nvGraphicFramePr>
        <p:xfrm>
          <a:off x="184757" y="4653136"/>
          <a:ext cx="6102375" cy="19015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77001"/>
                <a:gridCol w="2955585"/>
                <a:gridCol w="1525593"/>
                <a:gridCol w="1144196"/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5202" y="4174349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5552"/>
              </p:ext>
            </p:extLst>
          </p:nvPr>
        </p:nvGraphicFramePr>
        <p:xfrm>
          <a:off x="6327766" y="692696"/>
          <a:ext cx="5754283" cy="13861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9792"/>
                <a:gridCol w="2786992"/>
                <a:gridCol w="1438571"/>
                <a:gridCol w="1078928"/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463379" y="194119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82345"/>
              </p:ext>
            </p:extLst>
          </p:nvPr>
        </p:nvGraphicFramePr>
        <p:xfrm>
          <a:off x="6360239" y="2852935"/>
          <a:ext cx="5754283" cy="2009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9792"/>
                <a:gridCol w="2786992"/>
                <a:gridCol w="1438571"/>
                <a:gridCol w="1078928"/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 pencatatan dan pelaporan infeksi nosokomial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27766" y="2297241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</p:spTree>
    <p:extLst>
      <p:ext uri="{BB962C8B-B14F-4D97-AF65-F5344CB8AC3E}">
        <p14:creationId xmlns:p14="http://schemas.microsoft.com/office/powerpoint/2010/main" val="19705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503923"/>
              </p:ext>
            </p:extLst>
          </p:nvPr>
        </p:nvGraphicFramePr>
        <p:xfrm>
          <a:off x="143148" y="1124744"/>
          <a:ext cx="11983676" cy="505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/>
                <a:gridCol w="5524886"/>
                <a:gridCol w="2194212"/>
                <a:gridCol w="1772249"/>
                <a:gridCol w="1772249"/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4.255.000.000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2,38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2,40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2,45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8,33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2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REALISASI BELANJA LANGSUNG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195920"/>
              </p:ext>
            </p:extLst>
          </p:nvPr>
        </p:nvGraphicFramePr>
        <p:xfrm>
          <a:off x="112800" y="260648"/>
          <a:ext cx="11983676" cy="519133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/>
                <a:gridCol w="5524886"/>
                <a:gridCol w="2194212"/>
                <a:gridCol w="1772249"/>
                <a:gridCol w="1772249"/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17,98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31,11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2,56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5,31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36.500.000.000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8,33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32819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44658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213789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406.270.000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6,25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1.265.412.906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4,44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11071" y="2963988"/>
            <a:ext cx="7245123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72413" y="344658"/>
            <a:ext cx="5718885" cy="693746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239290"/>
              <a:ext cx="784675" cy="10916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14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963"/>
              <a:ext cx="4498369" cy="71033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291893958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89434159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64598" y="1700808"/>
            <a:ext cx="8475123" cy="4610169"/>
            <a:chOff x="3545632" y="1785392"/>
            <a:chExt cx="1003384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10033848" cy="4464496"/>
              <a:chOff x="3545632" y="2289448"/>
              <a:chExt cx="10033848" cy="4464496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91285561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3014610669"/>
                  </p:ext>
                </p:extLst>
              </p:nvPr>
            </p:nvGraphicFramePr>
            <p:xfrm>
              <a:off x="6930008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2581164201"/>
                  </p:ext>
                </p:extLst>
              </p:nvPr>
            </p:nvGraphicFramePr>
            <p:xfrm>
              <a:off x="10118831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5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2,75%</a:t>
              </a:r>
              <a:endParaRPr lang="en-US" sz="1606" b="1" dirty="0">
                <a:latin typeface="Agency FB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18,60%</a:t>
              </a:r>
              <a:endParaRPr lang="en-US" sz="1606" b="1" dirty="0">
                <a:latin typeface="Agency FB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0746432" y="6265194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3,85%</a:t>
              </a:r>
              <a:endParaRPr lang="en-US" sz="1606" b="1" dirty="0">
                <a:latin typeface="Agency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5639</TotalTime>
  <Words>3730</Words>
  <Application>Microsoft Office PowerPoint</Application>
  <PresentationFormat>Custom</PresentationFormat>
  <Paragraphs>1872</Paragraphs>
  <Slides>39</Slides>
  <Notes>31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Theme3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SURAKARTA &amp; JAWA TENGAH</vt:lpstr>
      <vt:lpstr>PowerPoint Presentation</vt:lpstr>
      <vt:lpstr>DATA WILAYAH CAKUPAN SURAKARTA &amp; JAWA TENGAH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413</cp:revision>
  <cp:lastPrinted>2019-02-28T02:21:03Z</cp:lastPrinted>
  <dcterms:created xsi:type="dcterms:W3CDTF">2017-07-26T01:43:47Z</dcterms:created>
  <dcterms:modified xsi:type="dcterms:W3CDTF">2019-03-01T02:55:37Z</dcterms:modified>
</cp:coreProperties>
</file>