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13.jpg" ContentType="image/pn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41"/>
  </p:notesMasterIdLst>
  <p:handoutMasterIdLst>
    <p:handoutMasterId r:id="rId42"/>
  </p:handoutMasterIdLst>
  <p:sldIdLst>
    <p:sldId id="345" r:id="rId2"/>
    <p:sldId id="330" r:id="rId3"/>
    <p:sldId id="346" r:id="rId4"/>
    <p:sldId id="331" r:id="rId5"/>
    <p:sldId id="353" r:id="rId6"/>
    <p:sldId id="347" r:id="rId7"/>
    <p:sldId id="332" r:id="rId8"/>
    <p:sldId id="348" r:id="rId9"/>
    <p:sldId id="333" r:id="rId10"/>
    <p:sldId id="265" r:id="rId11"/>
    <p:sldId id="272" r:id="rId12"/>
    <p:sldId id="285" r:id="rId13"/>
    <p:sldId id="349" r:id="rId14"/>
    <p:sldId id="350" r:id="rId15"/>
    <p:sldId id="351" r:id="rId16"/>
    <p:sldId id="352" r:id="rId17"/>
    <p:sldId id="338" r:id="rId18"/>
    <p:sldId id="293" r:id="rId19"/>
    <p:sldId id="294" r:id="rId20"/>
    <p:sldId id="339" r:id="rId21"/>
    <p:sldId id="340" r:id="rId22"/>
    <p:sldId id="341" r:id="rId23"/>
    <p:sldId id="342" r:id="rId24"/>
    <p:sldId id="296" r:id="rId25"/>
    <p:sldId id="307" r:id="rId26"/>
    <p:sldId id="309" r:id="rId27"/>
    <p:sldId id="311" r:id="rId28"/>
    <p:sldId id="343" r:id="rId29"/>
    <p:sldId id="314" r:id="rId30"/>
    <p:sldId id="355" r:id="rId31"/>
    <p:sldId id="356" r:id="rId32"/>
    <p:sldId id="357" r:id="rId33"/>
    <p:sldId id="363" r:id="rId34"/>
    <p:sldId id="344" r:id="rId35"/>
    <p:sldId id="358" r:id="rId36"/>
    <p:sldId id="359" r:id="rId37"/>
    <p:sldId id="360" r:id="rId38"/>
    <p:sldId id="361" r:id="rId39"/>
    <p:sldId id="362" r:id="rId40"/>
  </p:sldIdLst>
  <p:sldSz cx="12239625" cy="6858000"/>
  <p:notesSz cx="6858000" cy="1114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92" userDrawn="1">
          <p15:clr>
            <a:srgbClr val="A4A3A4"/>
          </p15:clr>
        </p15:guide>
        <p15:guide id="3" pos="38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0099"/>
    <a:srgbClr val="38F12F"/>
    <a:srgbClr val="016301"/>
    <a:srgbClr val="0000FF"/>
    <a:srgbClr val="FF0000"/>
    <a:srgbClr val="6666FF"/>
    <a:srgbClr val="FFFF00"/>
    <a:srgbClr val="0C0C0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60"/>
  </p:normalViewPr>
  <p:slideViewPr>
    <p:cSldViewPr>
      <p:cViewPr varScale="1">
        <p:scale>
          <a:sx n="65" d="100"/>
          <a:sy n="65" d="100"/>
        </p:scale>
        <p:origin x="-828" y="-96"/>
      </p:cViewPr>
      <p:guideLst>
        <p:guide orient="horz" pos="2160"/>
        <p:guide pos="2892"/>
        <p:guide pos="38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4399396429160413E-2"/>
          <c:w val="0.94272229710325683"/>
          <c:h val="0.69061198770123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CF4-4242-89BF-D02CED566F32}"/>
                </c:ext>
              </c:extLst>
            </c:dLbl>
            <c:dLbl>
              <c:idx val="1"/>
              <c:layout>
                <c:manualLayout>
                  <c:x val="1.6783939335500091E-2"/>
                  <c:y val="-4.8733570510557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59321177000</c:v>
                </c:pt>
                <c:pt idx="1">
                  <c:v>91436972000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F4-4242-89BF-D02CED566F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0.10588191582906793"/>
                  <c:y val="-3.1482560721308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47-43B8-9F0F-6C081B99ABCB}"/>
                </c:ext>
              </c:extLst>
            </c:dLbl>
            <c:dLbl>
              <c:idx val="1"/>
              <c:layout>
                <c:manualLayout>
                  <c:x val="9.3358126609661002E-2"/>
                  <c:y val="-4.4092356722961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8047520941</c:v>
                </c:pt>
                <c:pt idx="1">
                  <c:v>37313327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CF4-4242-89BF-D02CED566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130176"/>
        <c:axId val="120152448"/>
        <c:axId val="0"/>
      </c:bar3DChart>
      <c:catAx>
        <c:axId val="12013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c:spPr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120152448"/>
        <c:crosses val="autoZero"/>
        <c:auto val="1"/>
        <c:lblAlgn val="ctr"/>
        <c:lblOffset val="100"/>
        <c:noMultiLvlLbl val="0"/>
      </c:catAx>
      <c:valAx>
        <c:axId val="120152448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120130176"/>
        <c:crosses val="autoZero"/>
        <c:crossBetween val="between"/>
      </c:valAx>
      <c:spPr>
        <a:scene3d>
          <a:camera prst="orthographicFront"/>
          <a:lightRig rig="threePt" dir="t"/>
        </a:scene3d>
        <a:sp3d prstMaterial="dkEdge"/>
      </c:spPr>
    </c:plotArea>
    <c:legend>
      <c:legendPos val="b"/>
      <c:layout/>
      <c:overlay val="0"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b="1" baseline="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baseline="0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Kesehatan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11E-3"/>
          <c:y val="0.24572893672039661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92E-4E7D-A9CC-47B9C3E08E6A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34665500000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2E-4E7D-A9CC-47B9C3E08E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4374099453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2E-4E7D-A9CC-47B9C3E08E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1980800"/>
        <c:axId val="291982336"/>
        <c:axId val="0"/>
      </c:bar3DChart>
      <c:catAx>
        <c:axId val="291980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1982336"/>
        <c:crosses val="autoZero"/>
        <c:auto val="1"/>
        <c:lblAlgn val="ctr"/>
        <c:lblOffset val="100"/>
        <c:noMultiLvlLbl val="0"/>
      </c:catAx>
      <c:valAx>
        <c:axId val="291982336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291980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Pendidikan</a:t>
            </a:r>
            <a:r>
              <a:rPr lang="en-US" sz="16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&amp; </a:t>
            </a:r>
            <a:r>
              <a:rPr lang="en-US" sz="1600" b="1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Pelatihan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11E-3"/>
          <c:y val="0.24572893672039661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8A-4839-9B08-342DB0D6D0F6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1270000000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8A-4839-9B08-342DB0D6D0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372107000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8A-4839-9B08-342DB0D6D0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2027776"/>
        <c:axId val="302589056"/>
        <c:axId val="0"/>
      </c:bar3DChart>
      <c:catAx>
        <c:axId val="292027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2589056"/>
        <c:crosses val="autoZero"/>
        <c:auto val="1"/>
        <c:lblAlgn val="ctr"/>
        <c:lblOffset val="100"/>
        <c:noMultiLvlLbl val="0"/>
      </c:catAx>
      <c:valAx>
        <c:axId val="302589056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292027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Lain-lain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4572901388571913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C0F-4644-9312-6031FE453EBE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564500000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0F-4644-9312-6031FE453E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47542214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0F-4644-9312-6031FE453E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02609152"/>
        <c:axId val="302610688"/>
        <c:axId val="0"/>
      </c:bar3DChart>
      <c:catAx>
        <c:axId val="302609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2610688"/>
        <c:crosses val="autoZero"/>
        <c:auto val="1"/>
        <c:lblAlgn val="ctr"/>
        <c:lblOffset val="100"/>
        <c:noMultiLvlLbl val="0"/>
      </c:catAx>
      <c:valAx>
        <c:axId val="302610688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02609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err="1" smtClean="0"/>
            <a:t>Anggaran</a:t>
          </a:r>
          <a:r>
            <a:rPr lang="en-US" sz="2000" b="1" dirty="0" smtClean="0"/>
            <a:t> </a:t>
          </a:r>
          <a:r>
            <a:rPr lang="en-US" sz="2000" b="1" dirty="0" err="1" smtClean="0"/>
            <a:t>Belanja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 smtClean="0">
              <a:solidFill>
                <a:schemeClr val="tx2"/>
              </a:solidFill>
            </a:rPr>
            <a:t>150.758.149.000</a:t>
          </a:r>
          <a:endParaRPr lang="en-US" sz="2800" b="1" dirty="0">
            <a:solidFill>
              <a:schemeClr val="tx2"/>
            </a:solidFill>
          </a:endParaRP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E18AEF5F-1F09-4301-94B6-3E25CB82B9B9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C5B626A8-8F29-422D-8FB6-C268A5F08BA8}" type="presOf" srcId="{C0391D6F-77E7-47C0-BA09-F8D7779497FE}" destId="{20DDDCF0-A3BC-4EC0-A97B-77C49A31DC7D}" srcOrd="0" destOrd="0" presId="urn:microsoft.com/office/officeart/2005/8/layout/list1"/>
    <dgm:cxn modelId="{5C2873B3-5036-497F-95CC-080AECDA0936}" type="presOf" srcId="{C6A310D7-C413-4F15-89C5-A2928660C5C5}" destId="{11816E51-8A6E-4AAD-9AD7-7B7D0518EE1A}" srcOrd="0" destOrd="0" presId="urn:microsoft.com/office/officeart/2005/8/layout/list1"/>
    <dgm:cxn modelId="{E13502B9-6659-4826-AA92-F24B44C69A37}" type="presOf" srcId="{D14B3AC8-870B-4847-BF2D-BF7B9320973D}" destId="{0372762E-2B2A-4B13-A81C-3FE4F80CF7F9}" srcOrd="0" destOrd="0" presId="urn:microsoft.com/office/officeart/2005/8/layout/list1"/>
    <dgm:cxn modelId="{4045B181-5C0D-4ECC-BB09-F84BBF022CE2}" type="presParOf" srcId="{20DDDCF0-A3BC-4EC0-A97B-77C49A31DC7D}" destId="{70CBA15F-B3E9-4D74-AB2F-89CBFF79DB2D}" srcOrd="0" destOrd="0" presId="urn:microsoft.com/office/officeart/2005/8/layout/list1"/>
    <dgm:cxn modelId="{62C3A884-31B0-4A45-968A-6A95688AB444}" type="presParOf" srcId="{70CBA15F-B3E9-4D74-AB2F-89CBFF79DB2D}" destId="{0372762E-2B2A-4B13-A81C-3FE4F80CF7F9}" srcOrd="0" destOrd="0" presId="urn:microsoft.com/office/officeart/2005/8/layout/list1"/>
    <dgm:cxn modelId="{6F9F311F-1ADB-4B35-9EFE-687817B0DD05}" type="presParOf" srcId="{70CBA15F-B3E9-4D74-AB2F-89CBFF79DB2D}" destId="{A3D7C0DC-1F39-47DD-9578-2CF42B4B9963}" srcOrd="1" destOrd="0" presId="urn:microsoft.com/office/officeart/2005/8/layout/list1"/>
    <dgm:cxn modelId="{DE6DBE75-32EE-4F84-8DD8-023BFF2D59E4}" type="presParOf" srcId="{20DDDCF0-A3BC-4EC0-A97B-77C49A31DC7D}" destId="{443D3E00-6E1D-42C5-92B8-CA7E75A6BDDB}" srcOrd="1" destOrd="0" presId="urn:microsoft.com/office/officeart/2005/8/layout/list1"/>
    <dgm:cxn modelId="{7D08B0EB-E707-433B-B5E1-8114AF3993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smtClean="0"/>
            <a:t>TARGET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400" b="1" dirty="0" smtClean="0">
              <a:solidFill>
                <a:schemeClr val="tx2"/>
              </a:solidFill>
            </a:rPr>
            <a:t>36.500.000.000</a:t>
          </a:r>
          <a:endParaRPr lang="en-US" sz="2400" b="1" dirty="0">
            <a:solidFill>
              <a:schemeClr val="tx2"/>
            </a:solidFill>
          </a:endParaRP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47121A-33C3-4D0E-9B23-2249B2478254}" type="presOf" srcId="{D14B3AC8-870B-4847-BF2D-BF7B9320973D}" destId="{A3D7C0DC-1F39-47DD-9578-2CF42B4B9963}" srcOrd="1" destOrd="0" presId="urn:microsoft.com/office/officeart/2005/8/layout/list1"/>
    <dgm:cxn modelId="{A3749052-18BF-479F-A9DF-689729C71371}" type="presOf" srcId="{D14B3AC8-870B-4847-BF2D-BF7B9320973D}" destId="{0372762E-2B2A-4B13-A81C-3FE4F80CF7F9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CEA8F3F7-B94F-4542-B7EB-D3D4C294C013}" type="presOf" srcId="{C6A310D7-C413-4F15-89C5-A2928660C5C5}" destId="{11816E51-8A6E-4AAD-9AD7-7B7D0518EE1A}" srcOrd="0" destOrd="0" presId="urn:microsoft.com/office/officeart/2005/8/layout/list1"/>
    <dgm:cxn modelId="{EBF41F52-C79D-4EFB-B2D5-E98F3148519A}" type="presOf" srcId="{C0391D6F-77E7-47C0-BA09-F8D7779497FE}" destId="{20DDDCF0-A3BC-4EC0-A97B-77C49A31DC7D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0E1FB00F-8D72-40E3-AF03-045964E51F9A}" type="presParOf" srcId="{20DDDCF0-A3BC-4EC0-A97B-77C49A31DC7D}" destId="{70CBA15F-B3E9-4D74-AB2F-89CBFF79DB2D}" srcOrd="0" destOrd="0" presId="urn:microsoft.com/office/officeart/2005/8/layout/list1"/>
    <dgm:cxn modelId="{DCABBFC9-B728-4FA6-8292-7C77B9207E7A}" type="presParOf" srcId="{70CBA15F-B3E9-4D74-AB2F-89CBFF79DB2D}" destId="{0372762E-2B2A-4B13-A81C-3FE4F80CF7F9}" srcOrd="0" destOrd="0" presId="urn:microsoft.com/office/officeart/2005/8/layout/list1"/>
    <dgm:cxn modelId="{18EEE8A9-BE5B-40B3-A879-6922A0D0222C}" type="presParOf" srcId="{70CBA15F-B3E9-4D74-AB2F-89CBFF79DB2D}" destId="{A3D7C0DC-1F39-47DD-9578-2CF42B4B9963}" srcOrd="1" destOrd="0" presId="urn:microsoft.com/office/officeart/2005/8/layout/list1"/>
    <dgm:cxn modelId="{F5A23811-A1A5-4A5B-A228-36F57FC8106A}" type="presParOf" srcId="{20DDDCF0-A3BC-4EC0-A97B-77C49A31DC7D}" destId="{443D3E00-6E1D-42C5-92B8-CA7E75A6BDDB}" srcOrd="1" destOrd="0" presId="urn:microsoft.com/office/officeart/2005/8/layout/list1"/>
    <dgm:cxn modelId="{603A5C3E-391F-4573-8470-9C165C4322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smtClean="0"/>
            <a:t>REALISASI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400" b="1" dirty="0" smtClean="0">
              <a:solidFill>
                <a:schemeClr val="tx2"/>
              </a:solidFill>
            </a:rPr>
            <a:t>4.793.748.667</a:t>
          </a:r>
          <a:endParaRPr lang="en-US" sz="2400" b="1" dirty="0">
            <a:solidFill>
              <a:schemeClr val="tx2"/>
            </a:solidFill>
          </a:endParaRP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2A7AA-1869-4143-81E5-130AF09B06CD}" type="presOf" srcId="{D14B3AC8-870B-4847-BF2D-BF7B9320973D}" destId="{0372762E-2B2A-4B13-A81C-3FE4F80CF7F9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22DF8618-054D-4242-83C8-6EBBD622A6BF}" type="presOf" srcId="{C0391D6F-77E7-47C0-BA09-F8D7779497FE}" destId="{20DDDCF0-A3BC-4EC0-A97B-77C49A31DC7D}" srcOrd="0" destOrd="0" presId="urn:microsoft.com/office/officeart/2005/8/layout/list1"/>
    <dgm:cxn modelId="{4100EB0F-DEB9-407F-A2B2-844A6675F9E9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A551B3D1-3161-4396-83D5-F827C6677790}" type="presOf" srcId="{C6A310D7-C413-4F15-89C5-A2928660C5C5}" destId="{11816E51-8A6E-4AAD-9AD7-7B7D0518EE1A}" srcOrd="0" destOrd="0" presId="urn:microsoft.com/office/officeart/2005/8/layout/list1"/>
    <dgm:cxn modelId="{9ABC566A-C5D9-4206-AFAC-DD05CC272B6E}" type="presParOf" srcId="{20DDDCF0-A3BC-4EC0-A97B-77C49A31DC7D}" destId="{70CBA15F-B3E9-4D74-AB2F-89CBFF79DB2D}" srcOrd="0" destOrd="0" presId="urn:microsoft.com/office/officeart/2005/8/layout/list1"/>
    <dgm:cxn modelId="{FA482C20-56E1-46E8-ACDC-8B0AB34F78E9}" type="presParOf" srcId="{70CBA15F-B3E9-4D74-AB2F-89CBFF79DB2D}" destId="{0372762E-2B2A-4B13-A81C-3FE4F80CF7F9}" srcOrd="0" destOrd="0" presId="urn:microsoft.com/office/officeart/2005/8/layout/list1"/>
    <dgm:cxn modelId="{CD7EB18E-1045-40CF-A4F8-814A78616E0A}" type="presParOf" srcId="{70CBA15F-B3E9-4D74-AB2F-89CBFF79DB2D}" destId="{A3D7C0DC-1F39-47DD-9578-2CF42B4B9963}" srcOrd="1" destOrd="0" presId="urn:microsoft.com/office/officeart/2005/8/layout/list1"/>
    <dgm:cxn modelId="{D83FF1C2-F1FA-4179-AC38-CDB5556E7B94}" type="presParOf" srcId="{20DDDCF0-A3BC-4EC0-A97B-77C49A31DC7D}" destId="{443D3E00-6E1D-42C5-92B8-CA7E75A6BDDB}" srcOrd="1" destOrd="0" presId="urn:microsoft.com/office/officeart/2005/8/layout/list1"/>
    <dgm:cxn modelId="{C34D873F-EC8E-430D-94A7-F649CC996BD1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smtClean="0"/>
            <a:t>%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 smtClean="0">
              <a:solidFill>
                <a:schemeClr val="tx2"/>
              </a:solidFill>
            </a:rPr>
            <a:t>13,13%</a:t>
          </a:r>
          <a:endParaRPr lang="en-US" sz="2800" b="1" dirty="0">
            <a:solidFill>
              <a:schemeClr val="tx2"/>
            </a:solidFill>
          </a:endParaRP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F18BB6-2DB0-4F13-917C-DD51D3A90884}" type="presOf" srcId="{C6A310D7-C413-4F15-89C5-A2928660C5C5}" destId="{11816E51-8A6E-4AAD-9AD7-7B7D0518EE1A}" srcOrd="0" destOrd="0" presId="urn:microsoft.com/office/officeart/2005/8/layout/list1"/>
    <dgm:cxn modelId="{F490C5C3-DC27-49B0-B69B-0FA632961EB6}" type="presOf" srcId="{D14B3AC8-870B-4847-BF2D-BF7B9320973D}" destId="{0372762E-2B2A-4B13-A81C-3FE4F80CF7F9}" srcOrd="0" destOrd="0" presId="urn:microsoft.com/office/officeart/2005/8/layout/list1"/>
    <dgm:cxn modelId="{482E6525-A35A-459C-9F2F-79DED62DF1A4}" type="presOf" srcId="{C0391D6F-77E7-47C0-BA09-F8D7779497FE}" destId="{20DDDCF0-A3BC-4EC0-A97B-77C49A31DC7D}" srcOrd="0" destOrd="0" presId="urn:microsoft.com/office/officeart/2005/8/layout/list1"/>
    <dgm:cxn modelId="{6172033A-50BF-4971-906D-097612A92BC7}" type="presOf" srcId="{D14B3AC8-870B-4847-BF2D-BF7B9320973D}" destId="{A3D7C0DC-1F39-47DD-9578-2CF42B4B9963}" srcOrd="1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61946190-5132-426B-AC66-80F00E6A75B9}" type="presParOf" srcId="{20DDDCF0-A3BC-4EC0-A97B-77C49A31DC7D}" destId="{70CBA15F-B3E9-4D74-AB2F-89CBFF79DB2D}" srcOrd="0" destOrd="0" presId="urn:microsoft.com/office/officeart/2005/8/layout/list1"/>
    <dgm:cxn modelId="{938F2765-5768-44A4-AED9-3DB2F8DE0ABC}" type="presParOf" srcId="{70CBA15F-B3E9-4D74-AB2F-89CBFF79DB2D}" destId="{0372762E-2B2A-4B13-A81C-3FE4F80CF7F9}" srcOrd="0" destOrd="0" presId="urn:microsoft.com/office/officeart/2005/8/layout/list1"/>
    <dgm:cxn modelId="{17AA3BD3-190D-45DC-BBBF-0CCBA4906DC0}" type="presParOf" srcId="{70CBA15F-B3E9-4D74-AB2F-89CBFF79DB2D}" destId="{A3D7C0DC-1F39-47DD-9578-2CF42B4B9963}" srcOrd="1" destOrd="0" presId="urn:microsoft.com/office/officeart/2005/8/layout/list1"/>
    <dgm:cxn modelId="{1E780CC7-90FF-43AC-A459-C23981358EA6}" type="presParOf" srcId="{20DDDCF0-A3BC-4EC0-A97B-77C49A31DC7D}" destId="{443D3E00-6E1D-42C5-92B8-CA7E75A6BDDB}" srcOrd="1" destOrd="0" presId="urn:microsoft.com/office/officeart/2005/8/layout/list1"/>
    <dgm:cxn modelId="{A31F0CB4-3C62-4D7D-9816-7AD8A479BC02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555793"/>
          <a:ext cx="3723591" cy="91996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786" tIns="458216" rIns="368786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chemeClr val="tx2"/>
              </a:solidFill>
            </a:rPr>
            <a:t>150.758.149.000</a:t>
          </a:r>
          <a:endParaRPr lang="en-US" sz="2800" b="1" kern="1200" dirty="0">
            <a:solidFill>
              <a:schemeClr val="tx2"/>
            </a:solidFill>
          </a:endParaRPr>
        </a:p>
      </dsp:txBody>
      <dsp:txXfrm>
        <a:off x="0" y="555793"/>
        <a:ext cx="3723591" cy="919966"/>
      </dsp:txXfrm>
    </dsp:sp>
    <dsp:sp modelId="{A3D7C0DC-1F39-47DD-9578-2CF42B4B9963}">
      <dsp:nvSpPr>
        <dsp:cNvPr id="0" name=""/>
        <dsp:cNvSpPr/>
      </dsp:nvSpPr>
      <dsp:spPr>
        <a:xfrm>
          <a:off x="189465" y="260008"/>
          <a:ext cx="3326205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23" tIns="0" rIns="12572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Anggaran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Belanja</a:t>
          </a:r>
          <a:endParaRPr lang="en-US" sz="2000" b="1" kern="1200" dirty="0"/>
        </a:p>
      </dsp:txBody>
      <dsp:txXfrm>
        <a:off x="216536" y="287079"/>
        <a:ext cx="3272063" cy="500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89575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tx2"/>
              </a:solidFill>
            </a:rPr>
            <a:t>36.500.000.000</a:t>
          </a:r>
          <a:endParaRPr lang="en-US" sz="2400" b="1" kern="1200" dirty="0">
            <a:solidFill>
              <a:schemeClr val="tx2"/>
            </a:solidFill>
          </a:endParaRPr>
        </a:p>
      </dsp:txBody>
      <dsp:txXfrm>
        <a:off x="0" y="474795"/>
        <a:ext cx="3069447" cy="89575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TARGET</a:t>
          </a:r>
          <a:endParaRPr lang="en-US" sz="2000" b="1" kern="1200" dirty="0"/>
        </a:p>
      </dsp:txBody>
      <dsp:txXfrm>
        <a:off x="183251" y="206080"/>
        <a:ext cx="2687730" cy="500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89575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tx2"/>
              </a:solidFill>
            </a:rPr>
            <a:t>4.793.748.667</a:t>
          </a:r>
          <a:endParaRPr lang="en-US" sz="2400" b="1" kern="1200" dirty="0">
            <a:solidFill>
              <a:schemeClr val="tx2"/>
            </a:solidFill>
          </a:endParaRPr>
        </a:p>
      </dsp:txBody>
      <dsp:txXfrm>
        <a:off x="0" y="474795"/>
        <a:ext cx="3069447" cy="89575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REALISASI</a:t>
          </a:r>
          <a:endParaRPr lang="en-US" sz="2000" b="1" kern="1200" dirty="0"/>
        </a:p>
      </dsp:txBody>
      <dsp:txXfrm>
        <a:off x="183251" y="206080"/>
        <a:ext cx="2687730" cy="500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91996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58216" rIns="304000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chemeClr val="tx2"/>
              </a:solidFill>
            </a:rPr>
            <a:t>13,13%</a:t>
          </a:r>
          <a:endParaRPr lang="en-US" sz="2800" b="1" kern="1200" dirty="0">
            <a:solidFill>
              <a:schemeClr val="tx2"/>
            </a:solidFill>
          </a:endParaRPr>
        </a:p>
      </dsp:txBody>
      <dsp:txXfrm>
        <a:off x="0" y="474795"/>
        <a:ext cx="3069447" cy="91996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%</a:t>
          </a:r>
          <a:endParaRPr lang="en-US" sz="2000" b="1" kern="1200" dirty="0"/>
        </a:p>
      </dsp:txBody>
      <dsp:txXfrm>
        <a:off x="183251" y="206080"/>
        <a:ext cx="2687730" cy="500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0.58621</cdr:x>
      <cdr:y>0.50797</cdr:y>
    </cdr:from>
    <cdr:to>
      <cdr:x>0.71654</cdr:x>
      <cdr:y>0.5931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96544" y="2470298"/>
          <a:ext cx="1088638" cy="413992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0,04%</a:t>
          </a:r>
          <a:endParaRPr lang="en-US" sz="2000" b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0.22473</cdr:x>
      <cdr:y>0.22435</cdr:y>
    </cdr:from>
    <cdr:to>
      <cdr:x>0.75229</cdr:x>
      <cdr:y>0.31638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656904" y="864096"/>
          <a:ext cx="1542071" cy="354457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34.665.500.000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0.49916</cdr:x>
      <cdr:y>0.67306</cdr:y>
    </cdr:from>
    <cdr:to>
      <cdr:x>0.99185</cdr:x>
      <cdr:y>0.74784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459069" y="2592298"/>
          <a:ext cx="1440161" cy="288022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4.374.099.453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0.01389</cdr:x>
      <cdr:y>0.26174</cdr:y>
    </cdr:from>
    <cdr:to>
      <cdr:x>0.54515</cdr:x>
      <cdr:y>0.36118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 flipH="1">
          <a:off x="40605" y="1008112"/>
          <a:ext cx="1552897" cy="38297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1.270.000.000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0.50658</cdr:x>
      <cdr:y>0.57247</cdr:y>
    </cdr:from>
    <cdr:to>
      <cdr:x>0.95</cdr:x>
      <cdr:y>0.66595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480758" y="2204864"/>
          <a:ext cx="1296139" cy="360039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372.107.000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0.22563</cdr:x>
      <cdr:y>0.20566</cdr:y>
    </cdr:from>
    <cdr:to>
      <cdr:x>0.65961</cdr:x>
      <cdr:y>0.31031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659524" y="792088"/>
          <a:ext cx="1268548" cy="40305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564.500.000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0.51255</cdr:x>
      <cdr:y>0.67306</cdr:y>
    </cdr:from>
    <cdr:to>
      <cdr:x>0.93005</cdr:x>
      <cdr:y>0.75675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498220" y="2592288"/>
          <a:ext cx="1220362" cy="322337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47.542.214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AEC4C1-BF13-4941-963A-7458F94D0400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83597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10583597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839834-2A73-42A8-8072-1C0DD21FA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574ABE-4C11-49EC-885D-02AF52C2764C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98450" y="835025"/>
            <a:ext cx="7454900" cy="4178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292765"/>
            <a:ext cx="5486400" cy="5014198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83597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0583597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3408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8450" y="835025"/>
            <a:ext cx="7454900" cy="41783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BB7C910-61E6-44BF-8C07-86978F9FC0A8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98450" y="835025"/>
            <a:ext cx="7454900" cy="417830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6DFBA03-5789-463A-A771-6E5C516384E7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98450" y="835025"/>
            <a:ext cx="7454900" cy="41783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617C84-480C-4541-A46F-C92E083C30B1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98450" y="835025"/>
            <a:ext cx="7454900" cy="41783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98450" y="835025"/>
            <a:ext cx="7454900" cy="41783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FAA860-91CF-4CFA-A668-4FE96E2AA276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10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293D34-DBAC-4B55-8F48-C25F19E0C38B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77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3463" y="998538"/>
            <a:ext cx="8924926" cy="500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3463" y="998538"/>
            <a:ext cx="8924926" cy="500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772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3463" y="998538"/>
            <a:ext cx="8924926" cy="500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209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3463" y="998538"/>
            <a:ext cx="8924926" cy="500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78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9413" y="836613"/>
            <a:ext cx="7467601" cy="4184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29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98450" y="835025"/>
            <a:ext cx="7454900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98450" y="835025"/>
            <a:ext cx="7454900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9413" y="836613"/>
            <a:ext cx="7467601" cy="4184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9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98450" y="835025"/>
            <a:ext cx="7454900" cy="41783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9413" y="836613"/>
            <a:ext cx="7467601" cy="4184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5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98450" y="835025"/>
            <a:ext cx="7454900" cy="41783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206" y="990600"/>
            <a:ext cx="8493452" cy="3200400"/>
          </a:xfrm>
        </p:spPr>
        <p:txBody>
          <a:bodyPr>
            <a:normAutofit/>
          </a:bodyPr>
          <a:lstStyle>
            <a:lvl1pPr>
              <a:defRPr sz="6025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205" y="4267200"/>
            <a:ext cx="849345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10">
                <a:solidFill>
                  <a:schemeClr val="tx1"/>
                </a:solidFill>
              </a:defRPr>
            </a:lvl1pPr>
            <a:lvl2pPr marL="45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7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4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3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2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6921">
              <a:defRPr/>
            </a:lvl6pPr>
            <a:lvl7pPr marL="1882393">
              <a:defRPr/>
            </a:lvl7pPr>
            <a:lvl8pPr marL="2157865">
              <a:defRPr/>
            </a:lvl8pPr>
            <a:lvl9pPr marL="2433337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92658" y="381000"/>
            <a:ext cx="191293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9206" y="381000"/>
            <a:ext cx="8340417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005" y="1600215"/>
            <a:ext cx="5405837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21831" y="1600208"/>
            <a:ext cx="5405837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21831" y="3941771"/>
            <a:ext cx="5405837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994" y="1600215"/>
            <a:ext cx="11015665" cy="4530725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1" y="0"/>
            <a:ext cx="1223962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7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8431" y="2173288"/>
            <a:ext cx="5163592" cy="2090808"/>
          </a:xfrm>
        </p:spPr>
        <p:txBody>
          <a:bodyPr anchor="b">
            <a:noAutofit/>
          </a:bodyPr>
          <a:lstStyle>
            <a:lvl1pPr algn="l">
              <a:defRPr sz="5421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8431" y="4279973"/>
            <a:ext cx="5163592" cy="503167"/>
          </a:xfrm>
        </p:spPr>
        <p:txBody>
          <a:bodyPr>
            <a:noAutofit/>
          </a:bodyPr>
          <a:lstStyle>
            <a:lvl1pPr marL="0" indent="0" algn="l">
              <a:buNone/>
              <a:defRPr sz="1807" b="0" cap="all" baseline="0">
                <a:solidFill>
                  <a:schemeClr val="bg1"/>
                </a:solidFill>
              </a:defRPr>
            </a:lvl1pPr>
            <a:lvl2pPr marL="458983" indent="0" algn="ctr">
              <a:buNone/>
              <a:defRPr sz="2007"/>
            </a:lvl2pPr>
            <a:lvl3pPr marL="917965" indent="0" algn="ctr">
              <a:buNone/>
              <a:defRPr sz="1807"/>
            </a:lvl3pPr>
            <a:lvl4pPr marL="1376948" indent="0" algn="ctr">
              <a:buNone/>
              <a:defRPr sz="1607"/>
            </a:lvl4pPr>
            <a:lvl5pPr marL="1835930" indent="0" algn="ctr">
              <a:buNone/>
              <a:defRPr sz="1607"/>
            </a:lvl5pPr>
            <a:lvl6pPr marL="2294912" indent="0" algn="ctr">
              <a:buNone/>
              <a:defRPr sz="1607"/>
            </a:lvl6pPr>
            <a:lvl7pPr marL="2753895" indent="0" algn="ctr">
              <a:buNone/>
              <a:defRPr sz="1607"/>
            </a:lvl7pPr>
            <a:lvl8pPr marL="3212878" indent="0" algn="ctr">
              <a:buNone/>
              <a:defRPr sz="1607"/>
            </a:lvl8pPr>
            <a:lvl9pPr marL="3671860" indent="0" algn="ctr">
              <a:buNone/>
              <a:defRPr sz="1607"/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590" y="728547"/>
            <a:ext cx="5326386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IN" dirty="0"/>
          </a:p>
        </p:txBody>
      </p:sp>
      <p:sp>
        <p:nvSpPr>
          <p:cNvPr id="15" name="Freeform 5">
            <a:extLst>
              <a:ext uri="{FF2B5EF4-FFF2-40B4-BE49-F238E27FC236}">
                <a16:creationId xmlns="" xmlns:a16="http://schemas.microsoft.com/office/drawing/2014/main" id="{C98EF042-A3B8-406D-BC16-153A989F571A}"/>
              </a:ext>
            </a:extLst>
          </p:cNvPr>
          <p:cNvSpPr>
            <a:spLocks/>
          </p:cNvSpPr>
          <p:nvPr/>
        </p:nvSpPr>
        <p:spPr bwMode="auto">
          <a:xfrm>
            <a:off x="-4772" y="-171401"/>
            <a:ext cx="6247669" cy="7029401"/>
          </a:xfrm>
          <a:custGeom>
            <a:avLst/>
            <a:gdLst>
              <a:gd name="T0" fmla="*/ 0 w 447"/>
              <a:gd name="T1" fmla="*/ 264 h 553"/>
              <a:gd name="T2" fmla="*/ 141 w 447"/>
              <a:gd name="T3" fmla="*/ 48 h 553"/>
              <a:gd name="T4" fmla="*/ 414 w 447"/>
              <a:gd name="T5" fmla="*/ 67 h 553"/>
              <a:gd name="T6" fmla="*/ 438 w 447"/>
              <a:gd name="T7" fmla="*/ 98 h 553"/>
              <a:gd name="T8" fmla="*/ 391 w 447"/>
              <a:gd name="T9" fmla="*/ 111 h 553"/>
              <a:gd name="T10" fmla="*/ 94 w 447"/>
              <a:gd name="T11" fmla="*/ 149 h 553"/>
              <a:gd name="T12" fmla="*/ 107 w 447"/>
              <a:gd name="T13" fmla="*/ 424 h 553"/>
              <a:gd name="T14" fmla="*/ 383 w 447"/>
              <a:gd name="T15" fmla="*/ 453 h 553"/>
              <a:gd name="T16" fmla="*/ 393 w 447"/>
              <a:gd name="T17" fmla="*/ 446 h 553"/>
              <a:gd name="T18" fmla="*/ 433 w 447"/>
              <a:gd name="T19" fmla="*/ 449 h 553"/>
              <a:gd name="T20" fmla="*/ 421 w 447"/>
              <a:gd name="T21" fmla="*/ 485 h 553"/>
              <a:gd name="T22" fmla="*/ 194 w 447"/>
              <a:gd name="T23" fmla="*/ 531 h 553"/>
              <a:gd name="T24" fmla="*/ 0 w 447"/>
              <a:gd name="T25" fmla="*/ 264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7" h="553">
                <a:moveTo>
                  <a:pt x="0" y="264"/>
                </a:moveTo>
                <a:cubicBezTo>
                  <a:pt x="5" y="176"/>
                  <a:pt x="49" y="96"/>
                  <a:pt x="141" y="48"/>
                </a:cubicBezTo>
                <a:cubicBezTo>
                  <a:pt x="235" y="0"/>
                  <a:pt x="327" y="9"/>
                  <a:pt x="414" y="67"/>
                </a:cubicBezTo>
                <a:cubicBezTo>
                  <a:pt x="425" y="75"/>
                  <a:pt x="439" y="82"/>
                  <a:pt x="438" y="98"/>
                </a:cubicBezTo>
                <a:cubicBezTo>
                  <a:pt x="437" y="120"/>
                  <a:pt x="413" y="127"/>
                  <a:pt x="391" y="111"/>
                </a:cubicBezTo>
                <a:cubicBezTo>
                  <a:pt x="294" y="40"/>
                  <a:pt x="166" y="56"/>
                  <a:pt x="94" y="149"/>
                </a:cubicBezTo>
                <a:cubicBezTo>
                  <a:pt x="30" y="231"/>
                  <a:pt x="36" y="349"/>
                  <a:pt x="107" y="424"/>
                </a:cubicBezTo>
                <a:cubicBezTo>
                  <a:pt x="180" y="502"/>
                  <a:pt x="296" y="514"/>
                  <a:pt x="383" y="453"/>
                </a:cubicBezTo>
                <a:cubicBezTo>
                  <a:pt x="386" y="451"/>
                  <a:pt x="390" y="449"/>
                  <a:pt x="393" y="446"/>
                </a:cubicBezTo>
                <a:cubicBezTo>
                  <a:pt x="407" y="433"/>
                  <a:pt x="420" y="433"/>
                  <a:pt x="433" y="449"/>
                </a:cubicBezTo>
                <a:cubicBezTo>
                  <a:pt x="447" y="467"/>
                  <a:pt x="433" y="477"/>
                  <a:pt x="421" y="485"/>
                </a:cubicBezTo>
                <a:cubicBezTo>
                  <a:pt x="353" y="537"/>
                  <a:pt x="277" y="553"/>
                  <a:pt x="194" y="531"/>
                </a:cubicBezTo>
                <a:cubicBezTo>
                  <a:pt x="79" y="501"/>
                  <a:pt x="1" y="397"/>
                  <a:pt x="0" y="264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7" dirty="0"/>
          </a:p>
        </p:txBody>
      </p:sp>
    </p:spTree>
    <p:extLst>
      <p:ext uri="{BB962C8B-B14F-4D97-AF65-F5344CB8AC3E}">
        <p14:creationId xmlns:p14="http://schemas.microsoft.com/office/powerpoint/2010/main" val="10854816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56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pos="36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206" y="2057401"/>
            <a:ext cx="8493453" cy="2666999"/>
          </a:xfrm>
        </p:spPr>
        <p:txBody>
          <a:bodyPr anchor="b">
            <a:normAutofit/>
          </a:bodyPr>
          <a:lstStyle>
            <a:lvl1pPr algn="l">
              <a:defRPr sz="482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6" y="4876800"/>
            <a:ext cx="8493453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10">
                <a:solidFill>
                  <a:schemeClr val="tx1"/>
                </a:solidFill>
              </a:defRPr>
            </a:lvl1pPr>
            <a:lvl2pPr marL="459120" indent="0">
              <a:buNone/>
              <a:defRPr sz="1808">
                <a:solidFill>
                  <a:schemeClr val="tx1">
                    <a:tint val="75000"/>
                  </a:schemeClr>
                </a:solidFill>
              </a:defRPr>
            </a:lvl2pPr>
            <a:lvl3pPr marL="918240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3pPr>
            <a:lvl4pPr marL="137736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3648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9560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5472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21384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7296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9204" y="1676400"/>
            <a:ext cx="4719605" cy="44958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883" y="1676401"/>
            <a:ext cx="4719605" cy="44958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5" y="1676400"/>
            <a:ext cx="472073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10" b="0"/>
            </a:lvl1pPr>
            <a:lvl2pPr marL="459120" indent="0">
              <a:buNone/>
              <a:defRPr sz="2008" b="1"/>
            </a:lvl2pPr>
            <a:lvl3pPr marL="918240" indent="0">
              <a:buNone/>
              <a:defRPr sz="1808" b="1"/>
            </a:lvl3pPr>
            <a:lvl4pPr marL="1377361" indent="0">
              <a:buNone/>
              <a:defRPr sz="1607" b="1"/>
            </a:lvl4pPr>
            <a:lvl5pPr marL="1836481" indent="0">
              <a:buNone/>
              <a:defRPr sz="1607" b="1"/>
            </a:lvl5pPr>
            <a:lvl6pPr marL="2295601" indent="0">
              <a:buNone/>
              <a:defRPr sz="1607" b="1"/>
            </a:lvl6pPr>
            <a:lvl7pPr marL="2754721" indent="0">
              <a:buNone/>
              <a:defRPr sz="1607" b="1"/>
            </a:lvl7pPr>
            <a:lvl8pPr marL="3213842" indent="0">
              <a:buNone/>
              <a:defRPr sz="1607" b="1"/>
            </a:lvl8pPr>
            <a:lvl9pPr marL="3672962" indent="0">
              <a:buNone/>
              <a:defRPr sz="16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9205" y="2516458"/>
            <a:ext cx="4720735" cy="3655743"/>
          </a:xfrm>
        </p:spPr>
        <p:txBody>
          <a:bodyPr/>
          <a:lstStyle>
            <a:lvl1pPr>
              <a:defRPr sz="2209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560" y="1676400"/>
            <a:ext cx="4722861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10" b="0"/>
            </a:lvl1pPr>
            <a:lvl2pPr marL="459120" indent="0">
              <a:buNone/>
              <a:defRPr sz="2008" b="1"/>
            </a:lvl2pPr>
            <a:lvl3pPr marL="918240" indent="0">
              <a:buNone/>
              <a:defRPr sz="1808" b="1"/>
            </a:lvl3pPr>
            <a:lvl4pPr marL="1377361" indent="0">
              <a:buNone/>
              <a:defRPr sz="1607" b="1"/>
            </a:lvl4pPr>
            <a:lvl5pPr marL="1836481" indent="0">
              <a:buNone/>
              <a:defRPr sz="1607" b="1"/>
            </a:lvl5pPr>
            <a:lvl6pPr marL="2295601" indent="0">
              <a:buNone/>
              <a:defRPr sz="1607" b="1"/>
            </a:lvl6pPr>
            <a:lvl7pPr marL="2754721" indent="0">
              <a:buNone/>
              <a:defRPr sz="1607" b="1"/>
            </a:lvl7pPr>
            <a:lvl8pPr marL="3213842" indent="0">
              <a:buNone/>
              <a:defRPr sz="1607" b="1"/>
            </a:lvl8pPr>
            <a:lvl9pPr marL="3672962" indent="0">
              <a:buNone/>
              <a:defRPr sz="16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560" y="2516458"/>
            <a:ext cx="4722861" cy="3655743"/>
          </a:xfrm>
        </p:spPr>
        <p:txBody>
          <a:bodyPr/>
          <a:lstStyle>
            <a:lvl1pPr>
              <a:defRPr sz="2209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198" y="1676400"/>
            <a:ext cx="3825879" cy="2438400"/>
          </a:xfrm>
        </p:spPr>
        <p:txBody>
          <a:bodyPr anchor="b">
            <a:normAutofit/>
          </a:bodyPr>
          <a:lstStyle>
            <a:lvl1pPr algn="l">
              <a:defRPr sz="3213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205" y="685800"/>
            <a:ext cx="6197924" cy="54864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>
              <a:defRPr sz="1607"/>
            </a:lvl6pPr>
            <a:lvl7pPr>
              <a:defRPr sz="1607"/>
            </a:lvl7pPr>
            <a:lvl8pPr>
              <a:defRPr sz="1607"/>
            </a:lvl8pPr>
            <a:lvl9pPr>
              <a:defRPr sz="16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3198" y="4191000"/>
            <a:ext cx="3825879" cy="1524000"/>
          </a:xfrm>
        </p:spPr>
        <p:txBody>
          <a:bodyPr>
            <a:normAutofit/>
          </a:bodyPr>
          <a:lstStyle>
            <a:lvl1pPr marL="0" indent="0">
              <a:buNone/>
              <a:defRPr sz="1808"/>
            </a:lvl1pPr>
            <a:lvl2pPr marL="459120" indent="0">
              <a:buNone/>
              <a:defRPr sz="1205"/>
            </a:lvl2pPr>
            <a:lvl3pPr marL="918240" indent="0">
              <a:buNone/>
              <a:defRPr sz="1004"/>
            </a:lvl3pPr>
            <a:lvl4pPr marL="1377361" indent="0">
              <a:buNone/>
              <a:defRPr sz="904"/>
            </a:lvl4pPr>
            <a:lvl5pPr marL="1836481" indent="0">
              <a:buNone/>
              <a:defRPr sz="904"/>
            </a:lvl5pPr>
            <a:lvl6pPr marL="2295601" indent="0">
              <a:buNone/>
              <a:defRPr sz="904"/>
            </a:lvl6pPr>
            <a:lvl7pPr marL="2754721" indent="0">
              <a:buNone/>
              <a:defRPr sz="904"/>
            </a:lvl7pPr>
            <a:lvl8pPr marL="3213842" indent="0">
              <a:buNone/>
              <a:defRPr sz="904"/>
            </a:lvl8pPr>
            <a:lvl9pPr marL="3672962" indent="0">
              <a:buNone/>
              <a:defRPr sz="90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199" y="1676400"/>
            <a:ext cx="3825879" cy="2438400"/>
          </a:xfrm>
        </p:spPr>
        <p:txBody>
          <a:bodyPr anchor="b">
            <a:noAutofit/>
          </a:bodyPr>
          <a:lstStyle>
            <a:lvl1pPr algn="l">
              <a:defRPr sz="3213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8758" y="0"/>
            <a:ext cx="5968372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10"/>
            </a:lvl1pPr>
            <a:lvl2pPr marL="459120" indent="0">
              <a:buNone/>
              <a:defRPr sz="2812"/>
            </a:lvl2pPr>
            <a:lvl3pPr marL="918240" indent="0">
              <a:buNone/>
              <a:defRPr sz="2410"/>
            </a:lvl3pPr>
            <a:lvl4pPr marL="1377361" indent="0">
              <a:buNone/>
              <a:defRPr sz="2008"/>
            </a:lvl4pPr>
            <a:lvl5pPr marL="1836481" indent="0">
              <a:buNone/>
              <a:defRPr sz="2008"/>
            </a:lvl5pPr>
            <a:lvl6pPr marL="2295601" indent="0">
              <a:buNone/>
              <a:defRPr sz="2008"/>
            </a:lvl6pPr>
            <a:lvl7pPr marL="2754721" indent="0">
              <a:buNone/>
              <a:defRPr sz="2008"/>
            </a:lvl7pPr>
            <a:lvl8pPr marL="3213842" indent="0">
              <a:buNone/>
              <a:defRPr sz="2008"/>
            </a:lvl8pPr>
            <a:lvl9pPr marL="3672962" indent="0">
              <a:buNone/>
              <a:defRPr sz="2008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3199" y="4191000"/>
            <a:ext cx="3825879" cy="1524000"/>
          </a:xfrm>
        </p:spPr>
        <p:txBody>
          <a:bodyPr>
            <a:normAutofit/>
          </a:bodyPr>
          <a:lstStyle>
            <a:lvl1pPr marL="0" indent="0">
              <a:buNone/>
              <a:defRPr sz="1808"/>
            </a:lvl1pPr>
            <a:lvl2pPr marL="459120" indent="0">
              <a:buNone/>
              <a:defRPr sz="1205"/>
            </a:lvl2pPr>
            <a:lvl3pPr marL="918240" indent="0">
              <a:buNone/>
              <a:defRPr sz="1004"/>
            </a:lvl3pPr>
            <a:lvl4pPr marL="1377361" indent="0">
              <a:buNone/>
              <a:defRPr sz="904"/>
            </a:lvl4pPr>
            <a:lvl5pPr marL="1836481" indent="0">
              <a:buNone/>
              <a:defRPr sz="904"/>
            </a:lvl5pPr>
            <a:lvl6pPr marL="2295601" indent="0">
              <a:buNone/>
              <a:defRPr sz="904"/>
            </a:lvl6pPr>
            <a:lvl7pPr marL="2754721" indent="0">
              <a:buNone/>
              <a:defRPr sz="904"/>
            </a:lvl7pPr>
            <a:lvl8pPr marL="3213842" indent="0">
              <a:buNone/>
              <a:defRPr sz="904"/>
            </a:lvl8pPr>
            <a:lvl9pPr marL="3672962" indent="0">
              <a:buNone/>
              <a:defRPr sz="90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0101" y="0"/>
            <a:ext cx="11399525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8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9206" y="381000"/>
            <a:ext cx="964121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6" y="1676400"/>
            <a:ext cx="964121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7082" y="6356352"/>
            <a:ext cx="285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1872" y="6356352"/>
            <a:ext cx="3875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4781" y="6356352"/>
            <a:ext cx="285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8240" rtl="0" eaLnBrk="1" latinLnBrk="0" hangingPunct="1">
        <a:lnSpc>
          <a:spcPct val="90000"/>
        </a:lnSpc>
        <a:spcBef>
          <a:spcPct val="0"/>
        </a:spcBef>
        <a:buNone/>
        <a:defRPr sz="36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778" indent="-229560" algn="l" defTabSz="918240" rtl="0" eaLnBrk="1" latinLnBrk="0" hangingPunct="1">
        <a:lnSpc>
          <a:spcPct val="90000"/>
        </a:lnSpc>
        <a:spcBef>
          <a:spcPts val="1607"/>
        </a:spcBef>
        <a:buFont typeface="Arial" pitchFamily="34" charset="0"/>
        <a:buChar char="•"/>
        <a:defRPr sz="2410" kern="1200">
          <a:solidFill>
            <a:schemeClr val="tx1"/>
          </a:solidFill>
          <a:latin typeface="+mn-lt"/>
          <a:ea typeface="+mn-ea"/>
          <a:cs typeface="+mn-cs"/>
        </a:defRPr>
      </a:lvl1pPr>
      <a:lvl2pPr marL="505032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2008" kern="1200">
          <a:solidFill>
            <a:schemeClr val="tx1"/>
          </a:solidFill>
          <a:latin typeface="+mn-lt"/>
          <a:ea typeface="+mn-ea"/>
          <a:cs typeface="+mn-cs"/>
        </a:defRPr>
      </a:lvl2pPr>
      <a:lvl3pPr marL="780504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055977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4pPr>
      <a:lvl5pPr marL="1331449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5pPr>
      <a:lvl6pPr marL="1606921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6pPr>
      <a:lvl7pPr marL="1882393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7pPr>
      <a:lvl8pPr marL="2157865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8pPr>
      <a:lvl9pPr marL="2433337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1pPr>
      <a:lvl2pPr marL="45912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2pPr>
      <a:lvl3pPr marL="91824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37736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4pPr>
      <a:lvl5pPr marL="183648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5pPr>
      <a:lvl6pPr marL="229560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6pPr>
      <a:lvl7pPr marL="275472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7pPr>
      <a:lvl8pPr marL="3213842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8pPr>
      <a:lvl9pPr marL="3672962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chart" Target="../charts/chart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4.xml"/><Relationship Id="rId20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chart" Target="../charts/chart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1895" y="991067"/>
            <a:ext cx="6507730" cy="1025417"/>
          </a:xfrm>
        </p:spPr>
        <p:txBody>
          <a:bodyPr/>
          <a:lstStyle/>
          <a:p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LAPORAN KINERJA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202860" y="363671"/>
            <a:ext cx="723081" cy="462237"/>
            <a:chOff x="960438" y="2263776"/>
            <a:chExt cx="1646237" cy="844550"/>
          </a:xfrm>
        </p:grpSpPr>
        <p:sp>
          <p:nvSpPr>
            <p:cNvPr id="9" name="object 15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1002456 w 1320817"/>
                <a:gd name="T1" fmla="*/ 2060 h 643808"/>
                <a:gd name="T2" fmla="*/ 907722 w 1320817"/>
                <a:gd name="T3" fmla="*/ 16528 h 643808"/>
                <a:gd name="T4" fmla="*/ 823752 w 1320817"/>
                <a:gd name="T5" fmla="*/ 42132 h 643808"/>
                <a:gd name="T6" fmla="*/ 749706 w 1320817"/>
                <a:gd name="T7" fmla="*/ 76241 h 643808"/>
                <a:gd name="T8" fmla="*/ 669816 w 1320817"/>
                <a:gd name="T9" fmla="*/ 126840 h 643808"/>
                <a:gd name="T10" fmla="*/ 570513 w 1320817"/>
                <a:gd name="T11" fmla="*/ 212808 h 643808"/>
                <a:gd name="T12" fmla="*/ 442283 w 1320817"/>
                <a:gd name="T13" fmla="*/ 355800 h 643808"/>
                <a:gd name="T14" fmla="*/ 378096 w 1320817"/>
                <a:gd name="T15" fmla="*/ 426518 h 643808"/>
                <a:gd name="T16" fmla="*/ 284639 w 1320817"/>
                <a:gd name="T17" fmla="*/ 511046 h 643808"/>
                <a:gd name="T18" fmla="*/ 174673 w 1320817"/>
                <a:gd name="T19" fmla="*/ 575754 h 643808"/>
                <a:gd name="T20" fmla="*/ 80956 w 1320817"/>
                <a:gd name="T21" fmla="*/ 601006 h 643808"/>
                <a:gd name="T22" fmla="*/ 0 w 1320817"/>
                <a:gd name="T23" fmla="*/ 611294 h 643808"/>
                <a:gd name="T24" fmla="*/ 42234 w 1320817"/>
                <a:gd name="T25" fmla="*/ 625327 h 643808"/>
                <a:gd name="T26" fmla="*/ 138778 w 1320817"/>
                <a:gd name="T27" fmla="*/ 646729 h 643808"/>
                <a:gd name="T28" fmla="*/ 238394 w 1320817"/>
                <a:gd name="T29" fmla="*/ 653919 h 643808"/>
                <a:gd name="T30" fmla="*/ 300559 w 1320817"/>
                <a:gd name="T31" fmla="*/ 650613 h 643808"/>
                <a:gd name="T32" fmla="*/ 386198 w 1320817"/>
                <a:gd name="T33" fmla="*/ 636264 h 643808"/>
                <a:gd name="T34" fmla="*/ 470205 w 1320817"/>
                <a:gd name="T35" fmla="*/ 607960 h 643808"/>
                <a:gd name="T36" fmla="*/ 552436 w 1320817"/>
                <a:gd name="T37" fmla="*/ 563160 h 643808"/>
                <a:gd name="T38" fmla="*/ 618218 w 1320817"/>
                <a:gd name="T39" fmla="*/ 518488 h 643808"/>
                <a:gd name="T40" fmla="*/ 683849 w 1320817"/>
                <a:gd name="T41" fmla="*/ 469068 h 643808"/>
                <a:gd name="T42" fmla="*/ 829369 w 1320817"/>
                <a:gd name="T43" fmla="*/ 352709 h 643808"/>
                <a:gd name="T44" fmla="*/ 880929 w 1320817"/>
                <a:gd name="T45" fmla="*/ 311695 h 643808"/>
                <a:gd name="T46" fmla="*/ 1001983 w 1320817"/>
                <a:gd name="T47" fmla="*/ 211327 h 643808"/>
                <a:gd name="T48" fmla="*/ 1052485 w 1320817"/>
                <a:gd name="T49" fmla="*/ 170742 h 643808"/>
                <a:gd name="T50" fmla="*/ 1119031 w 1320817"/>
                <a:gd name="T51" fmla="*/ 121866 h 643808"/>
                <a:gd name="T52" fmla="*/ 1197768 w 1320817"/>
                <a:gd name="T53" fmla="*/ 75660 h 643808"/>
                <a:gd name="T54" fmla="*/ 1284897 w 1320817"/>
                <a:gd name="T55" fmla="*/ 52027 h 643808"/>
                <a:gd name="T56" fmla="*/ 1316283 w 1320817"/>
                <a:gd name="T57" fmla="*/ 48472 h 643808"/>
                <a:gd name="T58" fmla="*/ 1228403 w 1320817"/>
                <a:gd name="T59" fmla="*/ 22894 h 643808"/>
                <a:gd name="T60" fmla="*/ 1134568 w 1320817"/>
                <a:gd name="T61" fmla="*/ 5573 h 643808"/>
                <a:gd name="T62" fmla="*/ 1071205 w 1320817"/>
                <a:gd name="T63" fmla="*/ 344 h 6438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20817"/>
                <a:gd name="T97" fmla="*/ 0 h 643808"/>
                <a:gd name="T98" fmla="*/ 1320817 w 1320817"/>
                <a:gd name="T99" fmla="*/ 643808 h 6438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1" name="object 16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41625 w 1320817"/>
                <a:gd name="T1" fmla="*/ 606672 h 643808"/>
                <a:gd name="T2" fmla="*/ 129823 w 1320817"/>
                <a:gd name="T3" fmla="*/ 590681 h 643808"/>
                <a:gd name="T4" fmla="*/ 232235 w 1320817"/>
                <a:gd name="T5" fmla="*/ 546469 h 643808"/>
                <a:gd name="T6" fmla="*/ 332926 w 1320817"/>
                <a:gd name="T7" fmla="*/ 470670 h 643808"/>
                <a:gd name="T8" fmla="*/ 421202 w 1320817"/>
                <a:gd name="T9" fmla="*/ 379775 h 643808"/>
                <a:gd name="T10" fmla="*/ 484199 w 1320817"/>
                <a:gd name="T11" fmla="*/ 307383 h 643808"/>
                <a:gd name="T12" fmla="*/ 548298 w 1320817"/>
                <a:gd name="T13" fmla="*/ 235800 h 643808"/>
                <a:gd name="T14" fmla="*/ 641472 w 1320817"/>
                <a:gd name="T15" fmla="*/ 148506 h 643808"/>
                <a:gd name="T16" fmla="*/ 732656 w 1320817"/>
                <a:gd name="T17" fmla="*/ 85787 h 643808"/>
                <a:gd name="T18" fmla="*/ 804354 w 1320817"/>
                <a:gd name="T19" fmla="*/ 49963 h 643808"/>
                <a:gd name="T20" fmla="*/ 885764 w 1320817"/>
                <a:gd name="T21" fmla="*/ 21987 h 643808"/>
                <a:gd name="T22" fmla="*/ 977713 w 1320817"/>
                <a:gd name="T23" fmla="*/ 4494 h 643808"/>
                <a:gd name="T24" fmla="*/ 1049586 w 1320817"/>
                <a:gd name="T25" fmla="*/ 0 h 643808"/>
                <a:gd name="T26" fmla="*/ 1113817 w 1320817"/>
                <a:gd name="T27" fmla="*/ 3232 h 643808"/>
                <a:gd name="T28" fmla="*/ 1193329 w 1320817"/>
                <a:gd name="T29" fmla="*/ 15211 h 643808"/>
                <a:gd name="T30" fmla="*/ 1284653 w 1320817"/>
                <a:gd name="T31" fmla="*/ 38136 h 643808"/>
                <a:gd name="T32" fmla="*/ 1308838 w 1320817"/>
                <a:gd name="T33" fmla="*/ 50241 h 643808"/>
                <a:gd name="T34" fmla="*/ 1248062 w 1320817"/>
                <a:gd name="T35" fmla="*/ 58553 h 643808"/>
                <a:gd name="T36" fmla="*/ 1168579 w 1320817"/>
                <a:gd name="T37" fmla="*/ 90722 h 643808"/>
                <a:gd name="T38" fmla="*/ 1102458 w 1320817"/>
                <a:gd name="T39" fmla="*/ 133387 h 643808"/>
                <a:gd name="T40" fmla="*/ 1035729 w 1320817"/>
                <a:gd name="T41" fmla="*/ 183972 h 643808"/>
                <a:gd name="T42" fmla="*/ 967921 w 1320817"/>
                <a:gd name="T43" fmla="*/ 239571 h 643808"/>
                <a:gd name="T44" fmla="*/ 933461 w 1320817"/>
                <a:gd name="T45" fmla="*/ 268344 h 643808"/>
                <a:gd name="T46" fmla="*/ 863157 w 1320817"/>
                <a:gd name="T47" fmla="*/ 326015 h 643808"/>
                <a:gd name="T48" fmla="*/ 813435 w 1320817"/>
                <a:gd name="T49" fmla="*/ 365404 h 643808"/>
                <a:gd name="T50" fmla="*/ 781344 w 1320817"/>
                <a:gd name="T51" fmla="*/ 391189 h 643808"/>
                <a:gd name="T52" fmla="*/ 749021 w 1320817"/>
                <a:gd name="T53" fmla="*/ 417260 h 643808"/>
                <a:gd name="T54" fmla="*/ 683849 w 1320817"/>
                <a:gd name="T55" fmla="*/ 469068 h 643808"/>
                <a:gd name="T56" fmla="*/ 618218 w 1320817"/>
                <a:gd name="T57" fmla="*/ 518488 h 643808"/>
                <a:gd name="T58" fmla="*/ 552436 w 1320817"/>
                <a:gd name="T59" fmla="*/ 563160 h 643808"/>
                <a:gd name="T60" fmla="*/ 482427 w 1320817"/>
                <a:gd name="T61" fmla="*/ 602395 h 643808"/>
                <a:gd name="T62" fmla="*/ 398090 w 1320817"/>
                <a:gd name="T63" fmla="*/ 633222 h 643808"/>
                <a:gd name="T64" fmla="*/ 300559 w 1320817"/>
                <a:gd name="T65" fmla="*/ 650613 h 643808"/>
                <a:gd name="T66" fmla="*/ 238394 w 1320817"/>
                <a:gd name="T67" fmla="*/ 653919 h 643808"/>
                <a:gd name="T68" fmla="*/ 176511 w 1320817"/>
                <a:gd name="T69" fmla="*/ 651256 h 643808"/>
                <a:gd name="T70" fmla="*/ 78474 w 1320817"/>
                <a:gd name="T71" fmla="*/ 635001 h 643808"/>
                <a:gd name="T72" fmla="*/ 2374 w 1320817"/>
                <a:gd name="T73" fmla="*/ 612212 h 643808"/>
                <a:gd name="T74" fmla="*/ 0 w 1320817"/>
                <a:gd name="T75" fmla="*/ 611294 h 6438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0817"/>
                <a:gd name="T115" fmla="*/ 0 h 643808"/>
                <a:gd name="T116" fmla="*/ 1320817 w 1320817"/>
                <a:gd name="T117" fmla="*/ 643808 h 6438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lnTo>
                    <a:pt x="0" y="601841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2" name="object 17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1257590 w 1294131"/>
                <a:gd name="T1" fmla="*/ 0 h 747045"/>
                <a:gd name="T2" fmla="*/ 1218666 w 1294131"/>
                <a:gd name="T3" fmla="*/ 2496 h 747045"/>
                <a:gd name="T4" fmla="*/ 1176032 w 1294131"/>
                <a:gd name="T5" fmla="*/ 9198 h 747045"/>
                <a:gd name="T6" fmla="*/ 1132822 w 1294131"/>
                <a:gd name="T7" fmla="*/ 19109 h 747045"/>
                <a:gd name="T8" fmla="*/ 1092171 w 1294131"/>
                <a:gd name="T9" fmla="*/ 31233 h 747045"/>
                <a:gd name="T10" fmla="*/ 1047365 w 1294131"/>
                <a:gd name="T11" fmla="*/ 49110 h 747045"/>
                <a:gd name="T12" fmla="*/ 989791 w 1294131"/>
                <a:gd name="T13" fmla="*/ 82902 h 747045"/>
                <a:gd name="T14" fmla="*/ 941201 w 1294131"/>
                <a:gd name="T15" fmla="*/ 116055 h 747045"/>
                <a:gd name="T16" fmla="*/ 893345 w 1294131"/>
                <a:gd name="T17" fmla="*/ 152068 h 747045"/>
                <a:gd name="T18" fmla="*/ 846726 w 1294131"/>
                <a:gd name="T19" fmla="*/ 189912 h 747045"/>
                <a:gd name="T20" fmla="*/ 801836 w 1294131"/>
                <a:gd name="T21" fmla="*/ 228555 h 747045"/>
                <a:gd name="T22" fmla="*/ 759182 w 1294131"/>
                <a:gd name="T23" fmla="*/ 266963 h 747045"/>
                <a:gd name="T24" fmla="*/ 719260 w 1294131"/>
                <a:gd name="T25" fmla="*/ 304107 h 747045"/>
                <a:gd name="T26" fmla="*/ 634695 w 1294131"/>
                <a:gd name="T27" fmla="*/ 384668 h 747045"/>
                <a:gd name="T28" fmla="*/ 620899 w 1294131"/>
                <a:gd name="T29" fmla="*/ 397642 h 747045"/>
                <a:gd name="T30" fmla="*/ 591128 w 1294131"/>
                <a:gd name="T31" fmla="*/ 424733 h 747045"/>
                <a:gd name="T32" fmla="*/ 562090 w 1294131"/>
                <a:gd name="T33" fmla="*/ 449780 h 747045"/>
                <a:gd name="T34" fmla="*/ 505644 w 1294131"/>
                <a:gd name="T35" fmla="*/ 494031 h 747045"/>
                <a:gd name="T36" fmla="*/ 450400 w 1294131"/>
                <a:gd name="T37" fmla="*/ 530943 h 747045"/>
                <a:gd name="T38" fmla="*/ 395187 w 1294131"/>
                <a:gd name="T39" fmla="*/ 561063 h 747045"/>
                <a:gd name="T40" fmla="*/ 338863 w 1294131"/>
                <a:gd name="T41" fmla="*/ 584942 h 747045"/>
                <a:gd name="T42" fmla="*/ 280274 w 1294131"/>
                <a:gd name="T43" fmla="*/ 603129 h 747045"/>
                <a:gd name="T44" fmla="*/ 218242 w 1294131"/>
                <a:gd name="T45" fmla="*/ 616168 h 747045"/>
                <a:gd name="T46" fmla="*/ 151633 w 1294131"/>
                <a:gd name="T47" fmla="*/ 624612 h 747045"/>
                <a:gd name="T48" fmla="*/ 79260 w 1294131"/>
                <a:gd name="T49" fmla="*/ 629009 h 747045"/>
                <a:gd name="T50" fmla="*/ 40568 w 1294131"/>
                <a:gd name="T51" fmla="*/ 629856 h 747045"/>
                <a:gd name="T52" fmla="*/ 0 w 1294131"/>
                <a:gd name="T53" fmla="*/ 629900 h 747045"/>
                <a:gd name="T54" fmla="*/ 12550 w 1294131"/>
                <a:gd name="T55" fmla="*/ 638139 h 747045"/>
                <a:gd name="T56" fmla="*/ 51882 w 1294131"/>
                <a:gd name="T57" fmla="*/ 662082 h 747045"/>
                <a:gd name="T58" fmla="*/ 93021 w 1294131"/>
                <a:gd name="T59" fmla="*/ 684385 h 747045"/>
                <a:gd name="T60" fmla="*/ 135027 w 1294131"/>
                <a:gd name="T61" fmla="*/ 704409 h 747045"/>
                <a:gd name="T62" fmla="*/ 176941 w 1294131"/>
                <a:gd name="T63" fmla="*/ 721516 h 747045"/>
                <a:gd name="T64" fmla="*/ 217851 w 1294131"/>
                <a:gd name="T65" fmla="*/ 735070 h 747045"/>
                <a:gd name="T66" fmla="*/ 256810 w 1294131"/>
                <a:gd name="T67" fmla="*/ 744429 h 747045"/>
                <a:gd name="T68" fmla="*/ 342966 w 1294131"/>
                <a:gd name="T69" fmla="*/ 754578 h 747045"/>
                <a:gd name="T70" fmla="*/ 411261 w 1294131"/>
                <a:gd name="T71" fmla="*/ 756438 h 747045"/>
                <a:gd name="T72" fmla="*/ 474406 w 1294131"/>
                <a:gd name="T73" fmla="*/ 752474 h 747045"/>
                <a:gd name="T74" fmla="*/ 532729 w 1294131"/>
                <a:gd name="T75" fmla="*/ 743074 h 747045"/>
                <a:gd name="T76" fmla="*/ 586574 w 1294131"/>
                <a:gd name="T77" fmla="*/ 728619 h 747045"/>
                <a:gd name="T78" fmla="*/ 636277 w 1294131"/>
                <a:gd name="T79" fmla="*/ 709500 h 747045"/>
                <a:gd name="T80" fmla="*/ 682163 w 1294131"/>
                <a:gd name="T81" fmla="*/ 686101 h 747045"/>
                <a:gd name="T82" fmla="*/ 724570 w 1294131"/>
                <a:gd name="T83" fmla="*/ 658806 h 747045"/>
                <a:gd name="T84" fmla="*/ 763835 w 1294131"/>
                <a:gd name="T85" fmla="*/ 628002 h 747045"/>
                <a:gd name="T86" fmla="*/ 800292 w 1294131"/>
                <a:gd name="T87" fmla="*/ 594077 h 747045"/>
                <a:gd name="T88" fmla="*/ 834274 w 1294131"/>
                <a:gd name="T89" fmla="*/ 557412 h 747045"/>
                <a:gd name="T90" fmla="*/ 866113 w 1294131"/>
                <a:gd name="T91" fmla="*/ 518398 h 747045"/>
                <a:gd name="T92" fmla="*/ 896151 w 1294131"/>
                <a:gd name="T93" fmla="*/ 477416 h 747045"/>
                <a:gd name="T94" fmla="*/ 924713 w 1294131"/>
                <a:gd name="T95" fmla="*/ 434858 h 747045"/>
                <a:gd name="T96" fmla="*/ 952139 w 1294131"/>
                <a:gd name="T97" fmla="*/ 391103 h 747045"/>
                <a:gd name="T98" fmla="*/ 978760 w 1294131"/>
                <a:gd name="T99" fmla="*/ 346542 h 747045"/>
                <a:gd name="T100" fmla="*/ 1004916 w 1294131"/>
                <a:gd name="T101" fmla="*/ 301559 h 747045"/>
                <a:gd name="T102" fmla="*/ 1030935 w 1294131"/>
                <a:gd name="T103" fmla="*/ 256537 h 747045"/>
                <a:gd name="T104" fmla="*/ 1057156 w 1294131"/>
                <a:gd name="T105" fmla="*/ 211866 h 747045"/>
                <a:gd name="T106" fmla="*/ 1083909 w 1294131"/>
                <a:gd name="T107" fmla="*/ 167931 h 747045"/>
                <a:gd name="T108" fmla="*/ 1110843 w 1294131"/>
                <a:gd name="T109" fmla="*/ 128897 h 747045"/>
                <a:gd name="T110" fmla="*/ 1139214 w 1294131"/>
                <a:gd name="T111" fmla="*/ 95455 h 747045"/>
                <a:gd name="T112" fmla="*/ 1168993 w 1294131"/>
                <a:gd name="T113" fmla="*/ 67246 h 747045"/>
                <a:gd name="T114" fmla="*/ 1200145 w 1294131"/>
                <a:gd name="T115" fmla="*/ 43903 h 747045"/>
                <a:gd name="T116" fmla="*/ 1243757 w 1294131"/>
                <a:gd name="T117" fmla="*/ 19723 h 747045"/>
                <a:gd name="T118" fmla="*/ 1289672 w 1294131"/>
                <a:gd name="T119" fmla="*/ 2691 h 747045"/>
                <a:gd name="T120" fmla="*/ 1279829 w 1294131"/>
                <a:gd name="T121" fmla="*/ 1150 h 747045"/>
                <a:gd name="T122" fmla="*/ 1269199 w 1294131"/>
                <a:gd name="T123" fmla="*/ 269 h 747045"/>
                <a:gd name="T124" fmla="*/ 1257590 w 1294131"/>
                <a:gd name="T125" fmla="*/ 0 h 7470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94131"/>
                <a:gd name="T190" fmla="*/ 0 h 747045"/>
                <a:gd name="T191" fmla="*/ 1294131 w 1294131"/>
                <a:gd name="T192" fmla="*/ 747045 h 7470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3" name="object 18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40568 w 1294131"/>
                <a:gd name="T1" fmla="*/ 629856 h 747045"/>
                <a:gd name="T2" fmla="*/ 151633 w 1294131"/>
                <a:gd name="T3" fmla="*/ 624612 h 747045"/>
                <a:gd name="T4" fmla="*/ 280274 w 1294131"/>
                <a:gd name="T5" fmla="*/ 603129 h 747045"/>
                <a:gd name="T6" fmla="*/ 395187 w 1294131"/>
                <a:gd name="T7" fmla="*/ 561063 h 747045"/>
                <a:gd name="T8" fmla="*/ 505644 w 1294131"/>
                <a:gd name="T9" fmla="*/ 494031 h 747045"/>
                <a:gd name="T10" fmla="*/ 591128 w 1294131"/>
                <a:gd name="T11" fmla="*/ 424733 h 747045"/>
                <a:gd name="T12" fmla="*/ 649620 w 1294131"/>
                <a:gd name="T13" fmla="*/ 370478 h 747045"/>
                <a:gd name="T14" fmla="*/ 700482 w 1294131"/>
                <a:gd name="T15" fmla="*/ 321883 h 747045"/>
                <a:gd name="T16" fmla="*/ 780197 w 1294131"/>
                <a:gd name="T17" fmla="*/ 247853 h 747045"/>
                <a:gd name="T18" fmla="*/ 869848 w 1294131"/>
                <a:gd name="T19" fmla="*/ 170826 h 747045"/>
                <a:gd name="T20" fmla="*/ 965435 w 1294131"/>
                <a:gd name="T21" fmla="*/ 99055 h 747045"/>
                <a:gd name="T22" fmla="*/ 1057212 w 1294131"/>
                <a:gd name="T23" fmla="*/ 44567 h 747045"/>
                <a:gd name="T24" fmla="*/ 1147096 w 1294131"/>
                <a:gd name="T25" fmla="*/ 15515 h 747045"/>
                <a:gd name="T26" fmla="*/ 1232207 w 1294131"/>
                <a:gd name="T27" fmla="*/ 1150 h 747045"/>
                <a:gd name="T28" fmla="*/ 1269199 w 1294131"/>
                <a:gd name="T29" fmla="*/ 269 h 747045"/>
                <a:gd name="T30" fmla="*/ 1289672 w 1294131"/>
                <a:gd name="T31" fmla="*/ 2691 h 747045"/>
                <a:gd name="T32" fmla="*/ 1266432 w 1294131"/>
                <a:gd name="T33" fmla="*/ 10367 h 747045"/>
                <a:gd name="T34" fmla="*/ 1179226 w 1294131"/>
                <a:gd name="T35" fmla="*/ 58939 h 747045"/>
                <a:gd name="T36" fmla="*/ 1120141 w 1294131"/>
                <a:gd name="T37" fmla="*/ 117144 h 747045"/>
                <a:gd name="T38" fmla="*/ 1057156 w 1294131"/>
                <a:gd name="T39" fmla="*/ 211866 h 747045"/>
                <a:gd name="T40" fmla="*/ 1004916 w 1294131"/>
                <a:gd name="T41" fmla="*/ 301559 h 747045"/>
                <a:gd name="T42" fmla="*/ 952139 w 1294131"/>
                <a:gd name="T43" fmla="*/ 391103 h 747045"/>
                <a:gd name="T44" fmla="*/ 896151 w 1294131"/>
                <a:gd name="T45" fmla="*/ 477416 h 747045"/>
                <a:gd name="T46" fmla="*/ 834274 w 1294131"/>
                <a:gd name="T47" fmla="*/ 557412 h 747045"/>
                <a:gd name="T48" fmla="*/ 763835 w 1294131"/>
                <a:gd name="T49" fmla="*/ 628002 h 747045"/>
                <a:gd name="T50" fmla="*/ 682163 w 1294131"/>
                <a:gd name="T51" fmla="*/ 686101 h 747045"/>
                <a:gd name="T52" fmla="*/ 586574 w 1294131"/>
                <a:gd name="T53" fmla="*/ 728619 h 747045"/>
                <a:gd name="T54" fmla="*/ 474406 w 1294131"/>
                <a:gd name="T55" fmla="*/ 752474 h 747045"/>
                <a:gd name="T56" fmla="*/ 342966 w 1294131"/>
                <a:gd name="T57" fmla="*/ 754578 h 747045"/>
                <a:gd name="T58" fmla="*/ 231103 w 1294131"/>
                <a:gd name="T59" fmla="*/ 738687 h 747045"/>
                <a:gd name="T60" fmla="*/ 149049 w 1294131"/>
                <a:gd name="T61" fmla="*/ 710468 h 747045"/>
                <a:gd name="T62" fmla="*/ 65445 w 1294131"/>
                <a:gd name="T63" fmla="*/ 669730 h 747045"/>
                <a:gd name="T64" fmla="*/ 12550 w 1294131"/>
                <a:gd name="T65" fmla="*/ 638139 h 7470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4131"/>
                <a:gd name="T100" fmla="*/ 0 h 747045"/>
                <a:gd name="T101" fmla="*/ 1294131 w 1294131"/>
                <a:gd name="T102" fmla="*/ 747045 h 7470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4" name="object 19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91611 w 140303"/>
                <a:gd name="T1" fmla="*/ 0 h 68175"/>
                <a:gd name="T2" fmla="*/ 58122 w 140303"/>
                <a:gd name="T3" fmla="*/ 32672 h 68175"/>
                <a:gd name="T4" fmla="*/ 13964 w 140303"/>
                <a:gd name="T5" fmla="*/ 45714 h 68175"/>
                <a:gd name="T6" fmla="*/ 0 w 140303"/>
                <a:gd name="T7" fmla="*/ 46965 h 68175"/>
                <a:gd name="T8" fmla="*/ 5807 w 140303"/>
                <a:gd name="T9" fmla="*/ 47842 h 68175"/>
                <a:gd name="T10" fmla="*/ 14820 w 140303"/>
                <a:gd name="T11" fmla="*/ 48969 h 68175"/>
                <a:gd name="T12" fmla="*/ 25428 w 140303"/>
                <a:gd name="T13" fmla="*/ 49768 h 68175"/>
                <a:gd name="T14" fmla="*/ 37693 w 140303"/>
                <a:gd name="T15" fmla="*/ 49929 h 68175"/>
                <a:gd name="T16" fmla="*/ 51668 w 140303"/>
                <a:gd name="T17" fmla="*/ 49134 h 68175"/>
                <a:gd name="T18" fmla="*/ 98592 w 140303"/>
                <a:gd name="T19" fmla="*/ 38855 h 68175"/>
                <a:gd name="T20" fmla="*/ 132092 w 140303"/>
                <a:gd name="T21" fmla="*/ 24149 h 68175"/>
                <a:gd name="T22" fmla="*/ 91611 w 140303"/>
                <a:gd name="T23" fmla="*/ 0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5" name="object 20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0 w 140303"/>
                <a:gd name="T1" fmla="*/ 46965 h 68175"/>
                <a:gd name="T2" fmla="*/ 38218 w 140303"/>
                <a:gd name="T3" fmla="*/ 40686 h 68175"/>
                <a:gd name="T4" fmla="*/ 73144 w 140303"/>
                <a:gd name="T5" fmla="*/ 22366 h 68175"/>
                <a:gd name="T6" fmla="*/ 91611 w 140303"/>
                <a:gd name="T7" fmla="*/ 0 h 68175"/>
                <a:gd name="T8" fmla="*/ 132092 w 140303"/>
                <a:gd name="T9" fmla="*/ 24149 h 68175"/>
                <a:gd name="T10" fmla="*/ 98592 w 140303"/>
                <a:gd name="T11" fmla="*/ 38855 h 68175"/>
                <a:gd name="T12" fmla="*/ 51668 w 140303"/>
                <a:gd name="T13" fmla="*/ 49134 h 68175"/>
                <a:gd name="T14" fmla="*/ 37693 w 140303"/>
                <a:gd name="T15" fmla="*/ 49929 h 68175"/>
                <a:gd name="T16" fmla="*/ 25428 w 140303"/>
                <a:gd name="T17" fmla="*/ 49768 h 68175"/>
                <a:gd name="T18" fmla="*/ 14820 w 140303"/>
                <a:gd name="T19" fmla="*/ 48969 h 68175"/>
                <a:gd name="T20" fmla="*/ 5807 w 140303"/>
                <a:gd name="T21" fmla="*/ 47842 h 68175"/>
                <a:gd name="T22" fmla="*/ 0 w 140303"/>
                <a:gd name="T23" fmla="*/ 46965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6" name="object 21"/>
            <p:cNvSpPr>
              <a:spLocks noChangeArrowheads="1"/>
            </p:cNvSpPr>
            <p:nvPr/>
          </p:nvSpPr>
          <p:spPr bwMode="auto">
            <a:xfrm>
              <a:off x="1687513" y="2803527"/>
              <a:ext cx="130175" cy="155575"/>
            </a:xfrm>
            <a:custGeom>
              <a:avLst/>
              <a:gdLst>
                <a:gd name="T0" fmla="*/ 121469 w 130870"/>
                <a:gd name="T1" fmla="*/ 0 h 155412"/>
                <a:gd name="T2" fmla="*/ 0 w 130870"/>
                <a:gd name="T3" fmla="*/ 0 h 155412"/>
                <a:gd name="T4" fmla="*/ 0 w 130870"/>
                <a:gd name="T5" fmla="*/ 157710 h 155412"/>
                <a:gd name="T6" fmla="*/ 121469 w 130870"/>
                <a:gd name="T7" fmla="*/ 157710 h 155412"/>
                <a:gd name="T8" fmla="*/ 121469 w 130870"/>
                <a:gd name="T9" fmla="*/ 0 h 155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2"/>
                <a:gd name="T17" fmla="*/ 130870 w 130870"/>
                <a:gd name="T18" fmla="*/ 155412 h 155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7" name="object 22"/>
            <p:cNvSpPr>
              <a:spLocks noChangeArrowheads="1"/>
            </p:cNvSpPr>
            <p:nvPr/>
          </p:nvSpPr>
          <p:spPr bwMode="auto">
            <a:xfrm>
              <a:off x="1531938" y="2673352"/>
              <a:ext cx="441325" cy="130175"/>
            </a:xfrm>
            <a:custGeom>
              <a:avLst/>
              <a:gdLst>
                <a:gd name="T0" fmla="*/ 436543 w 441695"/>
                <a:gd name="T1" fmla="*/ 0 h 130870"/>
                <a:gd name="T2" fmla="*/ 0 w 441695"/>
                <a:gd name="T3" fmla="*/ 0 h 130870"/>
                <a:gd name="T4" fmla="*/ 0 w 441695"/>
                <a:gd name="T5" fmla="*/ 121469 h 130870"/>
                <a:gd name="T6" fmla="*/ 436543 w 441695"/>
                <a:gd name="T7" fmla="*/ 121469 h 130870"/>
                <a:gd name="T8" fmla="*/ 436543 w 441695"/>
                <a:gd name="T9" fmla="*/ 0 h 130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695"/>
                <a:gd name="T16" fmla="*/ 0 h 130870"/>
                <a:gd name="T17" fmla="*/ 441695 w 441695"/>
                <a:gd name="T18" fmla="*/ 130870 h 1308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8" name="object 23"/>
            <p:cNvSpPr>
              <a:spLocks noChangeArrowheads="1"/>
            </p:cNvSpPr>
            <p:nvPr/>
          </p:nvSpPr>
          <p:spPr bwMode="auto">
            <a:xfrm>
              <a:off x="1687513" y="2517777"/>
              <a:ext cx="130175" cy="155575"/>
            </a:xfrm>
            <a:custGeom>
              <a:avLst/>
              <a:gdLst>
                <a:gd name="T0" fmla="*/ 121469 w 130870"/>
                <a:gd name="T1" fmla="*/ 0 h 155411"/>
                <a:gd name="T2" fmla="*/ 0 w 130870"/>
                <a:gd name="T3" fmla="*/ 0 h 155411"/>
                <a:gd name="T4" fmla="*/ 0 w 130870"/>
                <a:gd name="T5" fmla="*/ 157723 h 155411"/>
                <a:gd name="T6" fmla="*/ 121469 w 130870"/>
                <a:gd name="T7" fmla="*/ 157723 h 155411"/>
                <a:gd name="T8" fmla="*/ 121469 w 130870"/>
                <a:gd name="T9" fmla="*/ 0 h 155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1"/>
                <a:gd name="T17" fmla="*/ 130870 w 130870"/>
                <a:gd name="T18" fmla="*/ 155411 h 1554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9" name="object 24"/>
            <p:cNvSpPr>
              <a:spLocks noChangeArrowheads="1"/>
            </p:cNvSpPr>
            <p:nvPr/>
          </p:nvSpPr>
          <p:spPr bwMode="auto">
            <a:xfrm>
              <a:off x="1531938" y="2517776"/>
              <a:ext cx="441325" cy="441325"/>
            </a:xfrm>
            <a:custGeom>
              <a:avLst/>
              <a:gdLst>
                <a:gd name="T0" fmla="*/ 153599 w 441695"/>
                <a:gd name="T1" fmla="*/ 0 h 441694"/>
                <a:gd name="T2" fmla="*/ 282944 w 441695"/>
                <a:gd name="T3" fmla="*/ 0 h 441694"/>
                <a:gd name="T4" fmla="*/ 282944 w 441695"/>
                <a:gd name="T5" fmla="*/ 153602 h 441694"/>
                <a:gd name="T6" fmla="*/ 436543 w 441695"/>
                <a:gd name="T7" fmla="*/ 153602 h 441694"/>
                <a:gd name="T8" fmla="*/ 436543 w 441695"/>
                <a:gd name="T9" fmla="*/ 282951 h 441694"/>
                <a:gd name="T10" fmla="*/ 282944 w 441695"/>
                <a:gd name="T11" fmla="*/ 282951 h 441694"/>
                <a:gd name="T12" fmla="*/ 282944 w 441695"/>
                <a:gd name="T13" fmla="*/ 436556 h 441694"/>
                <a:gd name="T14" fmla="*/ 153599 w 441695"/>
                <a:gd name="T15" fmla="*/ 436556 h 441694"/>
                <a:gd name="T16" fmla="*/ 153599 w 441695"/>
                <a:gd name="T17" fmla="*/ 282951 h 441694"/>
                <a:gd name="T18" fmla="*/ 0 w 441695"/>
                <a:gd name="T19" fmla="*/ 282951 h 441694"/>
                <a:gd name="T20" fmla="*/ 0 w 441695"/>
                <a:gd name="T21" fmla="*/ 153602 h 441694"/>
                <a:gd name="T22" fmla="*/ 153599 w 441695"/>
                <a:gd name="T23" fmla="*/ 153602 h 441694"/>
                <a:gd name="T24" fmla="*/ 153599 w 441695"/>
                <a:gd name="T25" fmla="*/ 0 h 4416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1695"/>
                <a:gd name="T40" fmla="*/ 0 h 441694"/>
                <a:gd name="T41" fmla="*/ 441695 w 441695"/>
                <a:gd name="T42" fmla="*/ 441694 h 4416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20" name="object 25"/>
            <p:cNvSpPr>
              <a:spLocks noChangeArrowheads="1"/>
            </p:cNvSpPr>
            <p:nvPr/>
          </p:nvSpPr>
          <p:spPr bwMode="auto">
            <a:xfrm>
              <a:off x="1555750" y="2557464"/>
              <a:ext cx="411163" cy="28733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8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21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8" y="142059"/>
            <a:ext cx="742106" cy="84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43296" y="5790833"/>
            <a:ext cx="5350800" cy="46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10" dirty="0">
                <a:solidFill>
                  <a:srgbClr val="0000FF"/>
                </a:solidFill>
              </a:rPr>
              <a:t>RSJD dr. </a:t>
            </a:r>
            <a:r>
              <a:rPr lang="en-US" sz="2410" dirty="0" err="1">
                <a:solidFill>
                  <a:srgbClr val="0000FF"/>
                </a:solidFill>
              </a:rPr>
              <a:t>Arif</a:t>
            </a:r>
            <a:r>
              <a:rPr lang="en-US" sz="2410" dirty="0">
                <a:solidFill>
                  <a:srgbClr val="0000FF"/>
                </a:solidFill>
              </a:rPr>
              <a:t> </a:t>
            </a:r>
            <a:r>
              <a:rPr lang="en-US" sz="2410" dirty="0" err="1">
                <a:solidFill>
                  <a:srgbClr val="0000FF"/>
                </a:solidFill>
              </a:rPr>
              <a:t>Zainudin</a:t>
            </a:r>
            <a:r>
              <a:rPr lang="en-US" sz="2410" dirty="0">
                <a:solidFill>
                  <a:srgbClr val="0000FF"/>
                </a:solidFill>
              </a:rPr>
              <a:t> Surakarta</a:t>
            </a:r>
            <a:endParaRPr lang="id-ID" sz="2410" dirty="0">
              <a:solidFill>
                <a:srgbClr val="0000FF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r="22811"/>
          <a:stretch>
            <a:fillRect/>
          </a:stretch>
        </p:blipFill>
        <p:spPr>
          <a:xfrm>
            <a:off x="717352" y="695091"/>
            <a:ext cx="5325943" cy="5327537"/>
          </a:xfrm>
        </p:spPr>
      </p:pic>
      <p:sp>
        <p:nvSpPr>
          <p:cNvPr id="23" name="Title 1">
            <a:extLst>
              <a:ext uri="{FF2B5EF4-FFF2-40B4-BE49-F238E27FC236}">
                <a16:creationId xmlns="" xmlns:a16="http://schemas.microsoft.com/office/drawing/2014/main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7321555" y="2016484"/>
            <a:ext cx="4050148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6025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FEBRUARI</a:t>
            </a:r>
            <a:endParaRPr lang="en-IN" sz="6025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7954743" y="3275051"/>
            <a:ext cx="1975258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9494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5272" y="201216"/>
            <a:ext cx="7200801" cy="777427"/>
            <a:chOff x="305272" y="201216"/>
            <a:chExt cx="7038985" cy="1167820"/>
          </a:xfrm>
        </p:grpSpPr>
        <p:sp>
          <p:nvSpPr>
            <p:cNvPr id="13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eeform: Shape 71"/>
            <p:cNvSpPr/>
            <p:nvPr/>
          </p:nvSpPr>
          <p:spPr>
            <a:xfrm flipV="1">
              <a:off x="1454779" y="295553"/>
              <a:ext cx="5889478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Frame 14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tx2"/>
                  </a:solidFill>
                </a:rPr>
                <a:t>1</a:t>
              </a:r>
              <a:endParaRPr lang="en-US" sz="4050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74509" y="428370"/>
              <a:ext cx="5244299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CAPAIAN KINERJA PELAYANAN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885674"/>
              </p:ext>
            </p:extLst>
          </p:nvPr>
        </p:nvGraphicFramePr>
        <p:xfrm>
          <a:off x="931409" y="1124744"/>
          <a:ext cx="6030565" cy="532858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881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271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76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7641">
                  <a:extLst>
                    <a:ext uri="{9D8B030D-6E8A-4147-A177-3AD203B41FA5}">
                      <a16:colId xmlns="" xmlns:a16="http://schemas.microsoft.com/office/drawing/2014/main" val="3229108005"/>
                    </a:ext>
                  </a:extLst>
                </a:gridCol>
              </a:tblGrid>
              <a:tr h="338239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JENIS 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ucida Sans" pitchFamily="34" charset="0"/>
                          <a:ea typeface="+mn-ea"/>
                          <a:cs typeface="+mn-cs"/>
                        </a:rPr>
                        <a:t>BULAN</a:t>
                      </a:r>
                      <a:endParaRPr lang="en-US" sz="1200" dirty="0"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239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239">
                <a:tc gridSpan="3"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RAWAT</a:t>
                      </a:r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JALAN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7" marB="4572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7" marB="45727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PENGUNJUNG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3.836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6.536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KUNJUNGAN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7.876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13.301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8239">
                <a:tc gridSpan="3"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RAWAT INAP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7" marB="4572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7" marB="45727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KAPASITAS  TT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PASIEN</a:t>
                      </a:r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KELUAR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268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203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BOR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69,28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65,43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4</a:t>
                      </a:r>
                      <a:endParaRPr lang="en-US" sz="1200" b="1" dirty="0" smtClean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LOS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6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TOI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9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LAMA DIRAWAT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7.498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12.632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10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HARI PERAWATAN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6.379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11.820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PASIEN MENINGGAL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1739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35391117"/>
              </p:ext>
            </p:extLst>
          </p:nvPr>
        </p:nvGraphicFramePr>
        <p:xfrm>
          <a:off x="1404114" y="3933056"/>
          <a:ext cx="6480720" cy="227445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009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3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54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11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46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RAWAT INAP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4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839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8394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839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062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839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839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4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4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4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87164" y="260648"/>
            <a:ext cx="9217024" cy="777427"/>
            <a:chOff x="305272" y="201216"/>
            <a:chExt cx="8288298" cy="1167820"/>
          </a:xfrm>
        </p:grpSpPr>
        <p:sp>
          <p:nvSpPr>
            <p:cNvPr id="12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eeform: Shape 71"/>
            <p:cNvSpPr/>
            <p:nvPr/>
          </p:nvSpPr>
          <p:spPr>
            <a:xfrm flipV="1">
              <a:off x="1454778" y="295550"/>
              <a:ext cx="7138792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ame 13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2"/>
                  </a:solidFill>
                </a:rPr>
                <a:t>2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29433" y="395692"/>
              <a:ext cx="6770670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PELAYANAN BERDASARKAN CARA BAYAR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17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830681"/>
              </p:ext>
            </p:extLst>
          </p:nvPr>
        </p:nvGraphicFramePr>
        <p:xfrm>
          <a:off x="1404114" y="1226552"/>
          <a:ext cx="6480720" cy="227445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009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3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54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11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46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RAWAT JALAN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4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839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8394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839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839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839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4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4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4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335725"/>
              </p:ext>
            </p:extLst>
          </p:nvPr>
        </p:nvGraphicFramePr>
        <p:xfrm>
          <a:off x="6155816" y="898791"/>
          <a:ext cx="5256583" cy="589752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92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1027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INAP</a:t>
                      </a: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027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214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2214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2214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</a:t>
                      </a:r>
                      <a:r>
                        <a:rPr lang="en-US" sz="1000" b="1" baseline="0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JATENG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15156" y="44624"/>
            <a:ext cx="8568952" cy="792088"/>
            <a:chOff x="305272" y="201216"/>
            <a:chExt cx="7813273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9"/>
              <a:ext cx="6663767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2"/>
                  </a:solidFill>
                </a:rPr>
                <a:t>3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KUNJUNGAN BERDASARKAN WILAYAH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80907"/>
              </p:ext>
            </p:extLst>
          </p:nvPr>
        </p:nvGraphicFramePr>
        <p:xfrm>
          <a:off x="865186" y="918893"/>
          <a:ext cx="5256583" cy="589752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92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1027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JALAN</a:t>
                      </a: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027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214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2214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8102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2214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</a:t>
                      </a:r>
                      <a:r>
                        <a:rPr lang="en-US" sz="1000" b="1" baseline="0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JATENG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9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914985" y="794457"/>
            <a:ext cx="10345399" cy="494293"/>
          </a:xfr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30898" y="280400"/>
            <a:ext cx="2383346" cy="412037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89724" y="1741911"/>
            <a:ext cx="1963995" cy="3511765"/>
            <a:chOff x="7561950" y="1420808"/>
            <a:chExt cx="2200897" cy="3287396"/>
          </a:xfrm>
        </p:grpSpPr>
        <p:grpSp>
          <p:nvGrpSpPr>
            <p:cNvPr id="11" name="Group 10"/>
            <p:cNvGrpSpPr/>
            <p:nvPr/>
          </p:nvGrpSpPr>
          <p:grpSpPr>
            <a:xfrm>
              <a:off x="7561950" y="1420808"/>
              <a:ext cx="2200897" cy="492182"/>
              <a:chOff x="7561947" y="1420807"/>
              <a:chExt cx="2200897" cy="49218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561947" y="1420807"/>
                <a:ext cx="337762" cy="339648"/>
                <a:chOff x="11596033" y="4810628"/>
                <a:chExt cx="353171" cy="367743"/>
              </a:xfrm>
            </p:grpSpPr>
            <p:sp>
              <p:nvSpPr>
                <p:cNvPr id="16" name="Teardrop 1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66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7993070" y="1456391"/>
                <a:ext cx="1769774" cy="45659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KARANGANYAR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1.247</a:t>
                </a:r>
                <a:endPara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606569" y="2150891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8003959" y="2192192"/>
              <a:ext cx="1735104" cy="45659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1.137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578082" y="2872739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8047810" y="2907835"/>
              <a:ext cx="1691252" cy="456599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1.230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606918" y="3561497"/>
              <a:ext cx="353171" cy="367743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8014977" y="3574839"/>
              <a:ext cx="1724084" cy="4565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1.173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7601382" y="4251605"/>
              <a:ext cx="2136875" cy="456599"/>
              <a:chOff x="7601382" y="4347538"/>
              <a:chExt cx="2136875" cy="456599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7601382" y="4350068"/>
                <a:ext cx="353171" cy="367743"/>
                <a:chOff x="11596033" y="4810628"/>
                <a:chExt cx="353171" cy="367743"/>
              </a:xfrm>
            </p:grpSpPr>
            <p:sp>
              <p:nvSpPr>
                <p:cNvPr id="47" name="Teardrop 4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7993068" y="4347538"/>
                <a:ext cx="1745189" cy="45659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BOYOLALI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583</a:t>
                </a:r>
                <a:endPara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364933" y="1753244"/>
            <a:ext cx="7559429" cy="4395505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0109987" y="1703230"/>
            <a:ext cx="1796682" cy="3603339"/>
            <a:chOff x="10109987" y="1703230"/>
            <a:chExt cx="1796682" cy="3309896"/>
          </a:xfrm>
        </p:grpSpPr>
        <p:grpSp>
          <p:nvGrpSpPr>
            <p:cNvPr id="79" name="Group 78"/>
            <p:cNvGrpSpPr/>
            <p:nvPr/>
          </p:nvGrpSpPr>
          <p:grpSpPr>
            <a:xfrm>
              <a:off x="10179548" y="4551162"/>
              <a:ext cx="1583104" cy="461964"/>
              <a:chOff x="2537520" y="5693765"/>
              <a:chExt cx="1774062" cy="51768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2537520" y="5693765"/>
                <a:ext cx="353171" cy="367743"/>
                <a:chOff x="11467437" y="1659304"/>
                <a:chExt cx="353171" cy="367743"/>
              </a:xfrm>
            </p:grpSpPr>
            <p:sp>
              <p:nvSpPr>
                <p:cNvPr id="93" name="Teardrop 92"/>
                <p:cNvSpPr/>
                <p:nvPr/>
              </p:nvSpPr>
              <p:spPr>
                <a:xfrm rot="8222429">
                  <a:off x="11467437" y="1659304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0000FF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1536010" y="1730313"/>
                  <a:ext cx="210281" cy="1701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2959085" y="5709369"/>
                <a:ext cx="1352497" cy="502084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WONOGIRI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341</a:t>
                </a:r>
                <a:endPara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10114751" y="2381696"/>
              <a:ext cx="1647901" cy="459593"/>
              <a:chOff x="3611471" y="5778045"/>
              <a:chExt cx="2125281" cy="530725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611471" y="5778045"/>
                <a:ext cx="353171" cy="367743"/>
                <a:chOff x="11596033" y="4810628"/>
                <a:chExt cx="353171" cy="367743"/>
              </a:xfrm>
            </p:grpSpPr>
            <p:sp>
              <p:nvSpPr>
                <p:cNvPr id="57" name="Teardrop 5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80008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4001649" y="5791386"/>
                <a:ext cx="1735103" cy="517384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KLATEN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127</a:t>
                </a:r>
                <a:endPara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124028" y="1703230"/>
              <a:ext cx="1638624" cy="470150"/>
              <a:chOff x="3657078" y="5749658"/>
              <a:chExt cx="2159200" cy="58311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657078" y="5749658"/>
                <a:ext cx="353171" cy="367743"/>
                <a:chOff x="11596033" y="4810628"/>
                <a:chExt cx="353171" cy="367743"/>
              </a:xfrm>
            </p:grpSpPr>
            <p:sp>
              <p:nvSpPr>
                <p:cNvPr id="23" name="Teardrop 22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4081174" y="5777079"/>
                <a:ext cx="1735104" cy="55569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GROBOGAN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49</a:t>
                </a:r>
                <a:endPara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0109987" y="3850802"/>
              <a:ext cx="1796682" cy="463418"/>
              <a:chOff x="154960" y="5317730"/>
              <a:chExt cx="1796682" cy="46341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54960" y="5317730"/>
                <a:ext cx="315156" cy="328160"/>
                <a:chOff x="11596033" y="4810628"/>
                <a:chExt cx="353171" cy="367743"/>
              </a:xfrm>
            </p:grpSpPr>
            <p:sp>
              <p:nvSpPr>
                <p:cNvPr id="60" name="Teardrop 59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66FF33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539678" y="5333108"/>
                <a:ext cx="1411964" cy="448040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LAIN JATENG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186</a:t>
                </a:r>
                <a:endPara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10118794" y="3065127"/>
              <a:ext cx="1643858" cy="488342"/>
              <a:chOff x="8532994" y="5418493"/>
              <a:chExt cx="1967035" cy="517174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8532994" y="5418493"/>
                <a:ext cx="353171" cy="367743"/>
                <a:chOff x="11596033" y="4810628"/>
                <a:chExt cx="353171" cy="367743"/>
              </a:xfrm>
            </p:grpSpPr>
            <p:sp>
              <p:nvSpPr>
                <p:cNvPr id="66" name="Teardrop 6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A50021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4" name="TextBox 103"/>
              <p:cNvSpPr txBox="1"/>
              <p:nvPr/>
            </p:nvSpPr>
            <p:spPr>
              <a:xfrm>
                <a:off x="8937255" y="5461174"/>
                <a:ext cx="1562774" cy="47449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BLORA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56</a:t>
                </a:r>
                <a:endPara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7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135870" y="266098"/>
            <a:ext cx="8292545" cy="49429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0092" tIns="45045" rIns="90092" bIns="45045" rtlCol="0" anchor="b">
            <a:normAutofit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35236" y="1493921"/>
            <a:ext cx="1948180" cy="4221925"/>
            <a:chOff x="134750" y="1526079"/>
            <a:chExt cx="2183175" cy="4731184"/>
          </a:xfrm>
        </p:grpSpPr>
        <p:grpSp>
          <p:nvGrpSpPr>
            <p:cNvPr id="91" name="Group 90"/>
            <p:cNvGrpSpPr/>
            <p:nvPr/>
          </p:nvGrpSpPr>
          <p:grpSpPr>
            <a:xfrm>
              <a:off x="140812" y="1526079"/>
              <a:ext cx="337762" cy="339648"/>
              <a:chOff x="11596033" y="4810628"/>
              <a:chExt cx="353171" cy="367743"/>
            </a:xfrm>
          </p:grpSpPr>
          <p:sp>
            <p:nvSpPr>
              <p:cNvPr id="94" name="Teardrop 9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571934" y="1561663"/>
              <a:ext cx="1745188" cy="5465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214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144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34750" y="2938062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04477" y="2973157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131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63584" y="3626820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71646" y="3640161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50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58052" y="4319456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549738" y="4316926"/>
              <a:ext cx="1745190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53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61256" y="5023129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582821" y="5038733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34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71312" y="5697325"/>
              <a:ext cx="353171" cy="367743"/>
              <a:chOff x="11596033" y="4810628"/>
              <a:chExt cx="353171" cy="367743"/>
            </a:xfrm>
          </p:grpSpPr>
          <p:sp>
            <p:nvSpPr>
              <p:cNvPr id="106" name="Teardrop 10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561489" y="571066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BOJONEGORO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10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70121" y="1483206"/>
            <a:ext cx="8440063" cy="4444854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9" name="Group 108"/>
            <p:cNvGrpSpPr/>
            <p:nvPr/>
          </p:nvGrpSpPr>
          <p:grpSpPr>
            <a:xfrm>
              <a:off x="9090248" y="3957365"/>
              <a:ext cx="337762" cy="339648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12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914985" y="794457"/>
            <a:ext cx="10345399" cy="494293"/>
          </a:xfr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143108" y="280400"/>
            <a:ext cx="2195795" cy="412037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5280" y="2376980"/>
            <a:ext cx="1973630" cy="519516"/>
            <a:chOff x="7561947" y="1420807"/>
            <a:chExt cx="2157657" cy="582181"/>
          </a:xfrm>
        </p:grpSpPr>
        <p:grpSp>
          <p:nvGrpSpPr>
            <p:cNvPr id="15" name="Group 14"/>
            <p:cNvGrpSpPr/>
            <p:nvPr/>
          </p:nvGrpSpPr>
          <p:grpSpPr>
            <a:xfrm>
              <a:off x="7561947" y="1420807"/>
              <a:ext cx="337762" cy="339648"/>
              <a:chOff x="11596033" y="4810628"/>
              <a:chExt cx="353171" cy="367743"/>
            </a:xfrm>
          </p:grpSpPr>
          <p:sp>
            <p:nvSpPr>
              <p:cNvPr id="16" name="Teardrop 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993070" y="1456391"/>
              <a:ext cx="1726534" cy="5465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KARANGANYAR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63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1175" y="3761059"/>
            <a:ext cx="1951328" cy="524617"/>
            <a:chOff x="163237" y="2216212"/>
            <a:chExt cx="2132493" cy="587898"/>
          </a:xfrm>
        </p:grpSpPr>
        <p:grpSp>
          <p:nvGrpSpPr>
            <p:cNvPr id="38" name="Group 37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25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2987" y="1689479"/>
            <a:ext cx="2001014" cy="519079"/>
            <a:chOff x="3967108" y="128058"/>
            <a:chExt cx="2160980" cy="581692"/>
          </a:xfrm>
        </p:grpSpPr>
        <p:grpSp>
          <p:nvGrpSpPr>
            <p:cNvPr id="25" name="Group 24"/>
            <p:cNvGrpSpPr/>
            <p:nvPr/>
          </p:nvGrpSpPr>
          <p:grpSpPr>
            <a:xfrm>
              <a:off x="3967108" y="128058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4436835" y="163153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88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6508" y="3071107"/>
            <a:ext cx="1947493" cy="499667"/>
            <a:chOff x="196508" y="2954636"/>
            <a:chExt cx="2011745" cy="4996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6508" y="2954636"/>
              <a:ext cx="315156" cy="328160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560647" y="2966541"/>
              <a:ext cx="1647606" cy="4877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53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997789" y="3681136"/>
            <a:ext cx="1940216" cy="487762"/>
            <a:chOff x="7601382" y="4347538"/>
            <a:chExt cx="2136875" cy="546597"/>
          </a:xfrm>
        </p:grpSpPr>
        <p:grpSp>
          <p:nvGrpSpPr>
            <p:cNvPr id="46" name="Group 45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47" name="Teardrop 4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BOYOLALI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41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976706" y="2389596"/>
            <a:ext cx="1924528" cy="501686"/>
            <a:chOff x="2537520" y="5693765"/>
            <a:chExt cx="2156669" cy="562201"/>
          </a:xfrm>
        </p:grpSpPr>
        <p:grpSp>
          <p:nvGrpSpPr>
            <p:cNvPr id="92" name="Group 91"/>
            <p:cNvGrpSpPr/>
            <p:nvPr/>
          </p:nvGrpSpPr>
          <p:grpSpPr>
            <a:xfrm>
              <a:off x="2537520" y="5693765"/>
              <a:ext cx="353171" cy="367743"/>
              <a:chOff x="11467437" y="1659304"/>
              <a:chExt cx="353171" cy="367743"/>
            </a:xfrm>
          </p:grpSpPr>
          <p:sp>
            <p:nvSpPr>
              <p:cNvPr id="93" name="Teardrop 92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2959085" y="5709369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WONOGIRI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36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2392" y="4518030"/>
            <a:ext cx="1896518" cy="499667"/>
            <a:chOff x="3611471" y="5778045"/>
            <a:chExt cx="2125281" cy="559938"/>
          </a:xfrm>
        </p:grpSpPr>
        <p:grpSp>
          <p:nvGrpSpPr>
            <p:cNvPr id="56" name="Group 55"/>
            <p:cNvGrpSpPr/>
            <p:nvPr/>
          </p:nvGrpSpPr>
          <p:grpSpPr>
            <a:xfrm>
              <a:off x="3611471" y="5778045"/>
              <a:ext cx="353171" cy="367743"/>
              <a:chOff x="11596033" y="4810628"/>
              <a:chExt cx="353171" cy="367743"/>
            </a:xfrm>
          </p:grpSpPr>
          <p:sp>
            <p:nvSpPr>
              <p:cNvPr id="57" name="Teardrop 5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4001648" y="579138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KLATEN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6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955274" y="1696329"/>
            <a:ext cx="1926786" cy="512229"/>
            <a:chOff x="3657078" y="5749658"/>
            <a:chExt cx="2159200" cy="574015"/>
          </a:xfrm>
        </p:grpSpPr>
        <p:grpSp>
          <p:nvGrpSpPr>
            <p:cNvPr id="22" name="Group 21"/>
            <p:cNvGrpSpPr/>
            <p:nvPr/>
          </p:nvGrpSpPr>
          <p:grpSpPr>
            <a:xfrm>
              <a:off x="3657078" y="5749658"/>
              <a:ext cx="353171" cy="367743"/>
              <a:chOff x="11596033" y="4810628"/>
              <a:chExt cx="353171" cy="367743"/>
            </a:xfrm>
          </p:grpSpPr>
          <p:sp>
            <p:nvSpPr>
              <p:cNvPr id="23" name="Teardrop 2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4081174" y="5777076"/>
              <a:ext cx="1735104" cy="5465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GROBOGAN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14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91377" y="1634880"/>
            <a:ext cx="7453310" cy="3882352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9978745" y="3009355"/>
            <a:ext cx="1909086" cy="525849"/>
            <a:chOff x="8532994" y="5418493"/>
            <a:chExt cx="2139364" cy="589278"/>
          </a:xfrm>
        </p:grpSpPr>
        <p:grpSp>
          <p:nvGrpSpPr>
            <p:cNvPr id="65" name="Group 64"/>
            <p:cNvGrpSpPr/>
            <p:nvPr/>
          </p:nvGrpSpPr>
          <p:grpSpPr>
            <a:xfrm>
              <a:off x="8532994" y="5418493"/>
              <a:ext cx="353171" cy="367743"/>
              <a:chOff x="11596033" y="4810628"/>
              <a:chExt cx="353171" cy="367743"/>
            </a:xfrm>
          </p:grpSpPr>
          <p:sp>
            <p:nvSpPr>
              <p:cNvPr id="66" name="Teardrop 6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937255" y="5461174"/>
              <a:ext cx="1735103" cy="5465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BLORA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28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9997789" y="4345577"/>
            <a:ext cx="1940216" cy="487762"/>
            <a:chOff x="7601382" y="4347538"/>
            <a:chExt cx="2136875" cy="546597"/>
          </a:xfrm>
        </p:grpSpPr>
        <p:grpSp>
          <p:nvGrpSpPr>
            <p:cNvPr id="108" name="Group 107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38F12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rgbClr val="38F12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JATENG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23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5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135870" y="266098"/>
            <a:ext cx="8292545" cy="49429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0092" tIns="45045" rIns="90092" bIns="45045" rtlCol="0" anchor="b">
            <a:normAutofit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447" y="2288827"/>
            <a:ext cx="1902953" cy="524617"/>
            <a:chOff x="258316" y="2428117"/>
            <a:chExt cx="2132492" cy="587898"/>
          </a:xfrm>
        </p:grpSpPr>
        <p:grpSp>
          <p:nvGrpSpPr>
            <p:cNvPr id="69" name="Group 68"/>
            <p:cNvGrpSpPr/>
            <p:nvPr/>
          </p:nvGrpSpPr>
          <p:grpSpPr>
            <a:xfrm>
              <a:off x="258316" y="2428117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55704" y="2469418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0745" y="2977559"/>
            <a:ext cx="1928374" cy="519079"/>
            <a:chOff x="229829" y="3149967"/>
            <a:chExt cx="2160980" cy="581692"/>
          </a:xfrm>
        </p:grpSpPr>
        <p:grpSp>
          <p:nvGrpSpPr>
            <p:cNvPr id="72" name="Group 71"/>
            <p:cNvGrpSpPr/>
            <p:nvPr/>
          </p:nvGrpSpPr>
          <p:grpSpPr>
            <a:xfrm>
              <a:off x="229829" y="3149967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99556" y="3185062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8182" y="1612643"/>
            <a:ext cx="1902643" cy="499667"/>
            <a:chOff x="258663" y="3838725"/>
            <a:chExt cx="2132145" cy="559938"/>
          </a:xfrm>
        </p:grpSpPr>
        <p:grpSp>
          <p:nvGrpSpPr>
            <p:cNvPr id="74" name="Group 73"/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15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6591" y="4386505"/>
            <a:ext cx="1906864" cy="487762"/>
            <a:chOff x="253131" y="4528831"/>
            <a:chExt cx="2136875" cy="546597"/>
          </a:xfrm>
        </p:grpSpPr>
        <p:grpSp>
          <p:nvGrpSpPr>
            <p:cNvPr id="78" name="Group 77"/>
            <p:cNvGrpSpPr/>
            <p:nvPr/>
          </p:nvGrpSpPr>
          <p:grpSpPr>
            <a:xfrm>
              <a:off x="253131" y="4531361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644817" y="4528831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8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8927" y="3665876"/>
            <a:ext cx="1924528" cy="501686"/>
            <a:chOff x="256335" y="5235034"/>
            <a:chExt cx="2156669" cy="562201"/>
          </a:xfrm>
        </p:grpSpPr>
        <p:grpSp>
          <p:nvGrpSpPr>
            <p:cNvPr id="97" name="Group 96"/>
            <p:cNvGrpSpPr/>
            <p:nvPr/>
          </p:nvGrpSpPr>
          <p:grpSpPr>
            <a:xfrm>
              <a:off x="256335" y="5235034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677900" y="5250638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6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91420" y="1553925"/>
            <a:ext cx="8247292" cy="4043518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sp>
        <p:nvSpPr>
          <p:cNvPr id="49" name="Teardrop 48"/>
          <p:cNvSpPr/>
          <p:nvPr/>
        </p:nvSpPr>
        <p:spPr>
          <a:xfrm rot="8222429">
            <a:off x="515530" y="5157426"/>
            <a:ext cx="298857" cy="280552"/>
          </a:xfrm>
          <a:prstGeom prst="teardrop">
            <a:avLst>
              <a:gd name="adj" fmla="val 196288"/>
            </a:avLst>
          </a:prstGeom>
          <a:solidFill>
            <a:srgbClr val="80008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50" name="Oval 49"/>
          <p:cNvSpPr/>
          <p:nvPr/>
        </p:nvSpPr>
        <p:spPr>
          <a:xfrm>
            <a:off x="598322" y="5228285"/>
            <a:ext cx="133271" cy="138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53" name="TextBox 52"/>
          <p:cNvSpPr txBox="1"/>
          <p:nvPr/>
        </p:nvSpPr>
        <p:spPr>
          <a:xfrm>
            <a:off x="866096" y="5137509"/>
            <a:ext cx="1557338" cy="487762"/>
          </a:xfrm>
          <a:prstGeom prst="rect">
            <a:avLst/>
          </a:prstGeom>
          <a:solidFill>
            <a:srgbClr val="99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BOJONEGORO</a:t>
            </a:r>
            <a:endParaRPr lang="en-US" sz="1249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1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642110" y="5936305"/>
            <a:ext cx="1902643" cy="499667"/>
            <a:chOff x="258663" y="3838725"/>
            <a:chExt cx="2132145" cy="559938"/>
          </a:xfrm>
          <a:solidFill>
            <a:srgbClr val="FF660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  <a:grpFill/>
          </p:grpSpPr>
          <p:sp>
            <p:nvSpPr>
              <p:cNvPr id="59" name="Teardrop 5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sp>
        <p:nvSpPr>
          <p:cNvPr id="61" name="Oval 60"/>
          <p:cNvSpPr/>
          <p:nvPr/>
        </p:nvSpPr>
        <p:spPr>
          <a:xfrm>
            <a:off x="2729418" y="6024762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62" name="Teardrop 61"/>
          <p:cNvSpPr/>
          <p:nvPr/>
        </p:nvSpPr>
        <p:spPr>
          <a:xfrm rot="8222429">
            <a:off x="5151959" y="1919559"/>
            <a:ext cx="315156" cy="328160"/>
          </a:xfrm>
          <a:prstGeom prst="teardrop">
            <a:avLst>
              <a:gd name="adj" fmla="val 196288"/>
            </a:avLst>
          </a:prstGeom>
          <a:solidFill>
            <a:srgbClr val="FF66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63" name="Oval 62"/>
          <p:cNvSpPr/>
          <p:nvPr/>
        </p:nvSpPr>
        <p:spPr>
          <a:xfrm>
            <a:off x="5239267" y="1976507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grpSp>
        <p:nvGrpSpPr>
          <p:cNvPr id="65" name="Group 64"/>
          <p:cNvGrpSpPr/>
          <p:nvPr/>
        </p:nvGrpSpPr>
        <p:grpSpPr>
          <a:xfrm>
            <a:off x="4690950" y="5913113"/>
            <a:ext cx="310727" cy="328160"/>
            <a:chOff x="11596033" y="4810628"/>
            <a:chExt cx="353171" cy="367743"/>
          </a:xfrm>
          <a:solidFill>
            <a:srgbClr val="92D050"/>
          </a:solidFill>
        </p:grpSpPr>
        <p:sp>
          <p:nvSpPr>
            <p:cNvPr id="67" name="Teardrop 66"/>
            <p:cNvSpPr/>
            <p:nvPr/>
          </p:nvSpPr>
          <p:spPr>
            <a:xfrm rot="8222429">
              <a:off x="11596033" y="4810628"/>
              <a:ext cx="353171" cy="367743"/>
            </a:xfrm>
            <a:prstGeom prst="teardrop">
              <a:avLst>
                <a:gd name="adj" fmla="val 196288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  <p:sp>
          <p:nvSpPr>
            <p:cNvPr id="68" name="Oval 67"/>
            <p:cNvSpPr/>
            <p:nvPr/>
          </p:nvSpPr>
          <p:spPr>
            <a:xfrm>
              <a:off x="11693872" y="4909755"/>
              <a:ext cx="157492" cy="181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49970" y="5925018"/>
            <a:ext cx="2798033" cy="4877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LAIN JATENG DAN JATIM</a:t>
            </a:r>
            <a:endParaRPr lang="en-US" sz="1249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6</a:t>
            </a:r>
          </a:p>
        </p:txBody>
      </p:sp>
      <p:sp>
        <p:nvSpPr>
          <p:cNvPr id="71" name="Oval 70"/>
          <p:cNvSpPr/>
          <p:nvPr/>
        </p:nvSpPr>
        <p:spPr>
          <a:xfrm>
            <a:off x="4777031" y="6019189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</p:spTree>
    <p:extLst>
      <p:ext uri="{BB962C8B-B14F-4D97-AF65-F5344CB8AC3E}">
        <p14:creationId xmlns:p14="http://schemas.microsoft.com/office/powerpoint/2010/main" val="40534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444139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851750" y="3316026"/>
            <a:ext cx="6287425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6" y="2754011"/>
            <a:ext cx="948956" cy="948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9361" y="3994928"/>
            <a:ext cx="1151147" cy="65119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1" y="2492190"/>
            <a:ext cx="1181317" cy="1181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96" y="151171"/>
            <a:ext cx="1224136" cy="122413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044163"/>
              </p:ext>
            </p:extLst>
          </p:nvPr>
        </p:nvGraphicFramePr>
        <p:xfrm>
          <a:off x="1419785" y="674367"/>
          <a:ext cx="4055431" cy="191293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55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75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72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9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2.863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2.527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1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1.341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1.297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IGD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453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83322" y="158505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907183"/>
              </p:ext>
            </p:extLst>
          </p:nvPr>
        </p:nvGraphicFramePr>
        <p:xfrm>
          <a:off x="1295276" y="3199447"/>
          <a:ext cx="4248472" cy="351980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43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72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76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91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61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Faeces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Rutin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297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5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Sederhana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9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Kimia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Klinik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1.380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1.324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3.355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109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3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Urine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Analisa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50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39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3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Mikrobiologi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7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</a:rPr>
                        <a:t>Imunoserologi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93493"/>
              </p:ext>
            </p:extLst>
          </p:nvPr>
        </p:nvGraphicFramePr>
        <p:xfrm>
          <a:off x="7127924" y="762210"/>
          <a:ext cx="4340942" cy="587354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54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3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85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85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303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7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Cranium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Thorax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Abdomen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BNO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Cervical AP/LAT/OBLIQ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Thoracolumbal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Lumbalis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9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Lumbosacral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Sacrum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Coccygeus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Superior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64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Inferior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Colon In Loop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IVP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USG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Panoramic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726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</a:rPr>
                        <a:t>Pelvis/ Hip Joint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</a:rPr>
                        <a:t>CT Scan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483322" y="2663824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LABORATORIUM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75996" y="151171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RADIOLOGI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3" y="25178"/>
            <a:ext cx="1090035" cy="1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0" y="-62384"/>
            <a:ext cx="1294310" cy="1294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23" y="105457"/>
            <a:ext cx="1052736" cy="10527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227276"/>
              </p:ext>
            </p:extLst>
          </p:nvPr>
        </p:nvGraphicFramePr>
        <p:xfrm>
          <a:off x="1436377" y="654083"/>
          <a:ext cx="4683436" cy="601527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81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3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08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08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657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0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0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0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  <a:endParaRPr lang="en-US" sz="10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1821" marR="91821" marT="45911" marB="4591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90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Asesmen</a:t>
                      </a:r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Fisioterapi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Static </a:t>
                      </a:r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Bycicle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Class Exercise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Treadmill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90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Elektrical</a:t>
                      </a:r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Stimulation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Infrared </a:t>
                      </a:r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Lokal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Tens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Pijat</a:t>
                      </a:r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Bayi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90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Cryotherapy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Ultrasound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Parafin</a:t>
                      </a:r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Bath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90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 Red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290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420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290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Swt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Traksi</a:t>
                      </a:r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L/C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511300" y="118466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FISIOTERAPI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726801"/>
              </p:ext>
            </p:extLst>
          </p:nvPr>
        </p:nvGraphicFramePr>
        <p:xfrm>
          <a:off x="7591068" y="836712"/>
          <a:ext cx="4131949" cy="47873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28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82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04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04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25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76" marR="182676" marT="68820" marB="688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Psikometri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Kiriman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Dokter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SK.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Sehat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Jiwa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1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SK.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Bebas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SK. Sakit Jiwa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8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Seleksi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Karyawan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5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Ev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Psikologi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Pribadi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5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Tes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Intelegensi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5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Tes Bakat Minat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Konsultasi Psi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Psikoedukasi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3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Psikotes Kep. Dinas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Terapi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Penyuluhan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Mobile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820620" y="165746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PSIKOLOGI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25068" y="5411048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1772816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471140" y="2546293"/>
            <a:ext cx="6673428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5" y="2207806"/>
            <a:ext cx="1887440" cy="18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5" y="102905"/>
            <a:ext cx="1165855" cy="11658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58244" y="173936"/>
            <a:ext cx="32918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NAPZA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417497"/>
              </p:ext>
            </p:extLst>
          </p:nvPr>
        </p:nvGraphicFramePr>
        <p:xfrm>
          <a:off x="1058245" y="939112"/>
          <a:ext cx="4338488" cy="566569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58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26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49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49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56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7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4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 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Fisioterapi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Psikoterapi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Supportif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CBT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2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Brief Intervention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9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Motivasi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Interview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14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Okupasi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ECT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41351"/>
              </p:ext>
            </p:extLst>
          </p:nvPr>
        </p:nvGraphicFramePr>
        <p:xfrm>
          <a:off x="7028210" y="939112"/>
          <a:ext cx="4060154" cy="441487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57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34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48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56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MMSE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GDS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9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CDT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2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Intensif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9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High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3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Maksimal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3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Minimal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9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10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Bersih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80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Infeksi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33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O2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7028210" y="173936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PSIKOGERIATRI</a:t>
            </a:r>
            <a:endParaRPr lang="en-US" sz="1400" dirty="0">
              <a:solidFill>
                <a:srgbClr val="FFFF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64" y="88905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16720" y="131457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INAP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106662"/>
              </p:ext>
            </p:extLst>
          </p:nvPr>
        </p:nvGraphicFramePr>
        <p:xfrm>
          <a:off x="2142866" y="674367"/>
          <a:ext cx="7653352" cy="556772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300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768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31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31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7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</a:t>
                      </a:r>
                      <a:r>
                        <a:rPr lang="sv-SE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sub</a:t>
                      </a:r>
                      <a:r>
                        <a:rPr lang="sv-SE" sz="1400" u="none" strike="noStrike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akut</a:t>
                      </a:r>
                      <a:endParaRPr lang="sv-SE" sz="14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0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melarikan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4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meninggal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dunia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mati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5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percobaan bunuh diri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84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dipindahkan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fisik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akut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73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dirujuk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RS lain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93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Patient Safety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Nosokomial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alergi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4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masuk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PGOT/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PMI/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Integrasi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Baresos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500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57" y="154818"/>
            <a:ext cx="917996" cy="9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35236" y="117335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GIGI &amp; MULUT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249381"/>
              </p:ext>
            </p:extLst>
          </p:nvPr>
        </p:nvGraphicFramePr>
        <p:xfrm>
          <a:off x="863229" y="764704"/>
          <a:ext cx="4248471" cy="45565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577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9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7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57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04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Gigi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5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Sementara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Pulpa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Pencabutan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Pencabutan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Periodontal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Abses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8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Pembersihan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Karang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Lain-lain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380418"/>
              </p:ext>
            </p:extLst>
          </p:nvPr>
        </p:nvGraphicFramePr>
        <p:xfrm>
          <a:off x="6160617" y="670869"/>
          <a:ext cx="5923386" cy="58757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82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738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19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12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2936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164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0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Psikotes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0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Kompleks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(&gt; 1 jam)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Sedang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(½ - 1 jam 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0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 &lt; ½ jam 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042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WICARA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Bahasa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Bicara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Laku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Menelan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Dll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280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OKUPASI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Snooslen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Room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Semsory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Integrasi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50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Latihan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aktifitas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kehidupan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sehari-hari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Proper Body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Mekanik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23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Pembuatan Alat Lontar dan Adaptasi Alat</a:t>
                      </a:r>
                      <a:endParaRPr lang="fi-FI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Latihan Rileksasi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4269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Analisa &amp; Intervensi, Persepsi, Kognitif, Psikomotor</a:t>
                      </a:r>
                      <a:endParaRPr lang="it-IT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Modalitas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Orthopedagoge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Biofeedback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Neurofeedback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Dll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191820" y="167763"/>
            <a:ext cx="589185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TUMBUH KEMBANG ANAK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" y="55745"/>
            <a:ext cx="791219" cy="791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732" y="117335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2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67284" y="211790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GAWAT DARURAT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27924" y="208190"/>
            <a:ext cx="446557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ELEKTROMEDIK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439301"/>
              </p:ext>
            </p:extLst>
          </p:nvPr>
        </p:nvGraphicFramePr>
        <p:xfrm>
          <a:off x="1079252" y="980728"/>
          <a:ext cx="4669036" cy="491244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77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62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25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25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29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9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Baru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Luka Lama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Hecting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&lt; 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2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Hecting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up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Askep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Critical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03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hari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2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NGT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2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DC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2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Penggunaan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Ambulance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2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Pemakaian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Oksigen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2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Pemasangan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Infus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2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EKG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113741"/>
              </p:ext>
            </p:extLst>
          </p:nvPr>
        </p:nvGraphicFramePr>
        <p:xfrm>
          <a:off x="7127924" y="980728"/>
          <a:ext cx="4457889" cy="26143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618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21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69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69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960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73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ECT KONVENSIONAL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MECTA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1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EKG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3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EEG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8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STRESS ANALISER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24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TMS</a:t>
                      </a:r>
                      <a:endParaRPr lang="en-US" sz="14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3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EMG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3" y="111577"/>
            <a:ext cx="720080" cy="720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820" y="52048"/>
            <a:ext cx="731307" cy="7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910036"/>
              </p:ext>
            </p:extLst>
          </p:nvPr>
        </p:nvGraphicFramePr>
        <p:xfrm>
          <a:off x="789217" y="903745"/>
          <a:ext cx="5042562" cy="57804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5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05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34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34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66" marR="182766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66" marR="182766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66" marR="182766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66" marR="182766" marT="68874" marB="6887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84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PROMOSI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2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5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8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54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INTEGRASI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PELAYANAN KESEHATAN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4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KERJASAMA LINTAS SEKTOR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4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Penjaringan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PGOT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4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PGOT Non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Penjaringan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85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Penerimaan pasien panti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88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Penjemputan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pasung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54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454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5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Pelatihan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Kader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454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Bimbingan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&amp;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Penyuluhan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berbasis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gender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454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07244" y="258342"/>
            <a:ext cx="4392488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sz="1808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KESWAMAS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114386"/>
              </p:ext>
            </p:extLst>
          </p:nvPr>
        </p:nvGraphicFramePr>
        <p:xfrm>
          <a:off x="6859430" y="681292"/>
          <a:ext cx="5075717" cy="605844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3066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45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45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17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58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Pasien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Laki-laki</a:t>
                      </a:r>
                      <a:endParaRPr lang="en-US" sz="1200" b="1" i="0" u="none" strike="noStrike" dirty="0" smtClean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Kerja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Peternakan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/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Perikanan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b. Okupasi Terapi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Kerja</a:t>
                      </a:r>
                      <a:r>
                        <a:rPr lang="fi-FI" sz="1200" u="none" strike="noStrike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Cuci Motor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03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c. Okupasi Terapi Kerja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Kewirausahaan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531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d. Okupasi Terapi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Pertanian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531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kebersihan Lingkungan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Pasien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a. Okupasi Terapi Kerja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Menyulam/Menjahit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0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b. Okupasi Terapi Kerja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Memasak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0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c. Okupasi Terapi Kerja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Membuat Telor Asin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d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.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Okupasi Terapi Kerja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Tangga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0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e. Okupasi Terapi Kerja Mainan Anak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232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f. Okupasi Terapi Kerja Kerajinan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Tangan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5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Laki-laki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Gerak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      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b.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Musik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c.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Agama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80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d.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Permainan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e.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Kelompok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f.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Rekreasi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g.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Family Gathering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h. Day Care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883393" y="193401"/>
            <a:ext cx="5128273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REHAB PSIKOSOSIAL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1" y="143819"/>
            <a:ext cx="662186" cy="662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12" y="143819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256753"/>
              </p:ext>
            </p:extLst>
          </p:nvPr>
        </p:nvGraphicFramePr>
        <p:xfrm>
          <a:off x="1713227" y="1792446"/>
          <a:ext cx="3618848" cy="49463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39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68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57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23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07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Suntik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89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IPWL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500" u="none" strike="noStrik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baseline="0" dirty="0" err="1" smtClean="0">
                          <a:solidFill>
                            <a:schemeClr val="tx2"/>
                          </a:solidFill>
                        </a:rPr>
                        <a:t>Napza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9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</a:rPr>
                        <a:t>Surat</a:t>
                      </a:r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</a:rPr>
                        <a:t>Keterangan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482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a.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Bebas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Narkoba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5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b.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c.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Fisik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5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d.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Sakit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9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e.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Visum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0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f.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Pernah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9969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</a:rPr>
                        <a:t>g. SK PKHI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4606" y="5707792"/>
            <a:ext cx="11015344" cy="1056900"/>
          </a:xfrm>
          <a:prstGeom prst="rect">
            <a:avLst/>
          </a:prstGeom>
        </p:spPr>
        <p:txBody>
          <a:bodyPr lIns="87604" tIns="43801" rIns="87604" bIns="43801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8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120132"/>
              </p:ext>
            </p:extLst>
          </p:nvPr>
        </p:nvGraphicFramePr>
        <p:xfrm>
          <a:off x="6770585" y="1822131"/>
          <a:ext cx="4208467" cy="314954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9430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8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0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8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1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ANAK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1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SARAF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1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KULIT &amp; KELAMIN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1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PENYAKIT DALAM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1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KANDUNGAN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1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 MEDIK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173764" y="186113"/>
            <a:ext cx="405702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JALAN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0585" y="1315305"/>
            <a:ext cx="4769236" cy="34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8" b="1" dirty="0">
                <a:solidFill>
                  <a:schemeClr val="tx2"/>
                </a:solidFill>
              </a:rPr>
              <a:t>KUNJUNGAN RAWAT JALAN NON PSIKIATRI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6709" y="1306292"/>
            <a:ext cx="3844376" cy="34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8" b="1" dirty="0">
                <a:solidFill>
                  <a:schemeClr val="tx2"/>
                </a:solidFill>
              </a:rPr>
              <a:t>KEGIATAN RAWAT JALAN PSIKIATRI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70" y="134044"/>
            <a:ext cx="874253" cy="8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309844"/>
              </p:ext>
            </p:extLst>
          </p:nvPr>
        </p:nvGraphicFramePr>
        <p:xfrm>
          <a:off x="215156" y="908720"/>
          <a:ext cx="4355954" cy="21401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83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47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47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95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9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Permintaan makanan pasien rawat inap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6.413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5.457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3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Survey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Diet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1.288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491531"/>
              </p:ext>
            </p:extLst>
          </p:nvPr>
        </p:nvGraphicFramePr>
        <p:xfrm>
          <a:off x="287165" y="3853948"/>
          <a:ext cx="4752526" cy="214736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8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07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21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11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91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6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Non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Infeksius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5.236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Infeksius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Umum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 Ulang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Perbaikan Linen Rusak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Afkir Linen Rusak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93378"/>
              </p:ext>
            </p:extLst>
          </p:nvPr>
        </p:nvGraphicFramePr>
        <p:xfrm>
          <a:off x="6041869" y="826652"/>
          <a:ext cx="6054607" cy="584270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31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352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31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31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2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59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16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rutin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779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Elektronika dan Komunikasi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579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Listrik dan Air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579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</a:t>
                      </a: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rutin peralatan Laundry dan Kitchen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16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16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Elektronika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Komunikasi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16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Listrik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Air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16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Laundry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Kitchen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3579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 dan Pemeliharaan oleh Pihak Ketiga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079252" y="186113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GIZI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04433" y="3269109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LAUNDRY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1820" y="161340"/>
            <a:ext cx="345638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IPS RS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5" y="154404"/>
            <a:ext cx="819388" cy="819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2" y="3137856"/>
            <a:ext cx="897820" cy="897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692" y="112374"/>
            <a:ext cx="985527" cy="9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973987"/>
              </p:ext>
            </p:extLst>
          </p:nvPr>
        </p:nvGraphicFramePr>
        <p:xfrm>
          <a:off x="34843" y="1286508"/>
          <a:ext cx="11707189" cy="510477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662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415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96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96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199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99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trike="noStrike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0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0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991">
                <a:tc gridSpan="3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PEMANTAUAN KUALITAS KESEHATAN LINGKUNGAN		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suhu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kelembaban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pencahayaan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kebisingan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Pemeriksaan angka kuman udara ruang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lantai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dinding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linen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Usap alat medis/ pemantauan kualitas hasil sterilisasi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Pemeriksaan kualitas kimia air bersih dan air minum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bakteriologis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minum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Pemeriksaan angka kuman E Coli makanan dan minuman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Pemeriksaan angka kuman total &amp; angka kuman E Coli alat makan / minum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(COD, BOD, TSS, pH,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Phosphat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, NH3-N,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Mikrobiologi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>
                          <a:solidFill>
                            <a:schemeClr val="tx2"/>
                          </a:solidFill>
                          <a:effectLst/>
                        </a:rPr>
                        <a:t>Pemeriksaan mingguan sisa chlor bebas air bersih</a:t>
                      </a:r>
                      <a:endParaRPr lang="sv-SE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pH &amp;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suhu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mingguan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50639" y="189258"/>
            <a:ext cx="3473029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SANITASI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375722" y="681420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" y="100486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68855" y="162797"/>
            <a:ext cx="352682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SANITASI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375722" y="659258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72538"/>
              </p:ext>
            </p:extLst>
          </p:nvPr>
        </p:nvGraphicFramePr>
        <p:xfrm>
          <a:off x="214675" y="1255329"/>
          <a:ext cx="11500525" cy="459160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0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022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73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951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951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196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9" marR="182699" marT="68856" marB="68856"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JENIS 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9" marR="182699" marT="68856" marB="68856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9" marR="182699" marT="68856" marB="6885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9" marR="182699" marT="68856" marB="6885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96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9" marR="182699" marT="68856" marB="68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9" marR="182699" marT="68856" marB="68856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PENYEHATAN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AIR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Desinfeksi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bersih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3" marR="19033" marT="14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Pengurasan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tandon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59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PENGELOLAAN LIMBAH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61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proses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pengambilan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pengiriman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padat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Insenerasi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padat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0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sampah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0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 pengelolaan sampah non medis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026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SANITASI RUANG DAN LINGKUNGAN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 pemeliharaan lingkungan kerja secara insentif (dengan checklist)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95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sanitasi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bangunan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inspeksi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langsung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95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 pemeliharaan taman &amp; lingkungan luar gedung ( dengan checlist)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859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PENGENDALIAN VEKTOR / BINATANG PENGGANGGU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Survey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jentik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Fogging serangga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Pengendalian rayap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" y="100486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948974"/>
              </p:ext>
            </p:extLst>
          </p:nvPr>
        </p:nvGraphicFramePr>
        <p:xfrm>
          <a:off x="1507479" y="1213052"/>
          <a:ext cx="9318718" cy="318470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66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814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53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453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3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asrama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9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mahasiswa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praktek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Magang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Kunjungan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3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Permintaan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surat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Pengembangan SDM Internal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3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Pengembangan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SDM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Eksternal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71027" y="189272"/>
            <a:ext cx="337176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410411"/>
              </p:ext>
            </p:extLst>
          </p:nvPr>
        </p:nvGraphicFramePr>
        <p:xfrm>
          <a:off x="1375722" y="5445224"/>
          <a:ext cx="9521761" cy="94175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67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19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13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113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1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9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Persentase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pegawai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mengikuti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pelatihan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Bintek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selama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jam/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tahun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(%)</a:t>
                      </a:r>
                      <a:endParaRPr lang="en-US" sz="1400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474426" y="681420"/>
            <a:ext cx="3368368" cy="499186"/>
            <a:chOff x="840099" y="634287"/>
            <a:chExt cx="3368368" cy="499186"/>
          </a:xfrm>
        </p:grpSpPr>
        <p:sp>
          <p:nvSpPr>
            <p:cNvPr id="7" name="Pentagon 6"/>
            <p:cNvSpPr/>
            <p:nvPr/>
          </p:nvSpPr>
          <p:spPr>
            <a:xfrm>
              <a:off x="840099" y="634287"/>
              <a:ext cx="1071246" cy="499186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2" name="Chevron 11"/>
            <p:cNvSpPr/>
            <p:nvPr/>
          </p:nvSpPr>
          <p:spPr>
            <a:xfrm>
              <a:off x="1758310" y="634287"/>
              <a:ext cx="2450157" cy="48665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b="1" dirty="0">
                  <a:solidFill>
                    <a:schemeClr val="tx2"/>
                  </a:solidFill>
                </a:rPr>
                <a:t>KEGIATAN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75722" y="4690810"/>
            <a:ext cx="5585784" cy="503631"/>
            <a:chOff x="836612" y="4643773"/>
            <a:chExt cx="5562600" cy="501541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773"/>
              <a:ext cx="461350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10" b="1" dirty="0">
                  <a:solidFill>
                    <a:schemeClr val="tx2"/>
                  </a:solidFill>
                </a:rPr>
                <a:t>PENINGKATAN MUTU SDM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" y="100486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138681"/>
              </p:ext>
            </p:extLst>
          </p:nvPr>
        </p:nvGraphicFramePr>
        <p:xfrm>
          <a:off x="3527524" y="1687633"/>
          <a:ext cx="8352928" cy="48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126108" y="4092136"/>
            <a:ext cx="1259144" cy="479787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84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13,56%</a:t>
            </a:r>
            <a:endParaRPr lang="en-US" sz="1784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72413" y="344658"/>
            <a:ext cx="5718885" cy="693745"/>
            <a:chOff x="305272" y="201216"/>
            <a:chExt cx="6264696" cy="1167820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54779" y="295554"/>
              <a:ext cx="5115189" cy="979139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5001" y="396553"/>
              <a:ext cx="784675" cy="7771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48009" y="477675"/>
              <a:ext cx="3730146" cy="71090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2122090433"/>
              </p:ext>
            </p:extLst>
          </p:nvPr>
        </p:nvGraphicFramePr>
        <p:xfrm>
          <a:off x="228259" y="1278638"/>
          <a:ext cx="4751722" cy="205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2405210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595380"/>
              </p:ext>
            </p:extLst>
          </p:nvPr>
        </p:nvGraphicFramePr>
        <p:xfrm>
          <a:off x="814724" y="1412776"/>
          <a:ext cx="9409543" cy="475644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928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429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68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6872"/>
              </a:tblGrid>
              <a:tr h="2609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JENIS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791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9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surat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kabar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bacaan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diruang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tunggu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49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Menerima dan menyambungkan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telepon</a:t>
                      </a:r>
                      <a:endParaRPr lang="fi-FI" sz="1400" b="0" i="0" u="none" strike="noStrike" baseline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136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Membuat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laporan tertulis penyampaian informasi Pembina Apel beserta sosialisasi dari bidang terkait pada tiap apel pagi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1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Melaksanakan dan menyiapkan keperluan kegiatan survey kepuasan pelanggan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28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Rawat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Jalan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106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Rawat Inap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Instalasi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Farmasi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Instalasi Lain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blangko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kotak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saran (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Lembar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4212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leaftlet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kebutuhan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promosi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RS (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Instalasi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40099" y="40432"/>
            <a:ext cx="4765656" cy="55960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HUMAS DAN PEMASARAN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40099" y="696457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0" y="37881"/>
            <a:ext cx="514057" cy="5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6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636249"/>
              </p:ext>
            </p:extLst>
          </p:nvPr>
        </p:nvGraphicFramePr>
        <p:xfrm>
          <a:off x="935236" y="692696"/>
          <a:ext cx="9296032" cy="58933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99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7135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7135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9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Cetak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Leaftlet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9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Leaflet Lama</a:t>
                      </a:r>
                      <a:endParaRPr lang="fi-FI" sz="1400" b="0" i="0" u="none" strike="noStrike" baseline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99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Leaflet Edukasi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99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Leaflet Instalasi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9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MMT &amp; Banner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27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Pemasaran ke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Instansi Pemerintah dan Swasta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64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Input Data &amp; pengetikan tugas Instalasi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Humas &amp; Pemasaran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136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Pengajuan Foto Twitter, Web, Facebook, Instagram dan Path</a:t>
                      </a:r>
                      <a:endParaRPr lang="fi-FI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27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Laporan Kegiatan Humas</a:t>
                      </a:r>
                      <a:endParaRPr lang="fi-FI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5169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Jadwal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Penugasan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Inspektur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Apel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7834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Menyampaikan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informasi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kedinasan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bentuk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SMS Gateway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7834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Pemberian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informasi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pelayanan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kepada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pelanggan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(Customer)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35236" y="53625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830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611460"/>
              </p:ext>
            </p:extLst>
          </p:nvPr>
        </p:nvGraphicFramePr>
        <p:xfrm>
          <a:off x="935236" y="908720"/>
          <a:ext cx="9577064" cy="30963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49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919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5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15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12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Membuat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jadwal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penugasan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Inspektur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&amp; Pembina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Apel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52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Dokumentasi Foto dan Video</a:t>
                      </a:r>
                      <a:endParaRPr lang="fi-FI" sz="1400" b="0" i="0" u="none" strike="noStrike" baseline="0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27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Publikasi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16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Input materi pelayanan RS dan Info Publlik di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35236" y="221634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317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19783"/>
              </p:ext>
            </p:extLst>
          </p:nvPr>
        </p:nvGraphicFramePr>
        <p:xfrm>
          <a:off x="921091" y="980728"/>
          <a:ext cx="9072256" cy="357338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571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622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64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6403"/>
              </a:tblGrid>
              <a:tr h="33300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3008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36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perangkat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lunak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(software)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385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perangkat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keras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(hardware)</a:t>
                      </a:r>
                      <a:endParaRPr lang="en-US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Printer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jaringan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Pencadangan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data (backup)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Pemeliharaan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rutin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komputer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914984" y="105261"/>
            <a:ext cx="26988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 RS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4" y="49082"/>
            <a:ext cx="582639" cy="6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0666" y="5184421"/>
            <a:ext cx="7908413" cy="92717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2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958" y="444814"/>
            <a:ext cx="11401120" cy="6197924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8" y="455744"/>
            <a:ext cx="8493452" cy="396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20420" y="1775438"/>
            <a:ext cx="1589168" cy="1071246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5156" y="44624"/>
            <a:ext cx="8352928" cy="792088"/>
            <a:chOff x="305272" y="201216"/>
            <a:chExt cx="8165221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8"/>
              <a:ext cx="7015715" cy="97914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2"/>
                  </a:solidFill>
                </a:rPr>
                <a:t>4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STANDAR PELAYANAN MINIMAL (SPM)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820765"/>
              </p:ext>
            </p:extLst>
          </p:nvPr>
        </p:nvGraphicFramePr>
        <p:xfrm>
          <a:off x="215156" y="1372192"/>
          <a:ext cx="6048672" cy="49872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76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109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ahoma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09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ahoma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4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l-NL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Kemampuan menangani   life saving anak dan dewasa</a:t>
                      </a:r>
                      <a:endParaRPr lang="nl-NL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11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2.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Jam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buka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Gawat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Darurat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24 Jam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22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3.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Pemberi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gawat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darurat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bersertifikat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masih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berlaku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BLS/PPGD/GELS/ALS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64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4.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Ketersediaan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tim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penanggulangan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bencana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 Tim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52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5.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n-NO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Waktu tanggap pelayanan Dokter </a:t>
                      </a:r>
                      <a:endParaRPr lang="nn-NO" sz="1400" u="none" strike="noStrike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 fontAlgn="t"/>
                      <a:r>
                        <a:rPr lang="nn-NO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di </a:t>
                      </a:r>
                      <a:r>
                        <a:rPr lang="nn-NO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Gawat Darurat</a:t>
                      </a:r>
                      <a:endParaRPr lang="nn-NO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ctr" fontAlgn="ctr"/>
                      <a:r>
                        <a:rPr lang="nb-NO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≤ 5 menit terlayani setelah pasien datang</a:t>
                      </a:r>
                      <a:endParaRPr lang="nb-NO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6.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Kepuasan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Pelanggan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≥ 70 %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7.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Kematian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&lt; 24 Jam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≤ 2 ‰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64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8.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Pasien dapat ditenangkan dalam waktu ≤  48 Jam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417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9.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Tidak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adanya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diharuskan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membayar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muka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91111" y="942883"/>
            <a:ext cx="368658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Darurat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(IGD)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10785"/>
              </p:ext>
            </p:extLst>
          </p:nvPr>
        </p:nvGraphicFramePr>
        <p:xfrm>
          <a:off x="6335836" y="1372193"/>
          <a:ext cx="5616624" cy="494403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680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82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061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61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1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Dokter pemberi pelayanan di Poliklinik Spesialis </a:t>
                      </a:r>
                      <a:endParaRPr lang="nn-NO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100%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Dokter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Spesialis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85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Ketersediaan Pelayanan di Rawat Jalan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Anak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Remaja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4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Gangguan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Psikotik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Gangguan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Neurotik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2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e. Mental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Retardasi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4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f.  Mental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Organik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23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g.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Psikogeriatri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12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h.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Tumbuh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Kembang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Anak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053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Jam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buka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pelayanan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08.00 s/d 13.00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Setiap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Hari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Kerja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kecuali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Jumat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: 08.00 s/d 11.00;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Sabtu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: 08.00 s/d 12.00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21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Waktu tunggu di Rawat Jalan </a:t>
                      </a:r>
                      <a:endParaRPr lang="fi-FI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≤60 Menit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6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Kepuasan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Pelanggan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≤90%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6335836" y="942883"/>
            <a:ext cx="157062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5156" y="161903"/>
            <a:ext cx="1504900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469286"/>
              </p:ext>
            </p:extLst>
          </p:nvPr>
        </p:nvGraphicFramePr>
        <p:xfrm>
          <a:off x="215156" y="692697"/>
          <a:ext cx="6336704" cy="577983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2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937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37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93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Pemberi Pelayanan di Rawat Inap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 Dokter Spesialis dan Dokter Umum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9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 Perawat minimal pendidikan D3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8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 penanggung jawab pasien rawat 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8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Ketersediaan Pelayanan rawat inap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NAPZA, Gangguan Psikotik, Gangguan Neurotik, Gangguan Mental Organik.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Jam Visite Dokter Spesialis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08.00 s/d 14.00 setiap hari kerja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Infeksi Nosokomial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≤1,5%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8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kematian pasien jatuh yang berakibat kecacatan/kematian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5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 Pasien &gt; 48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0,24%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9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Pulang Paksa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606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kematian pasien gangguan jiwa karena bunuh diri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7178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re-admission pasien gangguan jiwa tidak kembali dalam perawatan dalam  waktu ≤ 1 bulan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7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Lama hari perawatan pasien gangguan jiwa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6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469362"/>
              </p:ext>
            </p:extLst>
          </p:nvPr>
        </p:nvGraphicFramePr>
        <p:xfrm>
          <a:off x="6623868" y="692696"/>
          <a:ext cx="5400601" cy="201622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682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1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52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60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430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30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45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Tunggu Hasil Pelayanan Thorax Foto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3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5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Pelaksana Ekspertisi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 Spesialis Radiologi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45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Kegagalan  Pelayanan Rontgen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Kerusakan foto ≤ 2 %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6617861" y="161903"/>
            <a:ext cx="124521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785435"/>
              </p:ext>
            </p:extLst>
          </p:nvPr>
        </p:nvGraphicFramePr>
        <p:xfrm>
          <a:off x="6617861" y="3429000"/>
          <a:ext cx="5400601" cy="21602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682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1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52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60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430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30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45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laboratorium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≥  140 menit          (kimia darah dan darah rutin)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5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Pelaksana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ekspertisi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Sp. PK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45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Adanya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Kesalahan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Penyerahan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Laboratorium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3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6617861" y="2923287"/>
            <a:ext cx="38224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Patologi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Klinik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5156" y="100529"/>
            <a:ext cx="227754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995153"/>
              </p:ext>
            </p:extLst>
          </p:nvPr>
        </p:nvGraphicFramePr>
        <p:xfrm>
          <a:off x="215156" y="692698"/>
          <a:ext cx="5544617" cy="187907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198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90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61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96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245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45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6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Drop Out Pasien Terhadap Pelayanan Rehabilitasi Psikososial Yang Direncanakan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6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Kesalahan Tindakan Rehabilitasi Medik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4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816010"/>
              </p:ext>
            </p:extLst>
          </p:nvPr>
        </p:nvGraphicFramePr>
        <p:xfrm>
          <a:off x="215156" y="3212976"/>
          <a:ext cx="5544617" cy="244827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198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90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61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96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111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111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18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9725" marR="0" indent="-222250" algn="just" defTabSz="918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Tunggu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Obat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Jadi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 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30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6735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280988" indent="-163513"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Tunggu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Obat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Racikan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9062">
                <a:tc v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280988" indent="-163513"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9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Kesalahan Pemberian Obat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2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9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Penulisan Resep Sesuai Formularium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6983" y="2709318"/>
            <a:ext cx="108491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Farmasi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165246"/>
              </p:ext>
            </p:extLst>
          </p:nvPr>
        </p:nvGraphicFramePr>
        <p:xfrm>
          <a:off x="6191820" y="692696"/>
          <a:ext cx="5688632" cy="158417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333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65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21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6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178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178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2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Pemberian Makanan Kepada Pasien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Sisa Makanan Yang Tidak Termakan Oleh Pasien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Kesalahan Pemberian Diet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174302" y="100529"/>
            <a:ext cx="59439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6547" y="2420888"/>
            <a:ext cx="20018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Transfusi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340486"/>
              </p:ext>
            </p:extLst>
          </p:nvPr>
        </p:nvGraphicFramePr>
        <p:xfrm>
          <a:off x="6177512" y="2893195"/>
          <a:ext cx="5781007" cy="118387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419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98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52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39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3340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40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Kebutuhan darah bagi setiap pelayanan transfusi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 Terpenuhi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reaksi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tranfusi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0,01%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273735"/>
              </p:ext>
            </p:extLst>
          </p:nvPr>
        </p:nvGraphicFramePr>
        <p:xfrm>
          <a:off x="6186023" y="4595771"/>
          <a:ext cx="5782761" cy="217500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421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06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5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42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699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9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 Pengisian Rekam Medik 24 Jam Setelah Selesai Pelayanan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 Informed Concent Setelah Mendapatkan Informasi Yang Jelas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Penyediaan Dokumen Rekam Medik Pelayanan Rawat Jalan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Penyediaan Dokumen Rekam Medik Pelayanan Rawat Inap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174302" y="4149080"/>
            <a:ext cx="1706879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Rekam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36452"/>
              </p:ext>
            </p:extLst>
          </p:nvPr>
        </p:nvGraphicFramePr>
        <p:xfrm>
          <a:off x="249903" y="749936"/>
          <a:ext cx="5782761" cy="217500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520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07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5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42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699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9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Medik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24 Jam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Setelah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Selesai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Informed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Concent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Setelah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Mendapatkan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Informasi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Jelas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Penyediaan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Dokumen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Medik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Penyediaan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Dokumen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Medik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15156" y="188640"/>
            <a:ext cx="1706879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Rekam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798"/>
              </p:ext>
            </p:extLst>
          </p:nvPr>
        </p:nvGraphicFramePr>
        <p:xfrm>
          <a:off x="215156" y="3717032"/>
          <a:ext cx="5782761" cy="26120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520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07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5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42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699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9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7072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Baku mutu limbah cair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a.BOD &lt; 30 mg/l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b.COD &lt; 80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c.TSS &lt; 30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d.PH 6-9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 Limbah Padat Infeksius Sesuai dengan Aturan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5156" y="3171225"/>
            <a:ext cx="2498762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Pengelolaan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Limbah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881027"/>
              </p:ext>
            </p:extLst>
          </p:nvPr>
        </p:nvGraphicFramePr>
        <p:xfrm>
          <a:off x="6191820" y="764704"/>
          <a:ext cx="5782761" cy="436036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520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07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5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42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699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9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Tindak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Lanjut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Penyelesaian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Pertemuan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Direksi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Laporan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Akuntabilitas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Kinerja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Pengusulan Kenaikan Pangkat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Pengurusan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Gaji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Berkala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Karyawan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Mendapat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Pelatihan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Minimal 20 Jam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60 %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7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Cost Recovery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40 %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7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Penyusunan Laporan Keuangan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Waktu Pemberian Informasi Tentang Tagihan Pasien Rawat 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Pemberian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Imbalan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Insentif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Sesuai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Kesepakatan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191820" y="185551"/>
            <a:ext cx="3547126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Administrasi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Manajemen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595" y="194119"/>
            <a:ext cx="32826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Ambulance/ Mobil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283194"/>
              </p:ext>
            </p:extLst>
          </p:nvPr>
        </p:nvGraphicFramePr>
        <p:xfrm>
          <a:off x="165818" y="616627"/>
          <a:ext cx="5959145" cy="187220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658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62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97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73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597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97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24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Pelayanan Ambulance / Kereta Jenazah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53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Memberikan Pelayanan Ambulance / Kereta Jenazah di Rumah Sakit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Maks.30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24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Tanggap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Ambulance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oleh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Masyarakat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Membutuhkan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60 Menit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6595" y="2625857"/>
            <a:ext cx="2816157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Pemulasaraan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7973"/>
              </p:ext>
            </p:extLst>
          </p:nvPr>
        </p:nvGraphicFramePr>
        <p:xfrm>
          <a:off x="160505" y="3140968"/>
          <a:ext cx="6120680" cy="9356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442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76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11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1118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34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Tanggap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Pemulasaraan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Jenazah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518560"/>
              </p:ext>
            </p:extLst>
          </p:nvPr>
        </p:nvGraphicFramePr>
        <p:xfrm>
          <a:off x="184757" y="4653136"/>
          <a:ext cx="6102375" cy="190154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770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55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55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41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142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142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6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Waktu menanggapi Kerusakan Alat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6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Pemeliharaan Alat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20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Peralatan Laboratorium, Elektromedik, Alkes Lain Dan Alat Ukur Yang Digunakan Dalam Pelayanan Terkalibrasi Tepat Waktu Sesuai Ketentuan Kalibrasi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5202" y="4174349"/>
            <a:ext cx="389818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Pemeliharaan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Sarana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35552"/>
              </p:ext>
            </p:extLst>
          </p:nvPr>
        </p:nvGraphicFramePr>
        <p:xfrm>
          <a:off x="6327766" y="692696"/>
          <a:ext cx="5754283" cy="138615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497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6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85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89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76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6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Linen Yang Hilang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4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Penyediaan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463379" y="194119"/>
            <a:ext cx="2372125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Laundry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482345"/>
              </p:ext>
            </p:extLst>
          </p:nvPr>
        </p:nvGraphicFramePr>
        <p:xfrm>
          <a:off x="6360239" y="2852935"/>
          <a:ext cx="5754283" cy="20090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497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6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85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89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76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6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Ada anggota Tim PPI yang terlatih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Anggota Tim PPI yang terlatih 75 %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Tersedia APD di setiap instalasi / departemen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4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Kegiatan pencatatan dan pelaporan infeksi nosokomial / HAI ( Health Care Associated Infection) di RS ( Min 1 parameter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327766" y="2297241"/>
            <a:ext cx="529119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Pencegahan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Pengendalian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Infeksi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(PPI)</a:t>
            </a:r>
          </a:p>
        </p:txBody>
      </p:sp>
    </p:spTree>
    <p:extLst>
      <p:ext uri="{BB962C8B-B14F-4D97-AF65-F5344CB8AC3E}">
        <p14:creationId xmlns:p14="http://schemas.microsoft.com/office/powerpoint/2010/main" val="19705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427336"/>
              </p:ext>
            </p:extLst>
          </p:nvPr>
        </p:nvGraphicFramePr>
        <p:xfrm>
          <a:off x="143148" y="1124744"/>
          <a:ext cx="11983676" cy="505092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248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942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22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722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PROGRAM/KEGIATAN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ANGGARAN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REALISASI KEUANGAN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FISIK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Program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Peningkatan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Derajat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Masyarakat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Dengan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Penyediaan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Fasillitas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Perawatan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Bagi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Penderita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Akibat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Dampak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Asap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Rokok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20.681.674.000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Pemenuhan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Sarana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Dan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Prasarana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Rujukan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( DAK )</a:t>
                      </a:r>
                      <a:endParaRPr lang="en-US" sz="1400" dirty="0" smtClean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4.255.000.000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3.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Peningkatan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Mutu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dirty="0" smtClean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250.000.000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8,22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10,00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4.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Pengadaan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Kendaraan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Pendukung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750.298.000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Penyediaan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Honorarium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Premi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BPJS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bagi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Tenaga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Harlep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di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750.000.000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7,20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16,67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Pemenuhan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Sarana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Prasarana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Alat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18.000.000.000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15156" y="188640"/>
            <a:ext cx="7920880" cy="777427"/>
            <a:chOff x="305272" y="201216"/>
            <a:chExt cx="7920880" cy="777427"/>
          </a:xfrm>
        </p:grpSpPr>
        <p:sp>
          <p:nvSpPr>
            <p:cNvPr id="10" name="Freeform: Shape 70"/>
            <p:cNvSpPr/>
            <p:nvPr/>
          </p:nvSpPr>
          <p:spPr>
            <a:xfrm rot="158526">
              <a:off x="1570436" y="367927"/>
              <a:ext cx="5588232" cy="419333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1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7" name="Frame 16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0052" y="330813"/>
              <a:ext cx="802714" cy="5182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2"/>
                  </a:solidFill>
                </a:rPr>
                <a:t>2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81174" y="391053"/>
              <a:ext cx="5145371" cy="46166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REALISASI BELANJA LANGSUNG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280122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277852"/>
              </p:ext>
            </p:extLst>
          </p:nvPr>
        </p:nvGraphicFramePr>
        <p:xfrm>
          <a:off x="112800" y="260648"/>
          <a:ext cx="11983676" cy="513358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248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942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22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722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PROGRAM/KEGIATAN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ANGGARAN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REALISASI KEUANGAN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FISIK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Program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Sumber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Penyelenggaraan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Pendidikan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Pelatihan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SDM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Non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750.000.000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6,19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30,70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7719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Farmasi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Perbekalan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1.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Penyediaan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Logistik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Kantor</a:t>
                      </a:r>
                      <a:endParaRPr lang="en-US" sz="1400" dirty="0" smtClean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9.000.000.000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0,50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44,44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9133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Promosi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Pemberdayaan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Masyarakat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Penyelenggaraan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Promosi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Pemberdayaan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Masyarakat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500.000.000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4,49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5,31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6767">
                <a:tc gridSpan="5">
                  <a:txBody>
                    <a:bodyPr/>
                    <a:lstStyle/>
                    <a:p>
                      <a:pPr marL="0" marR="0" indent="0" algn="l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Pendukung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(BLUD)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400" b="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Pendukung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(BLUD)</a:t>
                      </a:r>
                      <a:endParaRPr lang="en-US" sz="1400" b="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36.500.000.000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4,58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12,33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32819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2413" y="344658"/>
            <a:ext cx="7068285" cy="693746"/>
            <a:chOff x="305272" y="201216"/>
            <a:chExt cx="7920880" cy="777427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69301" y="368108"/>
              <a:ext cx="5597173" cy="468332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0052" y="322704"/>
              <a:ext cx="802714" cy="5344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99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81173" y="385448"/>
              <a:ext cx="5145371" cy="47287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 BLUD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614540"/>
              </p:ext>
            </p:extLst>
          </p:nvPr>
        </p:nvGraphicFramePr>
        <p:xfrm>
          <a:off x="831153" y="1308514"/>
          <a:ext cx="11073308" cy="28778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5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07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084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364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0634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URAIAN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</a:t>
                      </a:r>
                      <a:endParaRPr lang="en-US" sz="13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196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Pegawai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6.500.000.000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834.540.000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12,84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Barang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Jasa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  <a:endParaRPr lang="en-US" sz="13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28.500.000.000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1.937.970.805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6,80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Modal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1.500.000.000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107340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093873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348612" y="2963988"/>
            <a:ext cx="7170040" cy="831382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29" y="2533849"/>
            <a:ext cx="918211" cy="918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98" y="3452060"/>
            <a:ext cx="1122276" cy="112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72413" y="344658"/>
            <a:ext cx="5718885" cy="693746"/>
            <a:chOff x="305272" y="201216"/>
            <a:chExt cx="6264696" cy="1167820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54779" y="295554"/>
              <a:ext cx="5115189" cy="979139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5001" y="239290"/>
              <a:ext cx="784675" cy="10916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14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48009" y="477963"/>
              <a:ext cx="4498369" cy="710333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PENDAPATAN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3871729230"/>
              </p:ext>
            </p:extLst>
          </p:nvPr>
        </p:nvGraphicFramePr>
        <p:xfrm>
          <a:off x="258704" y="1412776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868362624"/>
              </p:ext>
            </p:extLst>
          </p:nvPr>
        </p:nvGraphicFramePr>
        <p:xfrm>
          <a:off x="272413" y="2564904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215283605"/>
              </p:ext>
            </p:extLst>
          </p:nvPr>
        </p:nvGraphicFramePr>
        <p:xfrm>
          <a:off x="272237" y="3671292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364598" y="1700808"/>
            <a:ext cx="8475123" cy="4610169"/>
            <a:chOff x="3545632" y="1785392"/>
            <a:chExt cx="10033848" cy="5343898"/>
          </a:xfrm>
        </p:grpSpPr>
        <p:grpSp>
          <p:nvGrpSpPr>
            <p:cNvPr id="8" name="Group 7"/>
            <p:cNvGrpSpPr/>
            <p:nvPr/>
          </p:nvGrpSpPr>
          <p:grpSpPr>
            <a:xfrm>
              <a:off x="3545632" y="1785392"/>
              <a:ext cx="10033848" cy="4464496"/>
              <a:chOff x="3545632" y="2289448"/>
              <a:chExt cx="10033848" cy="4464496"/>
            </a:xfrm>
          </p:grpSpPr>
          <p:graphicFrame>
            <p:nvGraphicFramePr>
              <p:cNvPr id="21" name="Chart 20"/>
              <p:cNvGraphicFramePr/>
              <p:nvPr>
                <p:extLst>
                  <p:ext uri="{D42A27DB-BD31-4B8C-83A1-F6EECF244321}">
                    <p14:modId xmlns:p14="http://schemas.microsoft.com/office/powerpoint/2010/main" val="3321701975"/>
                  </p:ext>
                </p:extLst>
              </p:nvPr>
            </p:nvGraphicFramePr>
            <p:xfrm>
              <a:off x="3545632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8"/>
              </a:graphicData>
            </a:graphic>
          </p:graphicFrame>
          <p:graphicFrame>
            <p:nvGraphicFramePr>
              <p:cNvPr id="22" name="Chart 21"/>
              <p:cNvGraphicFramePr/>
              <p:nvPr>
                <p:extLst>
                  <p:ext uri="{D42A27DB-BD31-4B8C-83A1-F6EECF244321}">
                    <p14:modId xmlns:p14="http://schemas.microsoft.com/office/powerpoint/2010/main" val="1549868092"/>
                  </p:ext>
                </p:extLst>
              </p:nvPr>
            </p:nvGraphicFramePr>
            <p:xfrm>
              <a:off x="6930008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9"/>
              </a:graphicData>
            </a:graphic>
          </p:graphicFrame>
          <p:graphicFrame>
            <p:nvGraphicFramePr>
              <p:cNvPr id="23" name="Chart 22"/>
              <p:cNvGraphicFramePr/>
              <p:nvPr>
                <p:extLst>
                  <p:ext uri="{D42A27DB-BD31-4B8C-83A1-F6EECF244321}">
                    <p14:modId xmlns:p14="http://schemas.microsoft.com/office/powerpoint/2010/main" val="2296294078"/>
                  </p:ext>
                </p:extLst>
              </p:nvPr>
            </p:nvGraphicFramePr>
            <p:xfrm>
              <a:off x="10118831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0"/>
              </a:graphicData>
            </a:graphic>
          </p:graphicFrame>
        </p:grpSp>
        <p:sp>
          <p:nvSpPr>
            <p:cNvPr id="9" name="Oval 8"/>
            <p:cNvSpPr/>
            <p:nvPr/>
          </p:nvSpPr>
          <p:spPr>
            <a:xfrm>
              <a:off x="4323352" y="6188435"/>
              <a:ext cx="1166496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6" b="1" dirty="0" smtClean="0">
                  <a:latin typeface="Agency FB" pitchFamily="34" charset="0"/>
                </a:rPr>
                <a:t>12,61%</a:t>
              </a:r>
              <a:endParaRPr lang="en-US" sz="1606" b="1" dirty="0">
                <a:latin typeface="Agency FB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650088" y="6234697"/>
              <a:ext cx="1288780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6" b="1" dirty="0" smtClean="0">
                  <a:latin typeface="Agency FB" pitchFamily="34" charset="0"/>
                </a:rPr>
                <a:t>29,30%</a:t>
              </a:r>
              <a:endParaRPr lang="en-US" sz="1606" b="1" dirty="0">
                <a:latin typeface="Agency FB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0746432" y="6265194"/>
              <a:ext cx="1166496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6" b="1" dirty="0" smtClean="0">
                  <a:latin typeface="Agency FB" pitchFamily="34" charset="0"/>
                </a:rPr>
                <a:t>8,42%</a:t>
              </a:r>
              <a:endParaRPr lang="en-US" sz="1606" b="1" dirty="0">
                <a:latin typeface="Agency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43147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444139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558139" y="3316026"/>
            <a:ext cx="6874638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6" y="2754011"/>
            <a:ext cx="948956" cy="948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9361" y="3994928"/>
            <a:ext cx="1151147" cy="65119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6290</TotalTime>
  <Words>4088</Words>
  <Application>Microsoft Office PowerPoint</Application>
  <PresentationFormat>Custom</PresentationFormat>
  <Paragraphs>2181</Paragraphs>
  <Slides>39</Slides>
  <Notes>31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Theme3</vt:lpstr>
      <vt:lpstr>LAPORAN KINERJA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WILAYAH CAKUPAN SURAKARTA &amp; JAWA TENGAH</vt:lpstr>
      <vt:lpstr>PowerPoint Presentation</vt:lpstr>
      <vt:lpstr>DATA WILAYAH CAKUPAN SURAKARTA &amp; JAWA TENGAH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438</cp:revision>
  <cp:lastPrinted>2019-02-28T02:21:03Z</cp:lastPrinted>
  <dcterms:created xsi:type="dcterms:W3CDTF">2017-07-26T01:43:47Z</dcterms:created>
  <dcterms:modified xsi:type="dcterms:W3CDTF">2019-03-25T02:32:19Z</dcterms:modified>
</cp:coreProperties>
</file>