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53"/>
  </p:notesMasterIdLst>
  <p:handoutMasterIdLst>
    <p:handoutMasterId r:id="rId54"/>
  </p:handoutMasterIdLst>
  <p:sldIdLst>
    <p:sldId id="257" r:id="rId2"/>
    <p:sldId id="317" r:id="rId3"/>
    <p:sldId id="328" r:id="rId4"/>
    <p:sldId id="260" r:id="rId5"/>
    <p:sldId id="264" r:id="rId6"/>
    <p:sldId id="318" r:id="rId7"/>
    <p:sldId id="265" r:id="rId8"/>
    <p:sldId id="322" r:id="rId9"/>
    <p:sldId id="324" r:id="rId10"/>
    <p:sldId id="323" r:id="rId11"/>
    <p:sldId id="325" r:id="rId12"/>
    <p:sldId id="271" r:id="rId13"/>
    <p:sldId id="272" r:id="rId14"/>
    <p:sldId id="316" r:id="rId15"/>
    <p:sldId id="278" r:id="rId16"/>
    <p:sldId id="326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29" r:id="rId49"/>
    <p:sldId id="320" r:id="rId50"/>
    <p:sldId id="321" r:id="rId51"/>
    <p:sldId id="327" r:id="rId52"/>
  </p:sldIdLst>
  <p:sldSz cx="12188825" cy="6858000"/>
  <p:notesSz cx="7010400" cy="1112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  <a:srgbClr val="CC3300"/>
    <a:srgbClr val="FF6600"/>
    <a:srgbClr val="CC00FF"/>
    <a:srgbClr val="FF0066"/>
    <a:srgbClr val="009900"/>
    <a:srgbClr val="008000"/>
    <a:srgbClr val="0000FF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>
        <p:scale>
          <a:sx n="66" d="100"/>
          <a:sy n="66" d="100"/>
        </p:scale>
        <p:origin x="-786" y="-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916844074382135E-3"/>
                  <c:y val="-4.8733620241025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59266598000</c:v>
                </c:pt>
                <c:pt idx="1">
                  <c:v>65566382000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7420410077892618E-2"/>
                  <c:y val="-5.012602766359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8844332611691E-2"/>
                  <c:y val="-4.4092323075213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accent6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58662066242</c:v>
                </c:pt>
                <c:pt idx="1">
                  <c:v>56746825708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958080"/>
        <c:axId val="132959616"/>
        <c:axId val="0"/>
      </c:bar3DChart>
      <c:catAx>
        <c:axId val="13295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32959616"/>
        <c:crosses val="autoZero"/>
        <c:auto val="1"/>
        <c:lblAlgn val="ctr"/>
        <c:lblOffset val="100"/>
        <c:noMultiLvlLbl val="0"/>
      </c:catAx>
      <c:valAx>
        <c:axId val="132959616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1329580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 b="1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857094145374485E-2"/>
          <c:y val="0.14648951042476771"/>
          <c:w val="0.9755967016942213"/>
          <c:h val="0.749339888160575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CC00FF"/>
              </a:solidFill>
            </c:spPr>
          </c:dPt>
          <c:dLbls>
            <c:dLbl>
              <c:idx val="0"/>
              <c:layout>
                <c:manualLayout>
                  <c:x val="1.1092408320808526E-3"/>
                  <c:y val="-3.527385846017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687121778972364E-2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6191547659363E-2"/>
                  <c:y val="-2.6455393845128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24381092863862E-2"/>
                  <c:y val="-5.5850275895270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936984244053216E-2"/>
                  <c:y val="-5.2910787690256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UMUM</c:v>
                </c:pt>
                <c:pt idx="1">
                  <c:v>NPBI</c:v>
                </c:pt>
                <c:pt idx="2">
                  <c:v>PBI</c:v>
                </c:pt>
                <c:pt idx="3">
                  <c:v>JKD</c:v>
                </c:pt>
                <c:pt idx="4">
                  <c:v>BKMKS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16146</c:v>
                </c:pt>
                <c:pt idx="1">
                  <c:v>11076</c:v>
                </c:pt>
                <c:pt idx="2">
                  <c:v>15449</c:v>
                </c:pt>
                <c:pt idx="3">
                  <c:v>1068</c:v>
                </c:pt>
                <c:pt idx="4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648960"/>
        <c:axId val="136650752"/>
        <c:axId val="0"/>
      </c:bar3DChart>
      <c:catAx>
        <c:axId val="136648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36650752"/>
        <c:crosses val="autoZero"/>
        <c:auto val="1"/>
        <c:lblAlgn val="ctr"/>
        <c:lblOffset val="100"/>
        <c:noMultiLvlLbl val="0"/>
      </c:catAx>
      <c:valAx>
        <c:axId val="13665075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3664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111207340598522E-2"/>
          <c:y val="2.7573868657196045E-2"/>
          <c:w val="0.94087620314914533"/>
          <c:h val="0.904510725682245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invertIfNegative val="0"/>
            <c:bubble3D val="0"/>
            <c:spPr>
              <a:solidFill>
                <a:srgbClr val="CCFF33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5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8"/>
            <c:invertIfNegative val="0"/>
            <c:bubble3D val="0"/>
            <c:spPr>
              <a:solidFill>
                <a:srgbClr val="FFFF66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9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"/>
                  <c:y val="-1.113464925306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948563619287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226929850613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743178102349481E-17"/>
                  <c:y val="-8.3509869398016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7836623132672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8.3509869398016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3486356204698925E-17"/>
                  <c:y val="-2.226929850613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368533546777548E-2"/>
                  <c:y val="-1.6148090835065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0083930068376293E-3"/>
                  <c:y val="-2.7836623132672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0041965034188133E-3"/>
                  <c:y val="-8.3509869398016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2.226929850613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_(* #,##0_);_(* \(#,##0\);_(* "-"_);_(@_)</c:formatCode>
                <c:ptCount val="12"/>
                <c:pt idx="0">
                  <c:v>1785842216</c:v>
                </c:pt>
                <c:pt idx="1">
                  <c:v>2649322706</c:v>
                </c:pt>
                <c:pt idx="2">
                  <c:v>7629830965</c:v>
                </c:pt>
                <c:pt idx="3">
                  <c:v>10410986226</c:v>
                </c:pt>
                <c:pt idx="4">
                  <c:v>12873811285</c:v>
                </c:pt>
                <c:pt idx="5">
                  <c:v>15533237828</c:v>
                </c:pt>
                <c:pt idx="6">
                  <c:v>17854375730</c:v>
                </c:pt>
                <c:pt idx="7">
                  <c:v>22713279892</c:v>
                </c:pt>
                <c:pt idx="8">
                  <c:v>23263709442</c:v>
                </c:pt>
                <c:pt idx="9">
                  <c:v>25773569838</c:v>
                </c:pt>
                <c:pt idx="10">
                  <c:v>28686459935</c:v>
                </c:pt>
                <c:pt idx="11">
                  <c:v>31986529399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262720"/>
        <c:axId val="47293184"/>
        <c:axId val="0"/>
      </c:bar3DChart>
      <c:catAx>
        <c:axId val="472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47293184"/>
        <c:crosses val="autoZero"/>
        <c:auto val="1"/>
        <c:lblAlgn val="ctr"/>
        <c:lblOffset val="100"/>
        <c:noMultiLvlLbl val="0"/>
      </c:catAx>
      <c:valAx>
        <c:axId val="47293184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472627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20164915288937E-2"/>
          <c:y val="9.2272263866106319E-2"/>
          <c:w val="0.9755967016942213"/>
          <c:h val="0.709035924113007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-3.942372416136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739266566468661E-3"/>
                  <c:y val="-2.904905990837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714188290749046E-2"/>
                  <c:y val="-3.527385846017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Pendapatan Pelayanan Kesehatan</c:v>
                </c:pt>
                <c:pt idx="1">
                  <c:v>Pendapatan Pendidikan &amp; Pelatihan</c:v>
                </c:pt>
                <c:pt idx="2">
                  <c:v>Pendapatan lain-lain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34365900000</c:v>
                </c:pt>
                <c:pt idx="1">
                  <c:v>1160000000</c:v>
                </c:pt>
                <c:pt idx="2">
                  <c:v>474100000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Pendapatan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431913574941712E-2"/>
                  <c:y val="-2.904905990837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4302303238144749E-2"/>
                  <c:y val="-3.1123992758974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978117735345968"/>
                  <c:y val="-3.3403478044923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Pendapatan Pelayanan Kesehatan</c:v>
                </c:pt>
                <c:pt idx="1">
                  <c:v>Pendapatan Pendidikan &amp; Pelatihan</c:v>
                </c:pt>
                <c:pt idx="2">
                  <c:v>Pendapatan lain-lain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30287778195</c:v>
                </c:pt>
                <c:pt idx="1">
                  <c:v>1072623000</c:v>
                </c:pt>
                <c:pt idx="2">
                  <c:v>626128204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506944"/>
        <c:axId val="47508480"/>
        <c:axId val="0"/>
      </c:bar3DChart>
      <c:catAx>
        <c:axId val="4750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47508480"/>
        <c:crosses val="autoZero"/>
        <c:auto val="1"/>
        <c:lblAlgn val="ctr"/>
        <c:lblOffset val="100"/>
        <c:noMultiLvlLbl val="0"/>
      </c:catAx>
      <c:valAx>
        <c:axId val="475084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750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59191901149E-2"/>
          <c:y val="5.3358939513039522E-2"/>
          <c:w val="0.97562288161619803"/>
          <c:h val="0.40849677973700238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(65%)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  <c:pt idx="6">
                  <c:v>65</c:v>
                </c:pt>
                <c:pt idx="7">
                  <c:v>65</c:v>
                </c:pt>
                <c:pt idx="8">
                  <c:v>65</c:v>
                </c:pt>
                <c:pt idx="9">
                  <c:v>65</c:v>
                </c:pt>
                <c:pt idx="10">
                  <c:v>65</c:v>
                </c:pt>
                <c:pt idx="11">
                  <c:v>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BOR (%)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txPr>
              <a:bodyPr/>
              <a:lstStyle/>
              <a:p>
                <a:pPr>
                  <a:defRPr b="1">
                    <a:solidFill>
                      <a:srgbClr val="FF006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72.22</c:v>
                </c:pt>
                <c:pt idx="1">
                  <c:v>72.03</c:v>
                </c:pt>
                <c:pt idx="2">
                  <c:v>74.09</c:v>
                </c:pt>
                <c:pt idx="3">
                  <c:v>75.11</c:v>
                </c:pt>
                <c:pt idx="4">
                  <c:v>74.239999999999995</c:v>
                </c:pt>
                <c:pt idx="5">
                  <c:v>70.819999999999993</c:v>
                </c:pt>
                <c:pt idx="6">
                  <c:v>65.98</c:v>
                </c:pt>
                <c:pt idx="7">
                  <c:v>70.77</c:v>
                </c:pt>
                <c:pt idx="8">
                  <c:v>71.239999999999995</c:v>
                </c:pt>
                <c:pt idx="9">
                  <c:v>70.69</c:v>
                </c:pt>
                <c:pt idx="10">
                  <c:v>60.42</c:v>
                </c:pt>
                <c:pt idx="11">
                  <c:v>54.379999999999995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31424"/>
        <c:axId val="47032960"/>
      </c:lineChart>
      <c:catAx>
        <c:axId val="4703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47032960"/>
        <c:crosses val="autoZero"/>
        <c:auto val="1"/>
        <c:lblAlgn val="ctr"/>
        <c:lblOffset val="100"/>
        <c:noMultiLvlLbl val="0"/>
      </c:catAx>
      <c:valAx>
        <c:axId val="47032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031424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35822698953581256"/>
          <c:y val="0.72403141089181899"/>
          <c:w val="0.28132991925712103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59191901149E-2"/>
          <c:y val="5.3358939513039522E-2"/>
          <c:w val="0.97562288161619803"/>
          <c:h val="0.4881785312961449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(27)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27</c:v>
                </c:pt>
                <c:pt idx="10">
                  <c:v>27</c:v>
                </c:pt>
                <c:pt idx="11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LOS (Hari)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txPr>
              <a:bodyPr/>
              <a:lstStyle/>
              <a:p>
                <a:pPr>
                  <a:defRPr b="1">
                    <a:solidFill>
                      <a:srgbClr val="CC00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29</c:v>
                </c:pt>
                <c:pt idx="5">
                  <c:v>31</c:v>
                </c:pt>
                <c:pt idx="6">
                  <c:v>31</c:v>
                </c:pt>
                <c:pt idx="7">
                  <c:v>28</c:v>
                </c:pt>
                <c:pt idx="8">
                  <c:v>32</c:v>
                </c:pt>
                <c:pt idx="9">
                  <c:v>30</c:v>
                </c:pt>
                <c:pt idx="10">
                  <c:v>29</c:v>
                </c:pt>
                <c:pt idx="11">
                  <c:v>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66112"/>
        <c:axId val="128320256"/>
      </c:lineChart>
      <c:catAx>
        <c:axId val="470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28320256"/>
        <c:crosses val="autoZero"/>
        <c:auto val="1"/>
        <c:lblAlgn val="ctr"/>
        <c:lblOffset val="100"/>
        <c:noMultiLvlLbl val="0"/>
      </c:catAx>
      <c:valAx>
        <c:axId val="128320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066112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36471231510383245"/>
          <c:y val="0.80449784331955343"/>
          <c:w val="0.27500748588674795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58768817992218E-4"/>
          <c:y val="2.9955467910972859E-2"/>
          <c:w val="0.95590905300645912"/>
          <c:h val="0.689198596594181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Rawat Jalan</c:v>
                </c:pt>
              </c:strCache>
            </c:strRef>
          </c:tx>
          <c:spPr>
            <a:ln w="3810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00B05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C00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_(* #.##0_);_(* \(#.##0\);_(* "-"??_);_(@_)</c:formatCode>
                <c:ptCount val="12"/>
                <c:pt idx="0">
                  <c:v>7087</c:v>
                </c:pt>
                <c:pt idx="1">
                  <c:v>6565</c:v>
                </c:pt>
                <c:pt idx="2">
                  <c:v>7490</c:v>
                </c:pt>
                <c:pt idx="3">
                  <c:v>6729</c:v>
                </c:pt>
                <c:pt idx="4">
                  <c:v>7345</c:v>
                </c:pt>
                <c:pt idx="5">
                  <c:v>5927</c:v>
                </c:pt>
                <c:pt idx="6">
                  <c:v>7615</c:v>
                </c:pt>
                <c:pt idx="7">
                  <c:v>7209</c:v>
                </c:pt>
                <c:pt idx="8">
                  <c:v>6730</c:v>
                </c:pt>
                <c:pt idx="9">
                  <c:v>6812</c:v>
                </c:pt>
                <c:pt idx="10">
                  <c:v>6888</c:v>
                </c:pt>
                <c:pt idx="11">
                  <c:v>6906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 (2.870)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C0C0C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2870</c:v>
                </c:pt>
                <c:pt idx="1">
                  <c:v>2870</c:v>
                </c:pt>
                <c:pt idx="2">
                  <c:v>2870</c:v>
                </c:pt>
                <c:pt idx="3">
                  <c:v>2870</c:v>
                </c:pt>
                <c:pt idx="4">
                  <c:v>2870</c:v>
                </c:pt>
                <c:pt idx="5">
                  <c:v>2870</c:v>
                </c:pt>
                <c:pt idx="6">
                  <c:v>2870</c:v>
                </c:pt>
                <c:pt idx="7">
                  <c:v>2870</c:v>
                </c:pt>
                <c:pt idx="8">
                  <c:v>2870</c:v>
                </c:pt>
                <c:pt idx="9">
                  <c:v>2870</c:v>
                </c:pt>
                <c:pt idx="10">
                  <c:v>2870</c:v>
                </c:pt>
                <c:pt idx="11">
                  <c:v>2870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283968"/>
        <c:axId val="129285504"/>
      </c:lineChart>
      <c:catAx>
        <c:axId val="12928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29285504"/>
        <c:crosses val="autoZero"/>
        <c:auto val="1"/>
        <c:lblAlgn val="ctr"/>
        <c:lblOffset val="100"/>
        <c:noMultiLvlLbl val="0"/>
      </c:catAx>
      <c:valAx>
        <c:axId val="129285504"/>
        <c:scaling>
          <c:orientation val="minMax"/>
        </c:scaling>
        <c:delete val="1"/>
        <c:axPos val="l"/>
        <c:numFmt formatCode="_(* #.##0_);_(* \(#.##0\);_(* &quot;-&quot;??_);_(@_)" sourceLinked="1"/>
        <c:majorTickMark val="none"/>
        <c:minorTickMark val="none"/>
        <c:tickLblPos val="nextTo"/>
        <c:crossAx val="12928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4026566144734022"/>
          <c:y val="0.89614540554803268"/>
          <c:w val="0.31804443443295088"/>
          <c:h val="9.2431714293751549E-2"/>
        </c:manualLayout>
      </c:layout>
      <c:overlay val="0"/>
      <c:spPr>
        <a:solidFill>
          <a:schemeClr val="accent3">
            <a:lumMod val="60000"/>
            <a:lumOff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7878761917176E-2"/>
          <c:y val="2.9955248223044795E-2"/>
          <c:w val="0.94014135097825935"/>
          <c:h val="0.52118552143688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Rawat Inap 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00B05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C00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218</c:v>
                </c:pt>
                <c:pt idx="1">
                  <c:v>238</c:v>
                </c:pt>
                <c:pt idx="2">
                  <c:v>259</c:v>
                </c:pt>
                <c:pt idx="3">
                  <c:v>268</c:v>
                </c:pt>
                <c:pt idx="4">
                  <c:v>236</c:v>
                </c:pt>
                <c:pt idx="5">
                  <c:v>251</c:v>
                </c:pt>
                <c:pt idx="6">
                  <c:v>262</c:v>
                </c:pt>
                <c:pt idx="7">
                  <c:v>238</c:v>
                </c:pt>
                <c:pt idx="8">
                  <c:v>233</c:v>
                </c:pt>
                <c:pt idx="9">
                  <c:v>254</c:v>
                </c:pt>
                <c:pt idx="10">
                  <c:v>252</c:v>
                </c:pt>
                <c:pt idx="11">
                  <c:v>198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 (400)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8.3614827418262927E-2"/>
                  <c:y val="-5.3969625299940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C0C0C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  <c:pt idx="7">
                  <c:v>400</c:v>
                </c:pt>
                <c:pt idx="8">
                  <c:v>400</c:v>
                </c:pt>
                <c:pt idx="9">
                  <c:v>400</c:v>
                </c:pt>
                <c:pt idx="10">
                  <c:v>400</c:v>
                </c:pt>
                <c:pt idx="11">
                  <c:v>400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162880"/>
        <c:axId val="133164416"/>
      </c:lineChart>
      <c:catAx>
        <c:axId val="13316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33164416"/>
        <c:crosses val="autoZero"/>
        <c:auto val="1"/>
        <c:lblAlgn val="ctr"/>
        <c:lblOffset val="100"/>
        <c:noMultiLvlLbl val="0"/>
      </c:catAx>
      <c:valAx>
        <c:axId val="133164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16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5083499818485947"/>
          <c:y val="0.8850449105899667"/>
          <c:w val="0.32479039205378291"/>
          <c:h val="7.7586435860818787E-2"/>
        </c:manualLayout>
      </c:layout>
      <c:overlay val="0"/>
      <c:spPr>
        <a:solidFill>
          <a:schemeClr val="tx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59191901149E-2"/>
          <c:y val="2.7187467219835292E-2"/>
          <c:w val="0.97562288161619803"/>
          <c:h val="0.762414036906840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G D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  <a:effectLst/>
          </c:spPr>
          <c:marker>
            <c:symbol val="circle"/>
            <c:size val="15"/>
            <c:spPr>
              <a:solidFill>
                <a:srgbClr val="00B05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C00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298</c:v>
                </c:pt>
                <c:pt idx="1">
                  <c:v>285</c:v>
                </c:pt>
                <c:pt idx="2">
                  <c:v>322</c:v>
                </c:pt>
                <c:pt idx="3">
                  <c:v>282</c:v>
                </c:pt>
                <c:pt idx="4">
                  <c:v>303</c:v>
                </c:pt>
                <c:pt idx="5">
                  <c:v>287</c:v>
                </c:pt>
                <c:pt idx="6">
                  <c:v>316</c:v>
                </c:pt>
                <c:pt idx="7">
                  <c:v>269</c:v>
                </c:pt>
                <c:pt idx="8">
                  <c:v>245</c:v>
                </c:pt>
                <c:pt idx="9">
                  <c:v>278</c:v>
                </c:pt>
                <c:pt idx="10">
                  <c:v>222</c:v>
                </c:pt>
                <c:pt idx="11">
                  <c:v>298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Rata-rata (282)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282</c:v>
                </c:pt>
                <c:pt idx="1">
                  <c:v>282</c:v>
                </c:pt>
                <c:pt idx="2">
                  <c:v>282</c:v>
                </c:pt>
                <c:pt idx="3">
                  <c:v>282</c:v>
                </c:pt>
                <c:pt idx="4">
                  <c:v>282</c:v>
                </c:pt>
                <c:pt idx="5">
                  <c:v>282</c:v>
                </c:pt>
                <c:pt idx="6">
                  <c:v>282</c:v>
                </c:pt>
                <c:pt idx="7">
                  <c:v>282</c:v>
                </c:pt>
                <c:pt idx="8">
                  <c:v>282</c:v>
                </c:pt>
                <c:pt idx="9">
                  <c:v>282</c:v>
                </c:pt>
                <c:pt idx="10">
                  <c:v>282</c:v>
                </c:pt>
                <c:pt idx="11">
                  <c:v>282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669632"/>
        <c:axId val="133671168"/>
      </c:lineChart>
      <c:catAx>
        <c:axId val="13366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33671168"/>
        <c:crosses val="autoZero"/>
        <c:auto val="1"/>
        <c:lblAlgn val="ctr"/>
        <c:lblOffset val="100"/>
        <c:noMultiLvlLbl val="0"/>
      </c:catAx>
      <c:valAx>
        <c:axId val="133671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6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9759917665715561"/>
          <c:y val="0.90105377221728877"/>
          <c:w val="0.32114698442656381"/>
          <c:h val="8.4116700208255624E-2"/>
        </c:manualLayout>
      </c:layout>
      <c:overlay val="0"/>
      <c:spPr>
        <a:solidFill>
          <a:schemeClr val="accent3">
            <a:lumMod val="60000"/>
            <a:lumOff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CC00FF"/>
              </a:solidFill>
            </c:spPr>
          </c:dPt>
          <c:dLbls>
            <c:dLbl>
              <c:idx val="0"/>
              <c:layout>
                <c:manualLayout>
                  <c:x val="2.1042034695167191E-3"/>
                  <c:y val="-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7311908234192E-2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46238164683912E-2"/>
                  <c:y val="-3.067292040014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563052042750798E-3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625220817100321E-2"/>
                  <c:y val="-4.0897227200198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UMUM</c:v>
                </c:pt>
                <c:pt idx="1">
                  <c:v>NPBI</c:v>
                </c:pt>
                <c:pt idx="2">
                  <c:v>PBI</c:v>
                </c:pt>
                <c:pt idx="3">
                  <c:v>JKD</c:v>
                </c:pt>
                <c:pt idx="4">
                  <c:v>BKMKS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560</c:v>
                </c:pt>
                <c:pt idx="1">
                  <c:v>663</c:v>
                </c:pt>
                <c:pt idx="2">
                  <c:v>1384</c:v>
                </c:pt>
                <c:pt idx="3">
                  <c:v>258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229952"/>
        <c:axId val="133375104"/>
        <c:axId val="0"/>
      </c:bar3DChart>
      <c:catAx>
        <c:axId val="133229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33375104"/>
        <c:crosses val="autoZero"/>
        <c:auto val="1"/>
        <c:lblAlgn val="ctr"/>
        <c:lblOffset val="100"/>
        <c:noMultiLvlLbl val="0"/>
      </c:catAx>
      <c:valAx>
        <c:axId val="133375104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3322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0.62745</cdr:x>
      <cdr:y>0.68585</cdr:y>
    </cdr:from>
    <cdr:to>
      <cdr:x>0.73556</cdr:x>
      <cdr:y>0.75165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3950960"/>
          <a:ext cx="1191052" cy="378999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86,54%</a:t>
          </a:r>
          <a:endParaRPr lang="en-US" sz="2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0.16352</cdr:x>
      <cdr:y>0.41176</cdr:y>
    </cdr:from>
    <cdr:to>
      <cdr:x>0.25157</cdr:x>
      <cdr:y>0.47356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2520280"/>
          <a:ext cx="1008108" cy="378258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88,13%</a:t>
          </a:r>
          <a:endParaRPr lang="en-US" sz="16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AEC4C1-BF13-4941-963A-7458F94D0400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574ABE-4C11-49EC-885D-02AF52C2764C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01613" y="833438"/>
            <a:ext cx="7413626" cy="4171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C0C0730-ED0E-4906-8992-E34CE6C82274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Rapat Pleno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7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DFBA03-5789-463A-A771-6E5C516384E7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9B1CAF-6B6D-4533-8371-850C5D0D9107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38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ED644D3-6900-4C1D-8D88-B1D203B540D2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64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E8DA281-EC4D-4531-8B2B-2CC9805B42C2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64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A0BBECF-1FBB-43D8-8281-7D9AEFA05E26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5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E3DE3CF-7BC4-4A1D-B2C6-6D61FB107F08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91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920A159-C2F2-4521-8536-E7EA772713ED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79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2AAA961-CFD3-4B19-B93C-C7662CCEB58F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9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7E30FDE-C061-458B-B682-E34F94F703A0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50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68DFC4-F1DA-49AB-9BD2-D519C103D59D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01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025047-CB35-4A5F-8FA6-33FFF1AC7A6E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85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5832E0-0713-44D8-ABCC-92643F2113E2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84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A044D8B-CC91-4C39-996B-289325222FA4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13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8F01D0D-329F-44C3-94CD-34B5FC6A390C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7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22D308-29E8-443C-8E4F-0C256B9643CC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1AE6688-66EF-4AE8-87F2-16AABC129A1A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16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F686C4A-EE1B-4036-83B8-781099AA717E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48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399B238-22D4-4897-BE91-3FAF950C040E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426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02F0559-2B9F-4B1F-8956-BD9628968753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07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78478A1-F9F4-4381-985B-6CCF9D758B2C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116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35C4662-706B-474D-BE61-2DF4963BCEE4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185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6DC6569-5A6A-474D-8484-0144BBED3F49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983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FAA860-91CF-4CFA-A668-4FE96E2AA276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B5BADE-D0ED-4D19-9810-62E2F0FD6E9E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435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F0ED7D-DB25-4213-B29D-D4D2F9A5AC1D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1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82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97EAB0-BFEA-40A0-912F-F087CC8EDF05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691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1AD13B2-5932-4F96-8EF0-B9BC9AF3E170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938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93D34-DBAC-4B55-8F48-C25F19E0C38B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93D34-DBAC-4B55-8F48-C25F19E0C38B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01613" y="833438"/>
            <a:ext cx="7413626" cy="4171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Date Placeholder 5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9E970DAC-88B3-40C4-8E73-6616B29D4461}" type="datetime7">
              <a:rPr lang="en-US" smtClean="0"/>
              <a:pPr/>
              <a:t>Jan-18</a:t>
            </a:fld>
            <a:endParaRPr lang="en-US" smtClean="0"/>
          </a:p>
        </p:txBody>
      </p:sp>
      <p:sp>
        <p:nvSpPr>
          <p:cNvPr id="58373" name="Footer Placeholder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r>
              <a:rPr lang="fi-FI" smtClean="0"/>
              <a:t>" Melayani Lebih Baik"</a:t>
            </a:r>
            <a:endParaRPr lang="en-US" smtClean="0"/>
          </a:p>
        </p:txBody>
      </p:sp>
      <p:sp>
        <p:nvSpPr>
          <p:cNvPr id="58374" name="Header Placeholder 7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r>
              <a:rPr lang="fi-FI" smtClean="0"/>
              <a:t>Rapat Pleno</a:t>
            </a:r>
            <a:endParaRPr lang="en-US" smtClean="0"/>
          </a:p>
        </p:txBody>
      </p:sp>
      <p:sp>
        <p:nvSpPr>
          <p:cNvPr id="58375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E68C9B2A-14D0-4E26-88D1-327438329388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95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B7C910-61E6-44BF-8C07-86978F9FC0A8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5D6B55-E31E-4F92-B30C-812DB2DEC9A2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Rapat Pleno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8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5D6B55-E31E-4F92-B30C-812DB2DEC9A2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Rapat Pleno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C0C0730-ED0E-4906-8992-E34CE6C82274}" type="datetime7">
              <a:rPr lang="en-US" smtClean="0"/>
              <a:pPr/>
              <a:t>Jan-18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Rapat Pleno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7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6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65" y="1600214"/>
            <a:ext cx="53834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008" y="1600207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008" y="3941770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53" y="1600214"/>
            <a:ext cx="10969945" cy="4530725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2D1EB-B62A-4241-946C-41D667B0A74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3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83" y="1345129"/>
            <a:ext cx="7699248" cy="41879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1321" y="5533081"/>
            <a:ext cx="10360503" cy="43117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95" tIns="47097" rIns="94195" bIns="47097" anchor="ctr">
            <a:normAutofit/>
          </a:bodyPr>
          <a:lstStyle/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342" y="188625"/>
            <a:ext cx="7759023" cy="1153764"/>
          </a:xfrm>
          <a:prstGeom prst="rect">
            <a:avLst/>
          </a:prstGeom>
          <a:noFill/>
        </p:spPr>
        <p:txBody>
          <a:bodyPr wrap="none" lIns="136767" tIns="68383" rIns="136767" bIns="68383">
            <a:spAutoFit/>
          </a:bodyPr>
          <a:lstStyle/>
          <a:p>
            <a:pPr algn="ctr"/>
            <a:r>
              <a:rPr lang="en-US" sz="4200" b="1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LAPORAN </a:t>
            </a:r>
            <a:r>
              <a:rPr lang="en-US" sz="4200" b="1" dirty="0" smtClean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KINERJA 201</a:t>
            </a:r>
            <a:r>
              <a:rPr lang="id-ID" sz="4200" b="1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en-US" sz="4200" b="1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8970" y="5743394"/>
            <a:ext cx="6261991" cy="568989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2">
                    <a:lumMod val="75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RSJD</a:t>
            </a:r>
            <a:r>
              <a:rPr lang="en-US" sz="2800" b="1" dirty="0">
                <a:ln w="0"/>
                <a:solidFill>
                  <a:schemeClr val="bg2">
                    <a:lumMod val="75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smtClean="0">
                <a:ln w="0"/>
                <a:solidFill>
                  <a:schemeClr val="bg2">
                    <a:lumMod val="75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US" sz="2800" b="1" dirty="0">
                <a:ln w="0"/>
                <a:solidFill>
                  <a:schemeClr val="bg2">
                    <a:lumMod val="75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. ARIF </a:t>
            </a:r>
            <a:r>
              <a:rPr lang="en-US" sz="2800" b="1" dirty="0" smtClean="0">
                <a:ln w="0"/>
                <a:solidFill>
                  <a:schemeClr val="bg2">
                    <a:lumMod val="75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ZAINUDIN</a:t>
            </a:r>
            <a:endParaRPr lang="en-US" sz="2800" b="1" dirty="0">
              <a:ln w="0"/>
              <a:solidFill>
                <a:schemeClr val="bg2">
                  <a:lumMod val="75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11042057" y="412181"/>
            <a:ext cx="881419" cy="552851"/>
            <a:chOff x="323850" y="234951"/>
            <a:chExt cx="2228850" cy="1285470"/>
          </a:xfrm>
        </p:grpSpPr>
        <p:sp>
          <p:nvSpPr>
            <p:cNvPr id="28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13300"/>
            <a:ext cx="950895" cy="10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78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212" y="188640"/>
            <a:ext cx="3240360" cy="620688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8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98752370"/>
              </p:ext>
            </p:extLst>
          </p:nvPr>
        </p:nvGraphicFramePr>
        <p:xfrm>
          <a:off x="0" y="1628800"/>
          <a:ext cx="1196846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28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28655494"/>
              </p:ext>
            </p:extLst>
          </p:nvPr>
        </p:nvGraphicFramePr>
        <p:xfrm>
          <a:off x="-12158" y="1268760"/>
          <a:ext cx="11999068" cy="470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222204" y="188640"/>
            <a:ext cx="324036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8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0"/>
            <a:ext cx="10969945" cy="113982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G D </a:t>
            </a:r>
            <a:endParaRPr lang="en-US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78326303"/>
              </p:ext>
            </p:extLst>
          </p:nvPr>
        </p:nvGraphicFramePr>
        <p:xfrm>
          <a:off x="261764" y="1412776"/>
          <a:ext cx="11461568" cy="513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65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969945" cy="113982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RAWAT INAP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BERDASARKAN CARA BAYAR </a:t>
            </a:r>
            <a:r>
              <a:rPr lang="en-US" sz="27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7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13974167"/>
              </p:ext>
            </p:extLst>
          </p:nvPr>
        </p:nvGraphicFramePr>
        <p:xfrm>
          <a:off x="189756" y="1556792"/>
          <a:ext cx="11953328" cy="432048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24136"/>
                <a:gridCol w="922766"/>
                <a:gridCol w="800102"/>
                <a:gridCol w="800102"/>
                <a:gridCol w="800102"/>
                <a:gridCol w="800102"/>
                <a:gridCol w="800102"/>
                <a:gridCol w="800102"/>
                <a:gridCol w="800102"/>
                <a:gridCol w="800102"/>
                <a:gridCol w="800102"/>
                <a:gridCol w="800102"/>
                <a:gridCol w="800102"/>
                <a:gridCol w="1005304"/>
              </a:tblGrid>
              <a:tr h="10426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JUNI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JULI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SEP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OKT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NOV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655559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560</a:t>
                      </a:r>
                      <a:endParaRPr lang="en-US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655559"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55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49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663</a:t>
                      </a:r>
                      <a:endParaRPr lang="en-US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655559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109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  <a:endParaRPr lang="en-US" sz="12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134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124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111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106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112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127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101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1.384</a:t>
                      </a:r>
                      <a:endParaRPr lang="en-US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655559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258</a:t>
                      </a:r>
                      <a:endParaRPr lang="en-US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655559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76470723"/>
              </p:ext>
            </p:extLst>
          </p:nvPr>
        </p:nvGraphicFramePr>
        <p:xfrm>
          <a:off x="0" y="1052736"/>
          <a:ext cx="120710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969945" cy="113982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RAWAT INAP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BERDASARKAN CARA BAYAR </a:t>
            </a:r>
            <a:r>
              <a:rPr lang="en-US" sz="27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7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116632"/>
            <a:ext cx="10969945" cy="100491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RAWAT JALAN </a:t>
            </a:r>
            <a:br>
              <a:rPr lang="en-US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BERDASARKAN CARA BAYAR  </a:t>
            </a:r>
            <a:r>
              <a:rPr lang="en-US" sz="3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27378232"/>
              </p:ext>
            </p:extLst>
          </p:nvPr>
        </p:nvGraphicFramePr>
        <p:xfrm>
          <a:off x="117748" y="1628800"/>
          <a:ext cx="11881320" cy="427251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24136"/>
                <a:gridCol w="936104"/>
                <a:gridCol w="864096"/>
                <a:gridCol w="792088"/>
                <a:gridCol w="720080"/>
                <a:gridCol w="792088"/>
                <a:gridCol w="792088"/>
                <a:gridCol w="792088"/>
                <a:gridCol w="720080"/>
                <a:gridCol w="792088"/>
                <a:gridCol w="864096"/>
                <a:gridCol w="792088"/>
                <a:gridCol w="792088"/>
                <a:gridCol w="1008112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JUNI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JULI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AGT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SEP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OKT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NOV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</a:tr>
              <a:tr h="6406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1.543</a:t>
                      </a:r>
                      <a:endParaRPr lang="en-US" sz="1200" b="0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1.354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1.483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1.259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1.666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1.117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1.586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1.357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1.213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1.169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1.198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1.201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16.146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8356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</a:t>
                      </a:r>
                      <a:r>
                        <a:rPr lang="en-US" sz="12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928</a:t>
                      </a:r>
                      <a:endParaRPr lang="en-US" sz="1200" b="0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844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1.016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763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788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970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925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11.076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58196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1.276</a:t>
                      </a:r>
                      <a:endParaRPr lang="en-US" sz="1200" b="0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1.167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1.325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1.272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1.298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1.135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1.346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1.327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1.291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1.326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1.339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1.347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15.449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5435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89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74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1.068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59057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4" marR="181974" marT="68541" marB="68541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138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35596021"/>
              </p:ext>
            </p:extLst>
          </p:nvPr>
        </p:nvGraphicFramePr>
        <p:xfrm>
          <a:off x="117748" y="1700808"/>
          <a:ext cx="119533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5780" y="116632"/>
            <a:ext cx="10969945" cy="100491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RAWAT JALAN </a:t>
            </a:r>
            <a:br>
              <a:rPr lang="en-US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BERDASARKAN CARA BAYAR  </a:t>
            </a:r>
            <a:r>
              <a:rPr lang="en-US" sz="3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7828" y="1124744"/>
            <a:ext cx="10360503" cy="182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2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JUMLAH </a:t>
            </a:r>
            <a:r>
              <a:rPr lang="en-US" sz="42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PASIEN RAWAT JALAN</a:t>
            </a:r>
            <a:br>
              <a:rPr lang="en-US" sz="42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2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BERDASARKAN WILAYAH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26387"/>
              </p:ext>
            </p:extLst>
          </p:nvPr>
        </p:nvGraphicFramePr>
        <p:xfrm>
          <a:off x="143302" y="116632"/>
          <a:ext cx="11783760" cy="6624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200"/>
                <a:gridCol w="1473966"/>
                <a:gridCol w="774608"/>
                <a:gridCol w="768273"/>
                <a:gridCol w="913241"/>
                <a:gridCol w="848010"/>
                <a:gridCol w="782779"/>
                <a:gridCol w="848010"/>
                <a:gridCol w="848010"/>
                <a:gridCol w="717547"/>
                <a:gridCol w="782779"/>
                <a:gridCol w="782779"/>
                <a:gridCol w="782779"/>
                <a:gridCol w="782779"/>
              </a:tblGrid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KOTA ASAL</a:t>
                      </a: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922" marR="181922" marT="68546" marB="68546" anchor="ctr"/>
                </a:tc>
              </a:tr>
              <a:tr h="39509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SURAKARTA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673</a:t>
                      </a:r>
                    </a:p>
                  </a:txBody>
                  <a:tcPr marL="0" marR="0" marT="0" marB="0" anchor="ctr"/>
                </a:tc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WONOGIRI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226</a:t>
                      </a:r>
                    </a:p>
                  </a:txBody>
                  <a:tcPr marL="0" marR="0" marT="0" marB="0" anchor="ctr"/>
                </a:tc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SUKOHARJO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577</a:t>
                      </a:r>
                    </a:p>
                  </a:txBody>
                  <a:tcPr marL="0" marR="0" marT="0" marB="0" anchor="ctr"/>
                </a:tc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KR. ANYAR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615</a:t>
                      </a:r>
                    </a:p>
                  </a:txBody>
                  <a:tcPr marL="0" marR="0" marT="0" marB="0" anchor="ctr"/>
                </a:tc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SRAGEN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649</a:t>
                      </a:r>
                    </a:p>
                  </a:txBody>
                  <a:tcPr marL="0" marR="0" marT="0" marB="0" anchor="ctr"/>
                </a:tc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BOYOLALI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331</a:t>
                      </a:r>
                    </a:p>
                  </a:txBody>
                  <a:tcPr marL="0" marR="0" marT="0" marB="0" anchor="ctr"/>
                </a:tc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KLATEN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</a:t>
                      </a:r>
                    </a:p>
                  </a:txBody>
                  <a:tcPr marL="0" marR="0" marT="0" marB="0" anchor="ctr"/>
                </a:tc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BLORA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GROBOGAN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2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</a:t>
                      </a:r>
                    </a:p>
                  </a:txBody>
                  <a:tcPr marL="0" marR="0" marT="0" marB="0" anchor="ctr"/>
                </a:tc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NGAWI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96</a:t>
                      </a:r>
                    </a:p>
                  </a:txBody>
                  <a:tcPr marL="0" marR="0" marT="0" marB="0" anchor="ctr"/>
                </a:tc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MAGETAN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79</a:t>
                      </a:r>
                    </a:p>
                  </a:txBody>
                  <a:tcPr marL="0" marR="0" marT="0" marB="0" anchor="ctr"/>
                </a:tc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MADIUN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PONOROGO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0" marR="0" marT="0" marB="0" anchor="ctr"/>
                </a:tc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PACITAN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BOJONEGORO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 JATIM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108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5541" y="-29029"/>
            <a:ext cx="10969625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JAWA TENGAH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0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9" y="2040732"/>
            <a:ext cx="11604837" cy="455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367093" y="1373984"/>
            <a:ext cx="1102332" cy="478631"/>
          </a:xfrm>
          <a:prstGeom prst="wedgeRectCallout">
            <a:avLst>
              <a:gd name="adj1" fmla="val 387686"/>
              <a:gd name="adj2" fmla="val 732490"/>
            </a:avLst>
          </a:prstGeom>
          <a:solidFill>
            <a:srgbClr val="CC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r>
              <a:rPr lang="en-US" sz="1000" dirty="0" err="1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Jateng</a:t>
            </a:r>
            <a:r>
              <a:rPr lang="en-US" sz="10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Lainnya</a:t>
            </a:r>
            <a:endParaRPr lang="en-US" sz="1000" dirty="0" smtClean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1.464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589469" y="1368355"/>
            <a:ext cx="1102332" cy="488156"/>
          </a:xfrm>
          <a:prstGeom prst="wedgeRectCallout">
            <a:avLst>
              <a:gd name="adj1" fmla="val 507940"/>
              <a:gd name="adj2" fmla="val 719685"/>
            </a:avLst>
          </a:prstGeom>
          <a:solidFill>
            <a:srgbClr val="CC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r>
              <a:rPr lang="en-US" sz="1000" dirty="0" err="1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Klaten</a:t>
            </a:r>
            <a:endParaRPr lang="en-US" sz="1000" dirty="0" smtClean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778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0679041" y="3969545"/>
            <a:ext cx="1263418" cy="511968"/>
          </a:xfrm>
          <a:prstGeom prst="wedgeRectCallout">
            <a:avLst>
              <a:gd name="adj1" fmla="val -179635"/>
              <a:gd name="adj2" fmla="val 260679"/>
            </a:avLst>
          </a:prstGeom>
          <a:solidFill>
            <a:srgbClr val="CC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r>
              <a:rPr lang="en-US" sz="1000" dirty="0" err="1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Wonogiri</a:t>
            </a:r>
            <a:endParaRPr lang="en-US" sz="1000" dirty="0" smtClean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2.545</a:t>
            </a:r>
            <a:endParaRPr lang="en-US" sz="1000" dirty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827650" y="1376365"/>
            <a:ext cx="1099174" cy="488156"/>
          </a:xfrm>
          <a:prstGeom prst="wedgeRectCallout">
            <a:avLst>
              <a:gd name="adj1" fmla="val 428272"/>
              <a:gd name="adj2" fmla="val 647794"/>
            </a:avLst>
          </a:prstGeom>
          <a:solidFill>
            <a:srgbClr val="CC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r>
              <a:rPr lang="en-US" sz="1000" dirty="0" err="1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Boyolali</a:t>
            </a:r>
            <a:endParaRPr lang="en-US" sz="1000" dirty="0" smtClean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4.051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345246" y="1366838"/>
            <a:ext cx="1274719" cy="492920"/>
          </a:xfrm>
          <a:prstGeom prst="wedgeRectCallout">
            <a:avLst>
              <a:gd name="adj1" fmla="val 216741"/>
              <a:gd name="adj2" fmla="val 666654"/>
            </a:avLst>
          </a:prstGeom>
          <a:solidFill>
            <a:srgbClr val="CC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</a:t>
            </a: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8.187</a:t>
            </a:r>
          </a:p>
          <a:p>
            <a:pPr algn="ctr">
              <a:defRPr/>
            </a:pPr>
            <a:endParaRPr lang="en-US" sz="1000" dirty="0" smtClean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999763" y="1369220"/>
            <a:ext cx="1289427" cy="488156"/>
          </a:xfrm>
          <a:prstGeom prst="wedgeRectCallout">
            <a:avLst>
              <a:gd name="adj1" fmla="val 326212"/>
              <a:gd name="adj2" fmla="val 720567"/>
            </a:avLst>
          </a:prstGeom>
          <a:solidFill>
            <a:srgbClr val="CC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r>
              <a:rPr lang="en-US" sz="1000" dirty="0" err="1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Sukoharjo</a:t>
            </a:r>
            <a:endParaRPr lang="en-US" sz="1000" dirty="0" smtClean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7.130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6619965" y="1354933"/>
            <a:ext cx="1623492" cy="502443"/>
          </a:xfrm>
          <a:prstGeom prst="wedgeRectCallout">
            <a:avLst>
              <a:gd name="adj1" fmla="val 103033"/>
              <a:gd name="adj2" fmla="val 641139"/>
            </a:avLst>
          </a:prstGeom>
          <a:solidFill>
            <a:srgbClr val="CC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r>
              <a:rPr lang="en-US" sz="1000" dirty="0" err="1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Karanganyar</a:t>
            </a:r>
            <a:endParaRPr lang="en-US" sz="1000" dirty="0" smtClean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7.229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9795497" y="1371601"/>
            <a:ext cx="1099174" cy="504825"/>
          </a:xfrm>
          <a:prstGeom prst="wedgeRectCallout">
            <a:avLst>
              <a:gd name="adj1" fmla="val -87681"/>
              <a:gd name="adj2" fmla="val 561584"/>
            </a:avLst>
          </a:prstGeom>
          <a:solidFill>
            <a:srgbClr val="CC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r>
              <a:rPr lang="en-US" sz="1000" dirty="0" err="1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Sragen</a:t>
            </a:r>
            <a:endParaRPr lang="en-US" sz="1000" dirty="0" smtClean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7.386</a:t>
            </a:r>
          </a:p>
          <a:p>
            <a:pPr algn="ctr">
              <a:defRPr/>
            </a:pPr>
            <a:endParaRPr lang="en-US" sz="1000" dirty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10965579" y="1340646"/>
            <a:ext cx="1099174" cy="504825"/>
          </a:xfrm>
          <a:prstGeom prst="wedgeRectCallout">
            <a:avLst>
              <a:gd name="adj1" fmla="val -62264"/>
              <a:gd name="adj2" fmla="val 376005"/>
            </a:avLst>
          </a:prstGeom>
          <a:solidFill>
            <a:srgbClr val="CC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r>
              <a:rPr lang="en-US" sz="1000" dirty="0" err="1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Blora</a:t>
            </a:r>
            <a:endParaRPr lang="en-US" sz="1000" dirty="0" smtClean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297</a:t>
            </a:r>
          </a:p>
          <a:p>
            <a:pPr algn="ctr">
              <a:defRPr/>
            </a:pPr>
            <a:endParaRPr lang="en-US" sz="1000" dirty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8335938" y="1352551"/>
            <a:ext cx="1432696" cy="511970"/>
          </a:xfrm>
          <a:prstGeom prst="wedgeRectCallout">
            <a:avLst>
              <a:gd name="adj1" fmla="val -11860"/>
              <a:gd name="adj2" fmla="val 416158"/>
            </a:avLst>
          </a:prstGeom>
          <a:solidFill>
            <a:srgbClr val="CC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r>
              <a:rPr lang="en-US" sz="1000" dirty="0" err="1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Grobogan</a:t>
            </a:r>
            <a:endParaRPr lang="en-US" sz="1000" dirty="0" smtClean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338</a:t>
            </a:r>
          </a:p>
        </p:txBody>
      </p:sp>
    </p:spTree>
    <p:extLst>
      <p:ext uri="{BB962C8B-B14F-4D97-AF65-F5344CB8AC3E}">
        <p14:creationId xmlns:p14="http://schemas.microsoft.com/office/powerpoint/2010/main" val="13536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796" y="0"/>
            <a:ext cx="10969945" cy="96044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KINERJA ANGGARAN</a:t>
            </a:r>
            <a:endParaRPr lang="en-US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16971"/>
              </p:ext>
            </p:extLst>
          </p:nvPr>
        </p:nvGraphicFramePr>
        <p:xfrm>
          <a:off x="189756" y="764704"/>
          <a:ext cx="1101722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566020" y="4653136"/>
            <a:ext cx="1224136" cy="504056"/>
          </a:xfrm>
          <a:prstGeom prst="rect">
            <a:avLst/>
          </a:prstGeom>
          <a:solidFill>
            <a:srgbClr val="00B0F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98,98%</a:t>
            </a:r>
            <a:endParaRPr lang="en-US" sz="2000" b="1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5804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8" y="296652"/>
            <a:ext cx="10969625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 </a:t>
            </a: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325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602747"/>
            <a:ext cx="10328161" cy="42745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2249774" y="1274499"/>
            <a:ext cx="1525579" cy="350043"/>
          </a:xfrm>
          <a:prstGeom prst="wedgeRectCallout">
            <a:avLst>
              <a:gd name="adj1" fmla="val -59640"/>
              <a:gd name="adj2" fmla="val 655158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Magetan</a:t>
            </a: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946</a:t>
            </a:r>
            <a:endParaRPr lang="en-US" sz="10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0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839388" y="1252704"/>
            <a:ext cx="1525576" cy="350043"/>
          </a:xfrm>
          <a:prstGeom prst="wedgeRectCallout">
            <a:avLst>
              <a:gd name="adj1" fmla="val -142298"/>
              <a:gd name="adj2" fmla="val 521577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Ngawi</a:t>
            </a: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1.076</a:t>
            </a:r>
          </a:p>
          <a:p>
            <a:pPr algn="ctr">
              <a:defRPr/>
            </a:pPr>
            <a:endParaRPr lang="en-US" sz="10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450534" y="1274499"/>
            <a:ext cx="1522378" cy="350043"/>
          </a:xfrm>
          <a:prstGeom prst="wedgeRectCallout">
            <a:avLst>
              <a:gd name="adj1" fmla="val -185101"/>
              <a:gd name="adj2" fmla="val 391319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Bojonegoro</a:t>
            </a: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158</a:t>
            </a:r>
          </a:p>
          <a:p>
            <a:pPr algn="ctr">
              <a:defRPr/>
            </a:pPr>
            <a:endParaRPr lang="en-US" sz="10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24485" y="1269678"/>
            <a:ext cx="1525579" cy="350043"/>
          </a:xfrm>
          <a:prstGeom prst="wedgeRectCallout">
            <a:avLst>
              <a:gd name="adj1" fmla="val -339095"/>
              <a:gd name="adj2" fmla="val 615741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Madiun</a:t>
            </a: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457</a:t>
            </a:r>
          </a:p>
          <a:p>
            <a:pPr algn="ctr">
              <a:defRPr/>
            </a:pPr>
            <a:endParaRPr lang="en-US" sz="10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015736" y="1252705"/>
            <a:ext cx="1159187" cy="350043"/>
          </a:xfrm>
          <a:prstGeom prst="wedgeRectCallout">
            <a:avLst>
              <a:gd name="adj1" fmla="val -14508"/>
              <a:gd name="adj2" fmla="val 907193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Pacitan</a:t>
            </a: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161</a:t>
            </a:r>
          </a:p>
          <a:p>
            <a:pPr algn="ctr">
              <a:defRPr/>
            </a:pPr>
            <a:endParaRPr lang="en-US" sz="10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8713399" y="1274499"/>
            <a:ext cx="1342382" cy="350043"/>
          </a:xfrm>
          <a:prstGeom prst="wedgeRectCallout">
            <a:avLst>
              <a:gd name="adj1" fmla="val -514123"/>
              <a:gd name="adj2" fmla="val 763001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Ponorogo</a:t>
            </a: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590</a:t>
            </a:r>
          </a:p>
          <a:p>
            <a:pPr algn="ctr">
              <a:defRPr/>
            </a:pPr>
            <a:endParaRPr lang="en-US" sz="10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10173265" y="1273351"/>
            <a:ext cx="1841432" cy="350043"/>
          </a:xfrm>
          <a:prstGeom prst="wedgeRectCallout">
            <a:avLst>
              <a:gd name="adj1" fmla="val -275276"/>
              <a:gd name="adj2" fmla="val 857062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Jatim</a:t>
            </a: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Lainnya</a:t>
            </a: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1.084</a:t>
            </a:r>
          </a:p>
          <a:p>
            <a:pPr algn="ctr">
              <a:defRPr/>
            </a:pPr>
            <a:endParaRPr lang="en-US" sz="10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17309" y="2895601"/>
            <a:ext cx="9888320" cy="16463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2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JUMLAH KUNJUNGAN PASIEN RAWAT INAP</a:t>
            </a:r>
            <a:br>
              <a:rPr lang="en-US" sz="42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2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BERDASARKAN WILAYAH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5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233013"/>
              </p:ext>
            </p:extLst>
          </p:nvPr>
        </p:nvGraphicFramePr>
        <p:xfrm>
          <a:off x="189759" y="103324"/>
          <a:ext cx="11809310" cy="6638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62"/>
                <a:gridCol w="1532568"/>
                <a:gridCol w="707194"/>
                <a:gridCol w="876598"/>
                <a:gridCol w="813984"/>
                <a:gridCol w="751370"/>
                <a:gridCol w="751370"/>
                <a:gridCol w="769419"/>
                <a:gridCol w="670707"/>
                <a:gridCol w="813984"/>
                <a:gridCol w="751370"/>
                <a:gridCol w="813984"/>
                <a:gridCol w="1045199"/>
                <a:gridCol w="801301"/>
              </a:tblGrid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KOTA ASAL</a:t>
                      </a: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998" marR="181998" marT="68592" marB="68592" anchor="ctr"/>
                </a:tc>
              </a:tr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SURAKARTA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</a:tr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WONOGIRI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</a:tr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SUKOHARJO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</a:tr>
              <a:tr h="544357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KARANGANYAR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</a:tr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SRAGEN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</a:tr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BOYOLALI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</a:tr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KLATEN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BLORA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</a:tr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GROBONGAN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2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</a:tr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NGAWI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MAGETAN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</a:tr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MADIUN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PONOROGO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</a:tr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PACITAN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16.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BOJONEGORO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35845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 JATIM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8" marR="181998" marT="68592" marB="6859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91385" y="-76200"/>
            <a:ext cx="11502135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TENGAH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734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9" y="2040732"/>
            <a:ext cx="11461568" cy="455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233702" y="1334226"/>
            <a:ext cx="1102332" cy="542850"/>
          </a:xfrm>
          <a:prstGeom prst="wedgeRectCallout">
            <a:avLst>
              <a:gd name="adj1" fmla="val 400631"/>
              <a:gd name="adj2" fmla="val 660653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r>
              <a:rPr lang="en-US" sz="1000" dirty="0" err="1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Jateng</a:t>
            </a:r>
            <a:r>
              <a:rPr lang="en-US" sz="1000" dirty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Lainnya</a:t>
            </a:r>
            <a:endParaRPr lang="en-US" sz="1000" dirty="0" smtClean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298</a:t>
            </a:r>
            <a:endParaRPr lang="en-US" sz="1000" dirty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379860" y="1335156"/>
            <a:ext cx="1102332" cy="548724"/>
          </a:xfrm>
          <a:prstGeom prst="wedgeRectCallout">
            <a:avLst>
              <a:gd name="adj1" fmla="val 524620"/>
              <a:gd name="adj2" fmla="val 619171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r>
              <a:rPr lang="en-US" sz="1000" dirty="0" err="1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Klaten</a:t>
            </a:r>
            <a:endParaRPr lang="en-US" sz="1000" dirty="0" smtClean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endParaRPr lang="en-US" sz="1000" dirty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0679041" y="3969545"/>
            <a:ext cx="1263418" cy="511968"/>
          </a:xfrm>
          <a:prstGeom prst="wedgeRectCallout">
            <a:avLst>
              <a:gd name="adj1" fmla="val -202544"/>
              <a:gd name="adj2" fmla="val 275901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r>
              <a:rPr lang="en-US" sz="1000" dirty="0" err="1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Wonogiri</a:t>
            </a:r>
            <a:endParaRPr lang="en-US" sz="1000" dirty="0" smtClean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266</a:t>
            </a:r>
            <a:endParaRPr lang="en-US" sz="1000" dirty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543681" y="1342716"/>
            <a:ext cx="1099174" cy="535780"/>
          </a:xfrm>
          <a:prstGeom prst="wedgeRectCallout">
            <a:avLst>
              <a:gd name="adj1" fmla="val 446720"/>
              <a:gd name="adj2" fmla="val 513312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Boyolali</a:t>
            </a:r>
            <a:endParaRPr lang="en-US" sz="1000" dirty="0" smtClean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225</a:t>
            </a:r>
          </a:p>
          <a:p>
            <a:pPr algn="ctr">
              <a:defRPr/>
            </a:pPr>
            <a:endParaRPr lang="en-US" sz="1000" dirty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226218" y="1353586"/>
            <a:ext cx="1346676" cy="492920"/>
          </a:xfrm>
          <a:prstGeom prst="wedgeRectCallout">
            <a:avLst>
              <a:gd name="adj1" fmla="val 187512"/>
              <a:gd name="adj2" fmla="val 625865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r>
              <a:rPr lang="en-US" sz="1000" dirty="0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</a:t>
            </a: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329</a:t>
            </a:r>
            <a:endParaRPr lang="en-US" sz="1000" dirty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707502" y="1369220"/>
            <a:ext cx="1401455" cy="488156"/>
          </a:xfrm>
          <a:prstGeom prst="wedgeRectCallout">
            <a:avLst>
              <a:gd name="adj1" fmla="val 305119"/>
              <a:gd name="adj2" fmla="val 711207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Sukoharjo</a:t>
            </a:r>
            <a:endParaRPr lang="en-US" sz="1000" dirty="0" smtClean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359</a:t>
            </a:r>
          </a:p>
          <a:p>
            <a:pPr algn="ctr">
              <a:defRPr/>
            </a:pPr>
            <a:endParaRPr lang="en-US" sz="1000" dirty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650974" y="1384853"/>
            <a:ext cx="1623492" cy="485775"/>
          </a:xfrm>
          <a:prstGeom prst="wedgeRectCallout">
            <a:avLst>
              <a:gd name="adj1" fmla="val 101760"/>
              <a:gd name="adj2" fmla="val 659752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Karanganyar</a:t>
            </a:r>
            <a:endParaRPr lang="en-US" sz="1000" dirty="0" smtClean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325</a:t>
            </a:r>
          </a:p>
          <a:p>
            <a:pPr algn="ctr">
              <a:defRPr/>
            </a:pPr>
            <a:endParaRPr lang="en-US" sz="1000" dirty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9756096" y="1371601"/>
            <a:ext cx="1209526" cy="506895"/>
          </a:xfrm>
          <a:prstGeom prst="wedgeRectCallout">
            <a:avLst>
              <a:gd name="adj1" fmla="val -94585"/>
              <a:gd name="adj2" fmla="val 530564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Sragen</a:t>
            </a:r>
            <a:endParaRPr lang="en-US" sz="1000" dirty="0" smtClean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475</a:t>
            </a:r>
          </a:p>
          <a:p>
            <a:pPr algn="ctr">
              <a:defRPr/>
            </a:pPr>
            <a:endParaRPr lang="en-US" sz="1000" dirty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11030226" y="1367150"/>
            <a:ext cx="1099174" cy="504825"/>
          </a:xfrm>
          <a:prstGeom prst="wedgeRectCallout">
            <a:avLst>
              <a:gd name="adj1" fmla="val -90477"/>
              <a:gd name="adj2" fmla="val 379092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Blora</a:t>
            </a:r>
            <a:endParaRPr lang="en-US" sz="1000" dirty="0" smtClean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</a:t>
            </a:r>
          </a:p>
          <a:p>
            <a:pPr algn="ctr">
              <a:defRPr/>
            </a:pPr>
            <a:endParaRPr lang="en-US" sz="1000" dirty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8400069" y="1371600"/>
            <a:ext cx="1289427" cy="492921"/>
          </a:xfrm>
          <a:prstGeom prst="wedgeRectCallout">
            <a:avLst>
              <a:gd name="adj1" fmla="val -13464"/>
              <a:gd name="adj2" fmla="val 422247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Grobogan</a:t>
            </a:r>
            <a:endParaRPr lang="en-US" sz="1000" dirty="0" smtClean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ln w="0"/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</a:p>
          <a:p>
            <a:pPr algn="ctr">
              <a:defRPr/>
            </a:pPr>
            <a:endParaRPr lang="en-US" sz="1000" dirty="0">
              <a:ln w="0"/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685800"/>
            <a:ext cx="10969625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 </a:t>
            </a:r>
            <a:r>
              <a:rPr lang="en-US" sz="27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7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939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758156"/>
            <a:ext cx="9341256" cy="42100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1803529" y="1244965"/>
            <a:ext cx="1525579" cy="350043"/>
          </a:xfrm>
          <a:prstGeom prst="wedgeRectCallout">
            <a:avLst>
              <a:gd name="adj1" fmla="val -9028"/>
              <a:gd name="adj2" fmla="val 684707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Magetan</a:t>
            </a: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</a:t>
            </a:r>
          </a:p>
          <a:p>
            <a:pPr algn="ctr">
              <a:defRPr/>
            </a:pPr>
            <a:endParaRPr lang="en-US" sz="10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436497" y="1249728"/>
            <a:ext cx="1525576" cy="350043"/>
          </a:xfrm>
          <a:prstGeom prst="wedgeRectCallout">
            <a:avLst>
              <a:gd name="adj1" fmla="val -97998"/>
              <a:gd name="adj2" fmla="val 569637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Ngawi</a:t>
            </a: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</a:t>
            </a:r>
          </a:p>
          <a:p>
            <a:pPr algn="ctr">
              <a:defRPr/>
            </a:pPr>
            <a:endParaRPr lang="en-US" sz="10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050512" y="1249728"/>
            <a:ext cx="1525579" cy="350043"/>
          </a:xfrm>
          <a:prstGeom prst="wedgeRectCallout">
            <a:avLst>
              <a:gd name="adj1" fmla="val -141281"/>
              <a:gd name="adj2" fmla="val 420737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Bojonegoro</a:t>
            </a: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</a:p>
          <a:p>
            <a:pPr algn="ctr">
              <a:defRPr/>
            </a:pPr>
            <a:endParaRPr lang="en-US" sz="10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576091" y="1254490"/>
            <a:ext cx="1525579" cy="350043"/>
          </a:xfrm>
          <a:prstGeom prst="wedgeRectCallout">
            <a:avLst>
              <a:gd name="adj1" fmla="val -291564"/>
              <a:gd name="adj2" fmla="val 643268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Madiun</a:t>
            </a: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</a:t>
            </a:r>
          </a:p>
          <a:p>
            <a:pPr algn="ctr">
              <a:defRPr/>
            </a:pPr>
            <a:endParaRPr lang="en-US" sz="10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40111" y="1240203"/>
            <a:ext cx="1159187" cy="350043"/>
          </a:xfrm>
          <a:prstGeom prst="wedgeRectCallout">
            <a:avLst>
              <a:gd name="adj1" fmla="val 63530"/>
              <a:gd name="adj2" fmla="val 934310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Pacitan</a:t>
            </a: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</a:t>
            </a:r>
          </a:p>
          <a:p>
            <a:pPr algn="ctr">
              <a:defRPr/>
            </a:pPr>
            <a:endParaRPr lang="en-US" sz="10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8224852" y="1259253"/>
            <a:ext cx="1342382" cy="350043"/>
          </a:xfrm>
          <a:prstGeom prst="wedgeRectCallout">
            <a:avLst>
              <a:gd name="adj1" fmla="val -461657"/>
              <a:gd name="adj2" fmla="val 818144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Ponorogo</a:t>
            </a: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107</a:t>
            </a:r>
          </a:p>
          <a:p>
            <a:pPr algn="ctr">
              <a:defRPr/>
            </a:pPr>
            <a:endParaRPr lang="en-US" sz="10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0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9690416" y="1244965"/>
            <a:ext cx="1841432" cy="350043"/>
          </a:xfrm>
          <a:prstGeom prst="wedgeRectCallout">
            <a:avLst>
              <a:gd name="adj1" fmla="val -273310"/>
              <a:gd name="adj2" fmla="val 850147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7" tIns="68383" rIns="136767" bIns="68383" anchor="ctr"/>
          <a:lstStyle/>
          <a:p>
            <a:pPr algn="ctr">
              <a:defRPr/>
            </a:pP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err="1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Jatim</a:t>
            </a: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Lainnya</a:t>
            </a:r>
            <a:endParaRPr lang="en-US" sz="1000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000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</a:t>
            </a:r>
          </a:p>
          <a:p>
            <a:pPr algn="ctr">
              <a:defRPr/>
            </a:pPr>
            <a:endParaRPr lang="en-US" sz="10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836" y="2780928"/>
            <a:ext cx="10360503" cy="182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LAPORAN KEGIATAN INSTALASI</a:t>
            </a:r>
            <a:br>
              <a:rPr lang="en-US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TAHUN </a:t>
            </a:r>
            <a:r>
              <a:rPr lang="id-ID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r>
              <a:rPr lang="en-US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804" y="9961"/>
            <a:ext cx="10969625" cy="1143000"/>
          </a:xfrm>
        </p:spPr>
        <p:txBody>
          <a:bodyPr/>
          <a:lstStyle/>
          <a:p>
            <a:pPr algn="ctr">
              <a:defRPr/>
            </a:pPr>
            <a:r>
              <a:rPr lang="fi-FI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761842"/>
              </p:ext>
            </p:extLst>
          </p:nvPr>
        </p:nvGraphicFramePr>
        <p:xfrm>
          <a:off x="101574" y="1905001"/>
          <a:ext cx="11985686" cy="251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606"/>
                <a:gridCol w="1551808"/>
                <a:gridCol w="720080"/>
                <a:gridCol w="720080"/>
                <a:gridCol w="864096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92088"/>
                <a:gridCol w="720080"/>
                <a:gridCol w="952288"/>
              </a:tblGrid>
              <a:tr h="6545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181991" marR="181991" marT="68598" marB="68598" anchor="ctr"/>
                </a:tc>
              </a:tr>
              <a:tr h="6200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3.065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2.882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3.232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3.123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3.321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2.781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3.451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3.425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3.090 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3.300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3.322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3.253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38.245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6200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1.501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1.504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1.644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1.690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1.536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1.365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1.526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1.596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1.590 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1.594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1.376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18.205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6200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IGD</a:t>
                      </a: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440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418 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395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373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4.841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629" y="188640"/>
            <a:ext cx="11086569" cy="750099"/>
          </a:xfrm>
        </p:spPr>
        <p:txBody>
          <a:bodyPr/>
          <a:lstStyle/>
          <a:p>
            <a:pPr algn="ctr">
              <a:defRPr/>
            </a:pPr>
            <a:r>
              <a:rPr lang="fi-FI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</a:t>
            </a: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105523"/>
              </p:ext>
            </p:extLst>
          </p:nvPr>
        </p:nvGraphicFramePr>
        <p:xfrm>
          <a:off x="117748" y="1124744"/>
          <a:ext cx="12016674" cy="553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410"/>
                <a:gridCol w="1520830"/>
                <a:gridCol w="720080"/>
                <a:gridCol w="783426"/>
                <a:gridCol w="792088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92088"/>
                <a:gridCol w="792088"/>
                <a:gridCol w="936104"/>
              </a:tblGrid>
              <a:tr h="5331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2" marR="181962" marT="68432" marB="68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JENIS KEGIATAN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2" marR="181962" marT="68432" marB="68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120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2" marR="181962" marT="68432" marB="68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FEB</a:t>
                      </a:r>
                      <a:endParaRPr lang="en-US" sz="120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2" marR="181962" marT="68432" marB="68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</a:t>
                      </a:r>
                      <a:endParaRPr lang="en-US" sz="120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2" marR="181962" marT="68432" marB="68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APR</a:t>
                      </a:r>
                      <a:endParaRPr lang="en-US" sz="120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2" marR="181962" marT="68432" marB="68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MEI</a:t>
                      </a:r>
                      <a:endParaRPr lang="en-US" sz="120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2" marR="181962" marT="68432" marB="68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JUN</a:t>
                      </a:r>
                      <a:endParaRPr lang="en-US" sz="120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2" marR="181962" marT="68432" marB="68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JUL</a:t>
                      </a:r>
                      <a:endParaRPr lang="en-US" sz="120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2" marR="181962" marT="68432" marB="68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2" marR="181962" marT="68432" marB="68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  <a:endParaRPr lang="en-US" sz="120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2" marR="181962" marT="68432" marB="68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2" marR="181962" marT="68432" marB="68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2" marR="181962" marT="68432" marB="68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  <a:endParaRPr lang="en-US" sz="120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2" marR="181962" marT="68432" marB="68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n-US" sz="120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2" marR="181962" marT="68432" marB="68432" anchor="ctr"/>
                </a:tc>
              </a:tr>
              <a:tr h="22156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FISIOTERAPI SEDERHANA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</a:tr>
              <a:tr h="318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Exercise Therapy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83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748</a:t>
                      </a:r>
                    </a:p>
                  </a:txBody>
                  <a:tcPr marL="9525" marR="9525" marT="9525" marB="0" anchor="ctr"/>
                </a:tc>
              </a:tr>
              <a:tr h="221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Swd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</a:tr>
              <a:tr h="221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Infra Red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43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501</a:t>
                      </a:r>
                    </a:p>
                  </a:txBody>
                  <a:tcPr marL="9525" marR="9525" marT="9525" marB="0" anchor="ctr"/>
                </a:tc>
              </a:tr>
              <a:tr h="221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Traksi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</a:tr>
              <a:tr h="221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Tens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627</a:t>
                      </a:r>
                    </a:p>
                  </a:txBody>
                  <a:tcPr marL="9525" marR="9525" marT="9525" marB="0" anchor="ctr"/>
                </a:tc>
              </a:tr>
              <a:tr h="221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Ass Ft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</a:tr>
              <a:tr h="221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Mwd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699</a:t>
                      </a:r>
                    </a:p>
                  </a:txBody>
                  <a:tcPr marL="9525" marR="9525" marT="9525" marB="0" anchor="ctr"/>
                </a:tc>
              </a:tr>
              <a:tr h="221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Cryo</a:t>
                      </a:r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Therapy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221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Static </a:t>
                      </a:r>
                      <a:r>
                        <a:rPr lang="en-US" sz="1200" u="none" strike="noStrike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Bycicle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</a:tr>
              <a:tr h="220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Class Exercise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221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Pijat</a:t>
                      </a:r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Bayi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21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Treadmill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</a:tr>
              <a:tr h="2215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FISIOTERAPI SEDANG</a:t>
                      </a:r>
                      <a:r>
                        <a:rPr lang="en-US" sz="12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21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Faradisasi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</a:tr>
              <a:tr h="221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Galvanic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91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Ultrasound Therapy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</a:tr>
              <a:tr h="2215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FISIOTERAPI CANGGIH </a:t>
                      </a:r>
                      <a:endParaRPr lang="en-US" sz="1200" b="1" i="0" u="none" strike="noStrike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18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marL="0" indent="0" algn="l" fontAlgn="b">
                        <a:tabLst/>
                      </a:pPr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Treadmill Monitor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21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Nebulizer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21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Densitometri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086569" cy="750099"/>
          </a:xfrm>
        </p:spPr>
        <p:txBody>
          <a:bodyPr/>
          <a:lstStyle/>
          <a:p>
            <a:pPr algn="ctr">
              <a:defRPr/>
            </a:pPr>
            <a:r>
              <a:rPr lang="fi-FI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</a:t>
            </a: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470438"/>
              </p:ext>
            </p:extLst>
          </p:nvPr>
        </p:nvGraphicFramePr>
        <p:xfrm>
          <a:off x="25028" y="1484784"/>
          <a:ext cx="11974034" cy="428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873"/>
                <a:gridCol w="1551071"/>
                <a:gridCol w="720080"/>
                <a:gridCol w="720080"/>
                <a:gridCol w="792088"/>
                <a:gridCol w="792088"/>
                <a:gridCol w="720080"/>
                <a:gridCol w="720080"/>
                <a:gridCol w="720080"/>
                <a:gridCol w="720080"/>
                <a:gridCol w="720080"/>
                <a:gridCol w="720080"/>
                <a:gridCol w="792088"/>
                <a:gridCol w="720080"/>
                <a:gridCol w="1008106"/>
              </a:tblGrid>
              <a:tr h="5282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</a:tr>
              <a:tr h="359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Gigi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</a:p>
                  </a:txBody>
                  <a:tcPr marL="0" marR="0" marT="0" marB="0" anchor="ctr"/>
                </a:tc>
              </a:tr>
              <a:tr h="357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Sementara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0" marR="0" marT="0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Pulpa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Periodontal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Pembersihan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/>
                </a:tc>
              </a:tr>
              <a:tr h="308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Lain-lain 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7206" y="66260"/>
            <a:ext cx="5789692" cy="457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i-FI" sz="24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612628"/>
              </p:ext>
            </p:extLst>
          </p:nvPr>
        </p:nvGraphicFramePr>
        <p:xfrm>
          <a:off x="45740" y="620688"/>
          <a:ext cx="12097344" cy="603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604"/>
                <a:gridCol w="2024050"/>
                <a:gridCol w="765105"/>
                <a:gridCol w="656689"/>
                <a:gridCol w="720080"/>
                <a:gridCol w="720080"/>
                <a:gridCol w="720080"/>
                <a:gridCol w="648072"/>
                <a:gridCol w="648072"/>
                <a:gridCol w="720080"/>
                <a:gridCol w="648072"/>
                <a:gridCol w="720080"/>
                <a:gridCol w="720080"/>
                <a:gridCol w="648072"/>
                <a:gridCol w="1152128"/>
              </a:tblGrid>
              <a:tr h="47304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</a:tr>
              <a:tr h="28668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Penyuluhan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media radio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91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Penyuluhan Kesehatan Jiwa ke masyarakat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15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Support Group 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574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Konsultasi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keluarga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pasien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84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ke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rumah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pasien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916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 KESEHATAN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714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KERJASAMA LINTAS SEKTOR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72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</a:t>
                      </a: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 Non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 pasien panti</a:t>
                      </a: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84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Penjemputan pasien pasung</a:t>
                      </a: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 korban kekerasan</a:t>
                      </a: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Rapat Koordinasi Lintas Sektor</a:t>
                      </a: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57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Kader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Bimbingan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berbasis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gender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4" name="Text Placeholder 37"/>
          <p:cNvSpPr txBox="1">
            <a:spLocks/>
          </p:cNvSpPr>
          <p:nvPr/>
        </p:nvSpPr>
        <p:spPr>
          <a:xfrm>
            <a:off x="455612" y="4572000"/>
            <a:ext cx="4571999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"Melayani lebih baik"</a:t>
            </a:r>
            <a:endParaRPr lang="en-US"/>
          </a:p>
        </p:txBody>
      </p:sp>
      <p:graphicFrame>
        <p:nvGraphicFramePr>
          <p:cNvPr id="2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122007"/>
              </p:ext>
            </p:extLst>
          </p:nvPr>
        </p:nvGraphicFramePr>
        <p:xfrm>
          <a:off x="20182" y="548267"/>
          <a:ext cx="12149011" cy="617179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923187"/>
                <a:gridCol w="3855643"/>
                <a:gridCol w="1981200"/>
                <a:gridCol w="1524000"/>
                <a:gridCol w="1447800"/>
                <a:gridCol w="2417181"/>
              </a:tblGrid>
              <a:tr h="4066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/KEGIATAN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ANGGARAN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REALISASI KEUANGAN 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  <a:endParaRPr lang="en-US" sz="1000" b="1" dirty="0" smtClean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REALISASI FISIK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DEVIASI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  <a:tr h="374153">
                <a:tc gridSpan="5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Administrasi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Perkantoran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  <a:tr h="53670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Penyediaan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Perkantoran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10.767.206.000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98,17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  <a:tr h="374153">
                <a:tc gridSpan="5"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  <a:tr h="3578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Pemenuhan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Sarana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1.500.000.000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87,67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  <a:tr h="32531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 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304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Pemenuhan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Fasilitas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000" dirty="0" smtClean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12.579.091.000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97,14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97,14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Deviasi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-2,85  (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tidak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dilaksanakan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 sub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yaitu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pembuatan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DED Gd.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5 Lt 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dikarenakan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waktu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tidak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mencukupi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181982" marR="181982" marT="68588" marB="68588" anchor="ctr"/>
                </a:tc>
              </a:tr>
              <a:tr h="60086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Pemenuhan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Sarana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Dan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Prasarana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Rujukan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 DAK )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1.340.000.000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99,56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  <a:tr h="320043">
                <a:tc gridSpan="5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Promosi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Dan </a:t>
                      </a:r>
                      <a:r>
                        <a:rPr lang="en-US" sz="10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Pemberdayaan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</a:tr>
              <a:tr h="60086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Pemberdayaan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Masyarakat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Dan </a:t>
                      </a:r>
                      <a:r>
                        <a:rPr lang="en-US" sz="10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Kemitraan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tk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Provinsi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294.227.000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94,29</a:t>
                      </a:r>
                      <a:endParaRPr lang="en-US" sz="1000" b="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</a:tr>
              <a:tr h="375072">
                <a:tc gridSpan="5"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Peningkatan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Mutu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</a:tr>
              <a:tr h="32531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Dan </a:t>
                      </a:r>
                      <a:r>
                        <a:rPr lang="en-US" sz="10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Pendukung</a:t>
                      </a:r>
                      <a:r>
                        <a:rPr lang="en-US" sz="1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38.743.054.000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79,26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</a:tr>
              <a:tr h="325312">
                <a:tc gridSpan="5"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Sumber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Daya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Manusia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</a:tr>
              <a:tr h="48796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Pendidikan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Tenaga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342.804.000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94,69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14573" y="102389"/>
            <a:ext cx="11868127" cy="445878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REALISASI BELANJA LANGSUNG </a:t>
            </a:r>
            <a:r>
              <a:rPr lang="en-US" sz="2000" b="1" dirty="0" smtClean="0">
                <a:ln w="0"/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2017</a:t>
            </a:r>
            <a:endParaRPr lang="en-US" sz="2000" b="1" dirty="0">
              <a:ln w="0"/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3892" y="260648"/>
            <a:ext cx="8448354" cy="59295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i-FI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</a:t>
            </a: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88590"/>
              </p:ext>
            </p:extLst>
          </p:nvPr>
        </p:nvGraphicFramePr>
        <p:xfrm>
          <a:off x="45741" y="1376772"/>
          <a:ext cx="12025335" cy="5148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296144"/>
                <a:gridCol w="792088"/>
                <a:gridCol w="720080"/>
                <a:gridCol w="792088"/>
                <a:gridCol w="720080"/>
                <a:gridCol w="720080"/>
                <a:gridCol w="720080"/>
                <a:gridCol w="792088"/>
                <a:gridCol w="792088"/>
                <a:gridCol w="792088"/>
                <a:gridCol w="720080"/>
                <a:gridCol w="864096"/>
                <a:gridCol w="792088"/>
                <a:gridCol w="1008112"/>
              </a:tblGrid>
              <a:tr h="6526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181957" marR="181957" marT="68579" marB="68579" anchor="ctr"/>
                </a:tc>
              </a:tr>
              <a:tr h="570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Faeces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13 </a:t>
                      </a:r>
                    </a:p>
                  </a:txBody>
                  <a:tcPr marL="0" marR="0" marT="0" marB="0" anchor="ctr"/>
                </a:tc>
              </a:tr>
              <a:tr h="415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Hematologi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294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284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294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230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288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3.447 </a:t>
                      </a:r>
                    </a:p>
                  </a:txBody>
                  <a:tcPr marL="0" marR="0" marT="0" marB="0" anchor="ctr"/>
                </a:tc>
              </a:tr>
              <a:tr h="607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Hematologi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13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131 </a:t>
                      </a:r>
                    </a:p>
                  </a:txBody>
                  <a:tcPr marL="0" marR="0" marT="0" marB="0" anchor="ctr"/>
                </a:tc>
              </a:tr>
              <a:tr h="4821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Kimia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Klinik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1.445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1.425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1.587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1.325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1.385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1.253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1.584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1.400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1.288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1.362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1.175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1.333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16.562 </a:t>
                      </a:r>
                    </a:p>
                  </a:txBody>
                  <a:tcPr marL="0" marR="0" marT="0" marB="0" anchor="ctr"/>
                </a:tc>
              </a:tr>
              <a:tr h="607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171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162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118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206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152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2.712 </a:t>
                      </a:r>
                    </a:p>
                  </a:txBody>
                  <a:tcPr marL="0" marR="0" marT="0" marB="0" anchor="ctr"/>
                </a:tc>
              </a:tr>
              <a:tr h="415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Urine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45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28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39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552 </a:t>
                      </a:r>
                    </a:p>
                  </a:txBody>
                  <a:tcPr marL="0" marR="0" marT="0" marB="0" anchor="ctr"/>
                </a:tc>
              </a:tr>
              <a:tr h="415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Serologi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83 </a:t>
                      </a:r>
                    </a:p>
                  </a:txBody>
                  <a:tcPr marL="0" marR="0" marT="0" marB="0" anchor="ctr"/>
                </a:tc>
              </a:tr>
              <a:tr h="415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Mikrobiologi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7 </a:t>
                      </a:r>
                    </a:p>
                  </a:txBody>
                  <a:tcPr marL="0" marR="0" marT="0" marB="0" anchor="ctr"/>
                </a:tc>
              </a:tr>
              <a:tr h="5664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Imunologi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168" y="188640"/>
            <a:ext cx="11086569" cy="750099"/>
          </a:xfrm>
        </p:spPr>
        <p:txBody>
          <a:bodyPr/>
          <a:lstStyle/>
          <a:p>
            <a:pPr algn="ctr">
              <a:defRPr/>
            </a:pPr>
            <a:r>
              <a:rPr lang="fi-FI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570149"/>
              </p:ext>
            </p:extLst>
          </p:nvPr>
        </p:nvGraphicFramePr>
        <p:xfrm>
          <a:off x="120619" y="908722"/>
          <a:ext cx="11950459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004"/>
                <a:gridCol w="1848025"/>
                <a:gridCol w="802259"/>
                <a:gridCol w="722033"/>
                <a:gridCol w="802259"/>
                <a:gridCol w="802259"/>
                <a:gridCol w="722033"/>
                <a:gridCol w="722033"/>
                <a:gridCol w="722033"/>
                <a:gridCol w="882485"/>
                <a:gridCol w="802259"/>
                <a:gridCol w="802259"/>
                <a:gridCol w="802259"/>
                <a:gridCol w="802259"/>
              </a:tblGrid>
              <a:tr h="6085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889" marR="181889" marT="68573" marB="68573" anchor="ctr"/>
                </a:tc>
              </a:tr>
              <a:tr h="43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26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97" marR="12697" marT="9525" marB="0" anchor="ctr"/>
                </a:tc>
              </a:tr>
              <a:tr h="612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97" marR="12697" marT="9525" marB="0" anchor="ctr"/>
                </a:tc>
              </a:tr>
              <a:tr h="31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05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460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417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612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 Terapi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086569" cy="75009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i-FI" sz="3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3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</a:t>
            </a:r>
            <a:br>
              <a:rPr lang="fi-FI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751892"/>
              </p:ext>
            </p:extLst>
          </p:nvPr>
        </p:nvGraphicFramePr>
        <p:xfrm>
          <a:off x="117748" y="1628800"/>
          <a:ext cx="12025336" cy="4276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95"/>
                <a:gridCol w="1432613"/>
                <a:gridCol w="720080"/>
                <a:gridCol w="720080"/>
                <a:gridCol w="864096"/>
                <a:gridCol w="878877"/>
                <a:gridCol w="732658"/>
                <a:gridCol w="805924"/>
                <a:gridCol w="805924"/>
                <a:gridCol w="732658"/>
                <a:gridCol w="724479"/>
                <a:gridCol w="720080"/>
                <a:gridCol w="792088"/>
                <a:gridCol w="720080"/>
                <a:gridCol w="936104"/>
              </a:tblGrid>
              <a:tr h="5600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181897" marR="181897" marT="68586" marB="68586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MMSE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GDS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CDT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</a:tr>
              <a:tr h="420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Intensif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1157</a:t>
                      </a:r>
                    </a:p>
                  </a:txBody>
                  <a:tcPr marL="0" marR="0" marT="0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Care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1048</a:t>
                      </a:r>
                    </a:p>
                  </a:txBody>
                  <a:tcPr marL="0" marR="0" marT="0" marB="0" anchor="ctr"/>
                </a:tc>
              </a:tr>
              <a:tr h="471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Maksimal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362</a:t>
                      </a:r>
                    </a:p>
                  </a:txBody>
                  <a:tcPr marL="0" marR="0" marT="0" marB="0" anchor="ctr"/>
                </a:tc>
              </a:tr>
              <a:tr h="242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Minimal Care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133</a:t>
                      </a:r>
                    </a:p>
                  </a:txBody>
                  <a:tcPr marL="0" marR="0" marT="0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379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183</a:t>
                      </a:r>
                    </a:p>
                  </a:txBody>
                  <a:tcPr marL="0" marR="0" marT="0" marB="0" anchor="ctr"/>
                </a:tc>
              </a:tr>
              <a:tr h="356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</a:tr>
              <a:tr h="361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O2</a:t>
                      </a: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8028" y="332656"/>
            <a:ext cx="6907013" cy="51467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i-FI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</a:t>
            </a: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31381"/>
              </p:ext>
            </p:extLst>
          </p:nvPr>
        </p:nvGraphicFramePr>
        <p:xfrm>
          <a:off x="118782" y="1360780"/>
          <a:ext cx="11968462" cy="4722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83"/>
                <a:gridCol w="1660031"/>
                <a:gridCol w="720080"/>
                <a:gridCol w="720080"/>
                <a:gridCol w="792088"/>
                <a:gridCol w="720080"/>
                <a:gridCol w="720080"/>
                <a:gridCol w="720080"/>
                <a:gridCol w="792088"/>
                <a:gridCol w="792088"/>
                <a:gridCol w="720080"/>
                <a:gridCol w="720080"/>
                <a:gridCol w="792088"/>
                <a:gridCol w="720080"/>
                <a:gridCol w="808256"/>
              </a:tblGrid>
              <a:tr h="6535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</a:t>
                      </a:r>
                    </a:p>
                  </a:txBody>
                  <a:tcPr marL="181918" marR="181918" marT="68534" marB="68534" anchor="ctr"/>
                </a:tc>
              </a:tr>
              <a:tr h="318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Sehat Jiwa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898</a:t>
                      </a:r>
                    </a:p>
                  </a:txBody>
                  <a:tcPr marL="9525" marR="9525" marT="9525" marB="0" anchor="ctr"/>
                </a:tc>
              </a:tr>
              <a:tr h="389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Sakit Jiwa 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31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Pribadi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284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 Bakat Minat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 Psi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Psikoedukasi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 Kep. Dinas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9339" y="152400"/>
            <a:ext cx="7211721" cy="66860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i-FI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</a:t>
            </a: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27945"/>
              </p:ext>
            </p:extLst>
          </p:nvPr>
        </p:nvGraphicFramePr>
        <p:xfrm>
          <a:off x="143298" y="782847"/>
          <a:ext cx="11970914" cy="5886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483"/>
                <a:gridCol w="1819031"/>
                <a:gridCol w="838200"/>
                <a:gridCol w="731911"/>
                <a:gridCol w="868289"/>
                <a:gridCol w="838200"/>
                <a:gridCol w="838200"/>
                <a:gridCol w="762000"/>
                <a:gridCol w="838200"/>
                <a:gridCol w="762000"/>
                <a:gridCol w="838200"/>
                <a:gridCol w="762000"/>
                <a:gridCol w="838200"/>
                <a:gridCol w="762000"/>
              </a:tblGrid>
              <a:tr h="56199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  <a:endParaRPr lang="en-US" sz="1300" strike="noStrike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</a:tr>
              <a:tr h="2949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Cranium AP/LAT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258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Thorax AP/LAT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</a:tr>
              <a:tr h="258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Abdomen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BNO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45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Cervical AP/LAT/OBLIQ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87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Lumbosacral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58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Sacrum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Coccygeus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Superior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90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Inferior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258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Colon In Loop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IVP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USG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258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Panoramic</a:t>
                      </a: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67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1188" y="11342"/>
            <a:ext cx="9550888" cy="5957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i-FI" sz="28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REHABILITASI</a:t>
            </a:r>
            <a:endParaRPr lang="en-US" sz="28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507553"/>
              </p:ext>
            </p:extLst>
          </p:nvPr>
        </p:nvGraphicFramePr>
        <p:xfrm>
          <a:off x="203147" y="605303"/>
          <a:ext cx="11834863" cy="6033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292"/>
                <a:gridCol w="809055"/>
                <a:gridCol w="723043"/>
                <a:gridCol w="803381"/>
                <a:gridCol w="803381"/>
                <a:gridCol w="723043"/>
                <a:gridCol w="723043"/>
                <a:gridCol w="723043"/>
                <a:gridCol w="723043"/>
                <a:gridCol w="723043"/>
                <a:gridCol w="803381"/>
                <a:gridCol w="883719"/>
                <a:gridCol w="1044396"/>
              </a:tblGrid>
              <a:tr h="29379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011" marR="182011" marT="68480" marB="68480" anchor="ctr"/>
                </a:tc>
              </a:tr>
              <a:tr h="1886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88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Sapu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32457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Kerja Pertanian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139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44337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Kerajinan </a:t>
                      </a:r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Tangan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36498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Okupasi Terapi Kerja Kebersihan Lingkungan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188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0089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Okupasi Terapi Kerja Sulam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32457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Kerja Menjahit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32457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Merenda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188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Tangga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32457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 Kerja Mainan Anak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44337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Okupasi Terapi Kerja Kerajinan </a:t>
                      </a:r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Tangan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36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88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439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188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Musik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188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Agama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325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Permainan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359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409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188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257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Rekreasi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257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Gathering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  <a:tr h="188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h. Day Care    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5201" y="0"/>
            <a:ext cx="10323558" cy="4987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i-FI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</a:t>
            </a: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303557"/>
              </p:ext>
            </p:extLst>
          </p:nvPr>
        </p:nvGraphicFramePr>
        <p:xfrm>
          <a:off x="117749" y="433856"/>
          <a:ext cx="11956710" cy="634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207358"/>
                <a:gridCol w="1880874"/>
                <a:gridCol w="719182"/>
                <a:gridCol w="648970"/>
                <a:gridCol w="720080"/>
                <a:gridCol w="720080"/>
                <a:gridCol w="648072"/>
                <a:gridCol w="648072"/>
                <a:gridCol w="720080"/>
                <a:gridCol w="720080"/>
                <a:gridCol w="648072"/>
                <a:gridCol w="720080"/>
                <a:gridCol w="720080"/>
                <a:gridCol w="720080"/>
                <a:gridCol w="1011495"/>
              </a:tblGrid>
              <a:tr h="4595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181958" marR="181958" marT="68495" marB="68495" anchor="ctr"/>
                </a:tc>
              </a:tr>
              <a:tr h="27565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000"/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</a:tr>
              <a:tr h="214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214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Kompleks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(&gt; 1 jam)</a:t>
                      </a: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214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(½ - 1 jam )</a:t>
                      </a: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214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&lt; ½ jam )</a:t>
                      </a: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2665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WICARA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214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Bahasa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439</a:t>
                      </a:r>
                    </a:p>
                  </a:txBody>
                  <a:tcPr marL="0" marR="0" marT="0" marB="0" anchor="ctr"/>
                </a:tc>
              </a:tr>
              <a:tr h="214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Bicara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Laku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474</a:t>
                      </a:r>
                    </a:p>
                  </a:txBody>
                  <a:tcPr marL="0" marR="0" marT="0" marB="0" anchor="ctr"/>
                </a:tc>
              </a:tr>
              <a:tr h="214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Menelan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</a:tr>
              <a:tr h="214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42533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14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Snooslen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Room</a:t>
                      </a: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</a:tr>
              <a:tr h="214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Semsory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433</a:t>
                      </a:r>
                    </a:p>
                  </a:txBody>
                  <a:tcPr marL="0" marR="0" marT="0" marB="0" anchor="ctr"/>
                </a:tc>
              </a:tr>
              <a:tr h="362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aktifitas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kehidupan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sehari-hari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238</a:t>
                      </a:r>
                    </a:p>
                  </a:txBody>
                  <a:tcPr marL="0" marR="0" marT="0" marB="0" anchor="ctr"/>
                </a:tc>
              </a:tr>
              <a:tr h="214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 Body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Mekanik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</a:tr>
              <a:tr h="362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Pembuatan Alat Lontar dan Adaptasi Alat</a:t>
                      </a: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214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 Rileksasi</a:t>
                      </a: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362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 &amp; Intervensi, Persepsi, Kognitif, Psikomotor</a:t>
                      </a: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510</a:t>
                      </a:r>
                    </a:p>
                  </a:txBody>
                  <a:tcPr marL="0" marR="0" marT="0" marB="0" anchor="ctr"/>
                </a:tc>
              </a:tr>
              <a:tr h="214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Modalitas</a:t>
                      </a: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</a:tr>
              <a:tr h="214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Orthopedagoge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355</a:t>
                      </a:r>
                    </a:p>
                  </a:txBody>
                  <a:tcPr marL="0" marR="0" marT="0" marB="0" anchor="ctr"/>
                </a:tc>
              </a:tr>
              <a:tr h="214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Biofeedback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</a:p>
                  </a:txBody>
                  <a:tcPr marL="0" marR="0" marT="0" marB="0" anchor="ctr"/>
                </a:tc>
              </a:tr>
              <a:tr h="250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Neurofeedback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0" marR="0" marT="0" marB="0" anchor="ctr"/>
                </a:tc>
              </a:tr>
              <a:tr h="250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241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5900" y="188640"/>
            <a:ext cx="8836581" cy="73817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i-FI" sz="30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 DARURAT</a:t>
            </a: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228007"/>
              </p:ext>
            </p:extLst>
          </p:nvPr>
        </p:nvGraphicFramePr>
        <p:xfrm>
          <a:off x="189757" y="1700808"/>
          <a:ext cx="11999070" cy="396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222"/>
                <a:gridCol w="1788025"/>
                <a:gridCol w="720080"/>
                <a:gridCol w="792088"/>
                <a:gridCol w="792088"/>
                <a:gridCol w="720080"/>
                <a:gridCol w="720080"/>
                <a:gridCol w="720080"/>
                <a:gridCol w="720080"/>
                <a:gridCol w="720080"/>
                <a:gridCol w="792088"/>
                <a:gridCol w="720080"/>
                <a:gridCol w="720080"/>
                <a:gridCol w="648072"/>
                <a:gridCol w="981847"/>
              </a:tblGrid>
              <a:tr h="6801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181877" marR="181877" marT="68567" marB="68567" anchor="ctr"/>
                </a:tc>
              </a:tr>
              <a:tr h="391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000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000" dirty="0" err="1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000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Luka Lama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</a:tr>
              <a:tr h="28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</a:tr>
              <a:tr h="3216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  <a:tr h="358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Askep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Critical Care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3472</a:t>
                      </a:r>
                    </a:p>
                  </a:txBody>
                  <a:tcPr marL="9525" marR="9525" marT="9525" marB="0" anchor="ctr"/>
                </a:tc>
              </a:tr>
              <a:tr h="319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Penggunaan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Ambulance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Pemakaian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Oksigen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EKG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3932" y="188640"/>
            <a:ext cx="8461415" cy="72677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i-FI" sz="30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ELEKTROMEDIK</a:t>
            </a: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655507"/>
              </p:ext>
            </p:extLst>
          </p:nvPr>
        </p:nvGraphicFramePr>
        <p:xfrm>
          <a:off x="190457" y="1843088"/>
          <a:ext cx="11880620" cy="260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33"/>
                <a:gridCol w="1783742"/>
                <a:gridCol w="706660"/>
                <a:gridCol w="648072"/>
                <a:gridCol w="720080"/>
                <a:gridCol w="720080"/>
                <a:gridCol w="720080"/>
                <a:gridCol w="648072"/>
                <a:gridCol w="720080"/>
                <a:gridCol w="720080"/>
                <a:gridCol w="720080"/>
                <a:gridCol w="720080"/>
                <a:gridCol w="720080"/>
                <a:gridCol w="648072"/>
                <a:gridCol w="1152129"/>
              </a:tblGrid>
              <a:tr h="69320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181966" marR="181966" marT="68600" marB="68600" anchor="ctr"/>
                </a:tc>
              </a:tr>
              <a:tr h="286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 KONVENSIONAL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</a:tr>
              <a:tr h="26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MECTA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315</a:t>
                      </a:r>
                    </a:p>
                  </a:txBody>
                  <a:tcPr marL="0" marR="0" marT="0" marB="0" anchor="ctr"/>
                </a:tc>
              </a:tr>
              <a:tr h="260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544</a:t>
                      </a:r>
                    </a:p>
                  </a:txBody>
                  <a:tcPr marL="0" marR="0" marT="0" marB="0" anchor="ctr"/>
                </a:tc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144</a:t>
                      </a:r>
                    </a:p>
                  </a:txBody>
                  <a:tcPr marL="0" marR="0" marT="0" marB="0" anchor="ctr"/>
                </a:tc>
              </a:tr>
              <a:tr h="316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STRESS ANALISER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</a:tr>
              <a:tr h="301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TMS</a:t>
                      </a: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460</a:t>
                      </a:r>
                    </a:p>
                  </a:txBody>
                  <a:tcPr marL="0" marR="0" marT="0" marB="0" anchor="ctr"/>
                </a:tc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0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7101" y="332656"/>
            <a:ext cx="8781646" cy="6177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i-FI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</a:t>
            </a: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66159"/>
              </p:ext>
            </p:extLst>
          </p:nvPr>
        </p:nvGraphicFramePr>
        <p:xfrm>
          <a:off x="37696" y="980728"/>
          <a:ext cx="11961375" cy="573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20"/>
                <a:gridCol w="2656281"/>
                <a:gridCol w="781219"/>
                <a:gridCol w="781219"/>
                <a:gridCol w="703097"/>
                <a:gridCol w="781219"/>
                <a:gridCol w="781219"/>
                <a:gridCol w="703097"/>
                <a:gridCol w="624975"/>
                <a:gridCol w="703097"/>
                <a:gridCol w="703097"/>
                <a:gridCol w="781219"/>
                <a:gridCol w="781219"/>
                <a:gridCol w="703097"/>
              </a:tblGrid>
              <a:tr h="568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955" marR="18955" marT="14289" marB="0" anchor="ctr"/>
                </a:tc>
              </a:tr>
              <a:tr h="454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</a:t>
                      </a:r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</a:tr>
              <a:tr h="3477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sub</a:t>
                      </a:r>
                      <a:r>
                        <a:rPr lang="sv-SE" sz="1200" b="0" i="0" u="none" strike="noStrike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akut</a:t>
                      </a:r>
                      <a:endParaRPr lang="sv-SE" sz="1200" b="0" i="0" u="none" strike="noStrike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448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melarikan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43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meninggal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dunia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41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percobaan bunuh diri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96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dipindahkan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  <a:tr h="335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dirujuk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lain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87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Patient Safety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Nosokomial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41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alergi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736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Pasung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PMI/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Baresos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</a:tr>
              <a:tr h="4481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6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3437" y="609600"/>
            <a:ext cx="10969625" cy="72204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</a:rPr>
              <a:t/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dirty="0">
                <a:solidFill>
                  <a:schemeClr val="tx1"/>
                </a:solidFill>
                <a:effectLst/>
              </a:rPr>
              <a:t/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endParaRPr lang="en-US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71707"/>
              </p:ext>
            </p:extLst>
          </p:nvPr>
        </p:nvGraphicFramePr>
        <p:xfrm>
          <a:off x="335272" y="2132856"/>
          <a:ext cx="11630937" cy="243840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106266"/>
                <a:gridCol w="4964424"/>
                <a:gridCol w="1560247"/>
              </a:tblGrid>
              <a:tr h="73545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2017</a:t>
                      </a:r>
                      <a:endParaRPr lang="en-US" sz="18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</a:tr>
              <a:tr h="5532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TARGET</a:t>
                      </a:r>
                      <a:endParaRPr lang="en-US" sz="18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REALISASI</a:t>
                      </a:r>
                      <a:endParaRPr lang="en-US" sz="18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43" marB="45743" anchor="ctr"/>
                </a:tc>
              </a:tr>
              <a:tr h="5532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Rp</a:t>
                      </a:r>
                      <a:r>
                        <a:rPr lang="en-US" sz="18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endParaRPr lang="en-US" sz="1800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Rp</a:t>
                      </a:r>
                      <a:r>
                        <a:rPr lang="en-US" sz="18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endParaRPr lang="en-US" sz="1800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  <a:endParaRPr lang="en-US" sz="1800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</a:tr>
              <a:tr h="5965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36.000.000.000</a:t>
                      </a:r>
                      <a:endParaRPr lang="en-US" sz="1800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31.986.529.399</a:t>
                      </a:r>
                      <a:endParaRPr lang="en-US" sz="18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88,85</a:t>
                      </a:r>
                      <a:endParaRPr lang="en-US" sz="1800" b="0" i="0" u="none" strike="noStrike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77788" y="188640"/>
            <a:ext cx="10969625" cy="72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C3300"/>
                </a:solidFill>
              </a:rPr>
              <a:t> </a:t>
            </a:r>
            <a:br>
              <a:rPr lang="en-US" dirty="0" smtClean="0">
                <a:solidFill>
                  <a:srgbClr val="CC3300"/>
                </a:solidFill>
              </a:rPr>
            </a:br>
            <a:r>
              <a:rPr lang="en-US" dirty="0" smtClean="0">
                <a:solidFill>
                  <a:srgbClr val="CC3300"/>
                </a:solidFill>
              </a:rPr>
              <a:t> </a:t>
            </a:r>
            <a:br>
              <a:rPr lang="en-US" dirty="0" smtClean="0">
                <a:solidFill>
                  <a:srgbClr val="CC3300"/>
                </a:solidFill>
              </a:rPr>
            </a:br>
            <a:r>
              <a:rPr lang="en-US" sz="144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KINERJA PENDAPATAN</a:t>
            </a:r>
            <a:br>
              <a:rPr lang="en-US" sz="144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CC3300"/>
                </a:solidFill>
              </a:rPr>
              <a:t/>
            </a:r>
            <a:br>
              <a:rPr lang="en-US" dirty="0" smtClean="0">
                <a:solidFill>
                  <a:srgbClr val="CC3300"/>
                </a:solidFill>
              </a:rPr>
            </a:br>
            <a:endParaRPr lang="en-US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5288" y="114304"/>
            <a:ext cx="8775733" cy="105273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i-FI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221825"/>
              </p:ext>
            </p:extLst>
          </p:nvPr>
        </p:nvGraphicFramePr>
        <p:xfrm>
          <a:off x="101574" y="1116456"/>
          <a:ext cx="11936441" cy="492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828"/>
                <a:gridCol w="2038341"/>
                <a:gridCol w="294496"/>
                <a:gridCol w="769164"/>
                <a:gridCol w="897358"/>
                <a:gridCol w="705068"/>
                <a:gridCol w="769164"/>
                <a:gridCol w="705068"/>
                <a:gridCol w="640969"/>
                <a:gridCol w="833261"/>
                <a:gridCol w="769164"/>
                <a:gridCol w="705068"/>
                <a:gridCol w="769164"/>
                <a:gridCol w="769164"/>
                <a:gridCol w="769164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951" marR="18951" marT="1429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  <a:tr h="367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IPWL</a:t>
                      </a: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b="0" i="0" u="none" strike="noStrike" baseline="0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82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SK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SK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238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SK Sehat Fisik</a:t>
                      </a: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SK Sakit Jiwa</a:t>
                      </a: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59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SK Pernah Opname</a:t>
                      </a: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3892" y="0"/>
            <a:ext cx="9599064" cy="939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 NONPSIKIATRI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990135"/>
              </p:ext>
            </p:extLst>
          </p:nvPr>
        </p:nvGraphicFramePr>
        <p:xfrm>
          <a:off x="239288" y="1447800"/>
          <a:ext cx="11806240" cy="4290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521"/>
                <a:gridCol w="1213147"/>
                <a:gridCol w="648072"/>
                <a:gridCol w="720080"/>
                <a:gridCol w="864096"/>
                <a:gridCol w="864096"/>
                <a:gridCol w="720080"/>
                <a:gridCol w="648072"/>
                <a:gridCol w="720080"/>
                <a:gridCol w="720080"/>
                <a:gridCol w="720080"/>
                <a:gridCol w="720080"/>
                <a:gridCol w="720080"/>
                <a:gridCol w="648072"/>
                <a:gridCol w="1342604"/>
              </a:tblGrid>
              <a:tr h="533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401" marR="7401" marT="74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47" marR="11047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47" marR="11047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47" marR="11047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4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281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ANAK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18951" marR="18951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18951" marR="18951" marT="1428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latin typeface="Verdana"/>
                        </a:rPr>
                        <a:t>10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281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SARAF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88</a:t>
                      </a:r>
                    </a:p>
                  </a:txBody>
                  <a:tcPr marL="18951" marR="18951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18951" marR="18951" marT="1428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83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latin typeface="Verdana"/>
                        </a:rPr>
                        <a:t>116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116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92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281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KULIT &amp; KELAMIN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8951" marR="18951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latin typeface="Verdana"/>
                        </a:rPr>
                        <a:t>7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281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PENYAKIT DALAM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8951" marR="18951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C0C0C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4012" y="28983"/>
            <a:ext cx="6399134" cy="85545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i-FI" sz="30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002451"/>
              </p:ext>
            </p:extLst>
          </p:nvPr>
        </p:nvGraphicFramePr>
        <p:xfrm>
          <a:off x="117748" y="1772816"/>
          <a:ext cx="11953329" cy="2131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28"/>
                <a:gridCol w="1833240"/>
                <a:gridCol w="732658"/>
                <a:gridCol w="659392"/>
                <a:gridCol w="732658"/>
                <a:gridCol w="805924"/>
                <a:gridCol w="659392"/>
                <a:gridCol w="659392"/>
                <a:gridCol w="659392"/>
                <a:gridCol w="732658"/>
                <a:gridCol w="732658"/>
                <a:gridCol w="732658"/>
                <a:gridCol w="732658"/>
                <a:gridCol w="732658"/>
                <a:gridCol w="1067863"/>
              </a:tblGrid>
              <a:tr h="6170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181929" marR="181929" marT="68640" marB="68640" anchor="ctr"/>
                </a:tc>
              </a:tr>
              <a:tr h="50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 makanan pasien rawat inap</a:t>
                      </a: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7.621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6.877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7.817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7.744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7.828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7.303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6.948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7.472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7.256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7.462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5,671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86,221</a:t>
                      </a:r>
                    </a:p>
                  </a:txBody>
                  <a:tcPr marL="9525" marR="9525" marT="9525" marB="0" anchor="ctr"/>
                </a:tc>
              </a:tr>
              <a:tr h="53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Gizi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969</a:t>
                      </a:r>
                    </a:p>
                  </a:txBody>
                  <a:tcPr marL="9525" marR="9525" marT="9525" marB="0" anchor="ctr"/>
                </a:tc>
              </a:tr>
              <a:tr h="471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1.057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1.340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1.282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1.297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1.140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1.056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1.324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1.204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1,089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14,654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5900" y="260648"/>
            <a:ext cx="8590865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i-FI" sz="30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LAUNDRY</a:t>
            </a: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044657"/>
              </p:ext>
            </p:extLst>
          </p:nvPr>
        </p:nvGraphicFramePr>
        <p:xfrm>
          <a:off x="101574" y="2133600"/>
          <a:ext cx="12039935" cy="2447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2"/>
                <a:gridCol w="1224136"/>
                <a:gridCol w="792088"/>
                <a:gridCol w="792088"/>
                <a:gridCol w="792088"/>
                <a:gridCol w="720080"/>
                <a:gridCol w="792088"/>
                <a:gridCol w="792088"/>
                <a:gridCol w="648072"/>
                <a:gridCol w="864096"/>
                <a:gridCol w="792088"/>
                <a:gridCol w="720080"/>
                <a:gridCol w="864096"/>
                <a:gridCol w="792088"/>
                <a:gridCol w="1006537"/>
              </a:tblGrid>
              <a:tr h="80254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181965" marR="181965" marT="68559" marB="68559" anchor="ctr"/>
                </a:tc>
              </a:tr>
              <a:tr h="61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18.211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17.341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19.760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19.044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18.464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17.541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15.185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16.534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17.191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17.699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15.146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15.721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207.837</a:t>
                      </a:r>
                    </a:p>
                  </a:txBody>
                  <a:tcPr marL="9525" marR="9525" marT="9525" marB="0" anchor="ctr"/>
                </a:tc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 Linen Non </a:t>
                      </a:r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754</a:t>
                      </a:r>
                    </a:p>
                  </a:txBody>
                  <a:tcPr marL="9525" marR="9525" marT="9525" marB="0" anchor="ctr"/>
                </a:tc>
              </a:tr>
              <a:tr h="44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Linen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Rusak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3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566020" y="-43543"/>
            <a:ext cx="6973246" cy="6028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 (1)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199054"/>
              </p:ext>
            </p:extLst>
          </p:nvPr>
        </p:nvGraphicFramePr>
        <p:xfrm>
          <a:off x="117748" y="515753"/>
          <a:ext cx="11886543" cy="634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02"/>
                <a:gridCol w="3224918"/>
                <a:gridCol w="693628"/>
                <a:gridCol w="567515"/>
                <a:gridCol w="630572"/>
                <a:gridCol w="756684"/>
                <a:gridCol w="693628"/>
                <a:gridCol w="693628"/>
                <a:gridCol w="693628"/>
                <a:gridCol w="693628"/>
                <a:gridCol w="693628"/>
                <a:gridCol w="693628"/>
                <a:gridCol w="693628"/>
                <a:gridCol w="693628"/>
              </a:tblGrid>
              <a:tr h="313222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7" marR="91437" marT="45723" marB="4572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6480" marR="136480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6480" marR="136480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6480" marR="136480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6480" marR="136480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6480" marR="136480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</a:tr>
              <a:tr h="49220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b="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b="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b="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b="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b="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100" b="0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926" marR="181926" marT="68585" marB="68585" anchor="ctr"/>
                </a:tc>
              </a:tr>
              <a:tr h="313222">
                <a:tc gridSpan="5"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KUALITAS KESEHATAN LINGKUNGAN		</a:t>
                      </a: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/>
                </a:tc>
              </a:tr>
              <a:tr h="20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20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kelembaban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20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pencahayaan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  <a:tr h="20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kebisingan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20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udara ruang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0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lantai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0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dinding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0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93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 alat medis/ pemantauan kualitas hasil sterilisasi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3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kualitas kimia air bersih dan air minum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1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bakteriologis air bersih/ minum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93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E Coli makanan dan minuman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550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total &amp; angka kuman E Coli alat makan / minum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550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air limbah (COD, BOD, TSS, pH, Phosphat, NH3-N, Mikrobiologi)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93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mingguan sisa chlor bebas air bersih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93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pH &amp;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667683" y="124410"/>
            <a:ext cx="7922738" cy="42390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 (2)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024532"/>
              </p:ext>
            </p:extLst>
          </p:nvPr>
        </p:nvGraphicFramePr>
        <p:xfrm>
          <a:off x="128019" y="648942"/>
          <a:ext cx="11926069" cy="617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95"/>
                <a:gridCol w="1686651"/>
                <a:gridCol w="792822"/>
                <a:gridCol w="675366"/>
                <a:gridCol w="675366"/>
                <a:gridCol w="654705"/>
                <a:gridCol w="696028"/>
                <a:gridCol w="696028"/>
                <a:gridCol w="793244"/>
                <a:gridCol w="793244"/>
                <a:gridCol w="793244"/>
                <a:gridCol w="793244"/>
                <a:gridCol w="793244"/>
                <a:gridCol w="793244"/>
                <a:gridCol w="793244"/>
              </a:tblGrid>
              <a:tr h="337025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3" marB="45713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3" marB="45713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3" marB="4571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6491" marR="136491" marT="68570" marB="6857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6491" marR="136491" marT="68570" marB="6857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6491" marR="13649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6491" marR="13649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</a:tr>
              <a:tr h="426809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941" marR="181941" marT="68570" marB="68570" anchor="ctr"/>
                </a:tc>
              </a:tr>
              <a:tr h="2146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PENYEHATAN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</a:t>
                      </a: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</a:tr>
              <a:tr h="120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Desinfeksi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</a:tr>
              <a:tr h="214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Pengurasan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tandon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</a:tr>
              <a:tr h="2146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 LIMBAH</a:t>
                      </a: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</a:tr>
              <a:tr h="53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proses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pengambilan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pengiriman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</a:tr>
              <a:tr h="214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Insenerasi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</a:tr>
              <a:tr h="233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pengelolaan sampah medis</a:t>
                      </a: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</a:tr>
              <a:tr h="4158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pengelolaan sampah non medis</a:t>
                      </a: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</a:tr>
              <a:tr h="4158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 RUANG DAN LINGKUNGAN</a:t>
                      </a: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</a:tr>
              <a:tr h="463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lingkungan kerja secara insentif (dengan checklist)</a:t>
                      </a: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</a:tr>
              <a:tr h="4158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bangunan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langsung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</a:tr>
              <a:tr h="616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taman &amp; lingkungan luar gedung ( dengan checlist)</a:t>
                      </a: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</a:tr>
              <a:tr h="4158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VEKTOR / BINATANG PENGGANGGU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</a:tr>
              <a:tr h="214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jentik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</a:tr>
              <a:tr h="21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Fogging serangga </a:t>
                      </a: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</a:tr>
              <a:tr h="21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rayap</a:t>
                      </a: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697" marR="12697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7206" y="221974"/>
            <a:ext cx="6502690" cy="638168"/>
          </a:xfrm>
        </p:spPr>
        <p:txBody>
          <a:bodyPr/>
          <a:lstStyle/>
          <a:p>
            <a:pPr algn="ctr">
              <a:defRPr/>
            </a:pPr>
            <a:r>
              <a:rPr lang="en-US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643659"/>
              </p:ext>
            </p:extLst>
          </p:nvPr>
        </p:nvGraphicFramePr>
        <p:xfrm>
          <a:off x="143301" y="764705"/>
          <a:ext cx="11943189" cy="533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878"/>
                <a:gridCol w="2990530"/>
                <a:gridCol w="772894"/>
                <a:gridCol w="677036"/>
                <a:gridCol w="737083"/>
                <a:gridCol w="663376"/>
                <a:gridCol w="663376"/>
                <a:gridCol w="684850"/>
                <a:gridCol w="696861"/>
                <a:gridCol w="696861"/>
                <a:gridCol w="696861"/>
                <a:gridCol w="696861"/>
                <a:gridCol w="696861"/>
                <a:gridCol w="696861"/>
              </a:tblGrid>
              <a:tr h="3715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</a:p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KEGIATAN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2" marR="91412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2" marR="91412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2" marR="91412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2" marR="91412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6443" marR="136443" marT="68583" marB="6858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6443" marR="136443" marT="68583" marB="6858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6443" marR="136443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36552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877" marR="181877" marT="68583" marB="68583" anchor="ctr"/>
                </a:tc>
              </a:tr>
              <a:tr h="3569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  <a:tr h="63381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Elektronika dan Komunikasi</a:t>
                      </a: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</a:tr>
              <a:tr h="63381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Listrik dan Air</a:t>
                      </a: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</a:tr>
              <a:tr h="63381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 peralatan Laundry dan Kitchen</a:t>
                      </a: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569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63381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Elektronika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Komunikasi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3569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 Listrik dan Air</a:t>
                      </a: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</a:tr>
              <a:tr h="3569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 Laundry dan Kitchen</a:t>
                      </a: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63381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 dan Pemeliharaan oleh Pihak Ketiga</a:t>
                      </a: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4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3932" y="188640"/>
            <a:ext cx="8461415" cy="762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</a:t>
            </a:r>
            <a:r>
              <a:rPr lang="en-US" sz="30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DIKLITBANG (1)</a:t>
            </a: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174980"/>
              </p:ext>
            </p:extLst>
          </p:nvPr>
        </p:nvGraphicFramePr>
        <p:xfrm>
          <a:off x="13625" y="1196752"/>
          <a:ext cx="11896752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46"/>
                <a:gridCol w="1361788"/>
                <a:gridCol w="731576"/>
                <a:gridCol w="704949"/>
                <a:gridCol w="791017"/>
                <a:gridCol w="856936"/>
                <a:gridCol w="791017"/>
                <a:gridCol w="856936"/>
                <a:gridCol w="791017"/>
                <a:gridCol w="856936"/>
                <a:gridCol w="752814"/>
                <a:gridCol w="1004140"/>
                <a:gridCol w="1004140"/>
                <a:gridCol w="1004140"/>
              </a:tblGrid>
              <a:tr h="43492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60" marR="91460" marT="45649" marB="45649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60" marR="91460" marT="45649" marB="45649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60" marR="91460" marT="45649" marB="45649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60" marR="91460" marT="45649" marB="45649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6515" marR="136515" marT="68474" marB="68474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6515" marR="136515" marT="68474" marB="68474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</a:tr>
              <a:tr h="991875">
                <a:tc v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973" marR="181973" marT="68474" marB="68474" anchor="ctr"/>
                </a:tc>
              </a:tr>
              <a:tr h="47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asrama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152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</a:tr>
              <a:tr h="701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mahasiswa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praktek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257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655</a:t>
                      </a:r>
                    </a:p>
                  </a:txBody>
                  <a:tcPr marL="9525" marR="9525" marT="9525" marB="0" anchor="ctr"/>
                </a:tc>
              </a:tr>
              <a:tr h="302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Magang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02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</a:tr>
              <a:tr h="47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02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 penelitian</a:t>
                      </a: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302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98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 SDM Internal</a:t>
                      </a: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</a:tr>
              <a:tr h="47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SDM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Eksternal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3932" y="188640"/>
            <a:ext cx="8461415" cy="762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</a:t>
            </a:r>
            <a:r>
              <a:rPr lang="en-US" sz="30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DIKLITBANG (2)</a:t>
            </a:r>
            <a:endParaRPr lang="en-US" sz="30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116059"/>
              </p:ext>
            </p:extLst>
          </p:nvPr>
        </p:nvGraphicFramePr>
        <p:xfrm>
          <a:off x="13625" y="1196752"/>
          <a:ext cx="11896752" cy="253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46"/>
                <a:gridCol w="1424241"/>
                <a:gridCol w="762000"/>
                <a:gridCol w="762000"/>
                <a:gridCol w="641089"/>
                <a:gridCol w="856936"/>
                <a:gridCol w="791017"/>
                <a:gridCol w="856936"/>
                <a:gridCol w="791017"/>
                <a:gridCol w="856936"/>
                <a:gridCol w="752814"/>
                <a:gridCol w="1004140"/>
                <a:gridCol w="1004140"/>
                <a:gridCol w="1004140"/>
              </a:tblGrid>
              <a:tr h="43492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INDIKATOR</a:t>
                      </a: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60" marR="91460" marT="45649" marB="45649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60" marR="91460" marT="45649" marB="45649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60" marR="91460" marT="45649" marB="45649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60" marR="91460" marT="45649" marB="45649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6515" marR="136515" marT="68474" marB="68474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6515" marR="136515" marT="68474" marB="68474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</a:tr>
              <a:tr h="991875">
                <a:tc v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1973" marR="181973" marT="68474" marB="68474" anchor="ctr"/>
                </a:tc>
              </a:tr>
              <a:tr h="47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5" marR="18955" marT="1427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Persentase</a:t>
                      </a:r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yang </a:t>
                      </a:r>
                      <a:r>
                        <a:rPr lang="en-US" sz="12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mengikuti</a:t>
                      </a:r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pelatihan</a:t>
                      </a:r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Bintek</a:t>
                      </a:r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selama</a:t>
                      </a:r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jam/ </a:t>
                      </a:r>
                      <a:r>
                        <a:rPr lang="en-US" sz="1200" baseline="0" dirty="0" err="1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tahun</a:t>
                      </a:r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(%)</a:t>
                      </a:r>
                      <a:endParaRPr lang="en-US" sz="1200" dirty="0" smtClean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20,30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21,94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33,58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33,65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35,70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97" marR="1269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41,50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54,45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55,32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98,00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98,23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3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908" y="188640"/>
            <a:ext cx="8909366" cy="62411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PAGU INDIKATIF TAHUN 2018</a:t>
            </a:r>
            <a:endParaRPr lang="en-US" sz="32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754909"/>
              </p:ext>
            </p:extLst>
          </p:nvPr>
        </p:nvGraphicFramePr>
        <p:xfrm>
          <a:off x="173076" y="1952454"/>
          <a:ext cx="11683741" cy="30847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52784"/>
                <a:gridCol w="6337521"/>
                <a:gridCol w="4393436"/>
              </a:tblGrid>
              <a:tr h="472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NAMA KEGIATAN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ANGGARAN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 anchor="ctr"/>
                </a:tc>
              </a:tr>
              <a:tr h="9094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sz="20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pPr marL="90488" indent="0" algn="just" fontAlgn="b"/>
                      <a:r>
                        <a:rPr lang="en-US" sz="200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Belanja</a:t>
                      </a:r>
                      <a:r>
                        <a:rPr lang="en-US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Tidak</a:t>
                      </a:r>
                      <a:r>
                        <a:rPr lang="en-US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Langsung</a:t>
                      </a:r>
                      <a:endParaRPr lang="en-US" sz="2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59.321.177.000</a:t>
                      </a:r>
                      <a:endParaRPr lang="en-US" sz="2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</a:tr>
              <a:tr h="85121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sz="20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pPr marL="90488" indent="0" algn="just" fontAlgn="b"/>
                      <a:r>
                        <a:rPr lang="en-US" sz="200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Belanja</a:t>
                      </a:r>
                      <a:r>
                        <a:rPr lang="en-US" sz="200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u="none" strike="noStrike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Langsung</a:t>
                      </a:r>
                      <a:endParaRPr lang="en-US" sz="2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94.223.777.000</a:t>
                      </a:r>
                      <a:endParaRPr lang="en-US" sz="2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</a:tr>
              <a:tr h="85121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91416" marR="91416" anchor="ctr"/>
                </a:tc>
                <a:tc hMerge="1">
                  <a:txBody>
                    <a:bodyPr/>
                    <a:lstStyle/>
                    <a:p>
                      <a:pPr marL="90488" indent="0" algn="just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153.544.954.000</a:t>
                      </a:r>
                      <a:endParaRPr lang="en-US" sz="2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0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60402170"/>
              </p:ext>
            </p:extLst>
          </p:nvPr>
        </p:nvGraphicFramePr>
        <p:xfrm>
          <a:off x="-746348" y="1556792"/>
          <a:ext cx="12673408" cy="456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012" y="346974"/>
            <a:ext cx="10969945" cy="445878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REALISASI PENDAPATAN</a:t>
            </a:r>
            <a:endParaRPr lang="en-US" sz="2000" b="1" dirty="0">
              <a:ln w="0"/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528" y="1"/>
            <a:ext cx="10150723" cy="685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&amp; KEGIATAN PRIORITAS TAHUN 2018</a:t>
            </a:r>
            <a:endParaRPr lang="en-US" sz="28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32357"/>
              </p:ext>
            </p:extLst>
          </p:nvPr>
        </p:nvGraphicFramePr>
        <p:xfrm>
          <a:off x="45741" y="620689"/>
          <a:ext cx="12097343" cy="611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460"/>
                <a:gridCol w="3831937"/>
                <a:gridCol w="1051912"/>
                <a:gridCol w="1314890"/>
                <a:gridCol w="1571889"/>
                <a:gridCol w="1296144"/>
                <a:gridCol w="1008111"/>
              </a:tblGrid>
              <a:tr h="32097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NOMENKLATUR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 NOMENKLATUR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SKALA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PRIORITAS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(NO 1/2/3)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/>
                </a:tc>
              </a:tr>
              <a:tr h="478124">
                <a:tc vMerge="1">
                  <a:txBody>
                    <a:bodyPr/>
                    <a:lstStyle/>
                    <a:p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NAMA KEGIATAN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SASARAN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LOKASI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</a:p>
                  </a:txBody>
                  <a:tcPr marL="91416" marR="91416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4323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Fasilitas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Daerah Surakarta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25.000.000.000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APBD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</a:tr>
              <a:tr h="64637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en-US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Sarana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Prasarana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Rujukan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(DAK)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Daerah Surakarta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5.973.777.000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DAK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</a:tr>
              <a:tr h="6998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derajat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fasilitas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bagi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penderita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akibat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dampak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asap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rokok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endParaRPr lang="en-US" sz="12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Daerah Surakarta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13.500.000.000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DBHCHT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</a:tr>
              <a:tr h="9195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200" b="1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Mutu</a:t>
                      </a:r>
                      <a:r>
                        <a:rPr lang="en-US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BLUD </a:t>
                      </a:r>
                      <a:endParaRPr 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pPr marL="90488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s-E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s-E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s-E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Pendukung</a:t>
                      </a:r>
                      <a:r>
                        <a:rPr lang="es-E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endParaRPr lang="es-ES" sz="12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90488" indent="0" algn="l" fontAlgn="b"/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endParaRPr lang="en-US" sz="12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Daerah Surakarta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BLUD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</a:tr>
              <a:tr h="8606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Sumber</a:t>
                      </a: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Daya</a:t>
                      </a: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Manusia</a:t>
                      </a: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pPr marL="90488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Pendidikan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Tenaga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90488" indent="0" algn="just" fontAlgn="b"/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Daerah Surakarta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1.000.000.000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APBD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</a:tr>
              <a:tr h="612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endParaRPr lang="en-US" sz="1200" b="1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pPr marL="90488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Kemitraan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tk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Provinsi</a:t>
                      </a:r>
                      <a:endParaRPr lang="en-US" sz="12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90488" indent="0" algn="just" fontAlgn="b"/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Daerah Surakarta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750.000.000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APBD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</a:tr>
              <a:tr h="10165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Administrasi</a:t>
                      </a: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pPr marL="90488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 Penyediaan Jasa Pelayanan Perkantoran</a:t>
                      </a:r>
                    </a:p>
                    <a:p>
                      <a:pPr marL="90488" indent="0" algn="just" fontAlgn="b"/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0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0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Daerah Surakarta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8.000.000.000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APBD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BAU)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3" marR="9523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2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3543" y="610335"/>
            <a:ext cx="10969943" cy="7221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132771"/>
              </p:ext>
            </p:extLst>
          </p:nvPr>
        </p:nvGraphicFramePr>
        <p:xfrm>
          <a:off x="189756" y="908720"/>
          <a:ext cx="114492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5518208" y="4149080"/>
            <a:ext cx="1080120" cy="432048"/>
          </a:xfrm>
          <a:prstGeom prst="rect">
            <a:avLst/>
          </a:prstGeom>
          <a:solidFill>
            <a:srgbClr val="00B0F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92,47%</a:t>
            </a:r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8902724" y="3962134"/>
            <a:ext cx="1224136" cy="432048"/>
          </a:xfrm>
          <a:prstGeom prst="rect">
            <a:avLst/>
          </a:prstGeom>
          <a:solidFill>
            <a:srgbClr val="00B0F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132,07%</a:t>
            </a:r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608012" y="346974"/>
            <a:ext cx="10969945" cy="44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767" tIns="68383" rIns="136767" bIns="68383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 smtClean="0">
                <a:ln w="0"/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REALISASI PENDAPATAN PER KEGIATAN</a:t>
            </a:r>
            <a:endParaRPr lang="en-US" sz="2000" b="1" dirty="0">
              <a:ln w="0"/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63628" y="50507"/>
            <a:ext cx="10969625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CAPAIAN KINERJA PELAYANAN</a:t>
            </a:r>
            <a:endParaRPr lang="en-US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94113622"/>
              </p:ext>
            </p:extLst>
          </p:nvPr>
        </p:nvGraphicFramePr>
        <p:xfrm>
          <a:off x="117748" y="1196752"/>
          <a:ext cx="11938356" cy="4720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94182"/>
                <a:gridCol w="113257"/>
                <a:gridCol w="546441"/>
                <a:gridCol w="840373"/>
                <a:gridCol w="840373"/>
                <a:gridCol w="840373"/>
                <a:gridCol w="840373"/>
                <a:gridCol w="840373"/>
                <a:gridCol w="840373"/>
                <a:gridCol w="840373"/>
                <a:gridCol w="840373"/>
                <a:gridCol w="840373"/>
                <a:gridCol w="840373"/>
                <a:gridCol w="840373"/>
                <a:gridCol w="840373"/>
              </a:tblGrid>
              <a:tr h="590070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</a:t>
                      </a:r>
                    </a:p>
                    <a:p>
                      <a:pPr algn="ctr" rtl="0" fontAlgn="ctr"/>
                      <a:r>
                        <a:rPr lang="en-US" sz="10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KINERJA</a:t>
                      </a:r>
                    </a:p>
                    <a:p>
                      <a:endParaRPr lang="en-US" sz="1000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4217" marR="14217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4217" marR="14217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4217" marR="14217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4217" marR="14217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4217" marR="14217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59007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FEB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APR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MEI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JUNI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JULI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AGT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SEPT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OKT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NOV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DES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590070">
                <a:tc gridSpan="2"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000" b="1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72,22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72,03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74,09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75,11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74,24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70,82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65,98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70,77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71,24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70,69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60,42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54,38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69,31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590070">
                <a:tc gridSpan="2"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000" b="1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1000" b="1" u="none" strike="noStrike" dirty="0" err="1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1000" b="1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590070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000" b="1" u="none" strike="noStrike" dirty="0" err="1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Pengunjung</a:t>
                      </a:r>
                      <a:r>
                        <a:rPr lang="en-US" sz="10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3.823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3.452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3.913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3.529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3.828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3.124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4.012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3.780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3.530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3.593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3.637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3.656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43.877</a:t>
                      </a:r>
                    </a:p>
                  </a:txBody>
                  <a:tcPr marL="0" marR="0" marT="0" marB="0" anchor="ctr"/>
                </a:tc>
              </a:tr>
              <a:tr h="590070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000" b="1" u="none" strike="noStrike" dirty="0" err="1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7.087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6.565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7.490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6.729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7.378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5.927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7.615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7.209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6.730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6.812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6.888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6.906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83.336</a:t>
                      </a:r>
                    </a:p>
                  </a:txBody>
                  <a:tcPr marL="0" marR="0" marT="0" marB="0" anchor="ctr"/>
                </a:tc>
              </a:tr>
              <a:tr h="590070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000" b="1" u="none" strike="noStrike" dirty="0" err="1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000" b="1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000" b="1" u="none" strike="noStrike" dirty="0" err="1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236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2.877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590070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000" b="1" u="none" strike="noStrike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IGD </a:t>
                      </a:r>
                      <a:endParaRPr lang="en-US" sz="10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298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316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269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255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278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222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3.415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260" y="260648"/>
            <a:ext cx="2520280" cy="587761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O R ( % )</a:t>
            </a:r>
            <a:endParaRPr lang="en-US" sz="28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57513146"/>
              </p:ext>
            </p:extLst>
          </p:nvPr>
        </p:nvGraphicFramePr>
        <p:xfrm>
          <a:off x="333772" y="1700808"/>
          <a:ext cx="11461568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05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150196" y="260648"/>
            <a:ext cx="3456384" cy="5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O S (</a:t>
            </a:r>
            <a:r>
              <a:rPr lang="en-US" sz="28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Hari</a:t>
            </a:r>
            <a:r>
              <a:rPr lang="en-US" sz="28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28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10054118"/>
              </p:ext>
            </p:extLst>
          </p:nvPr>
        </p:nvGraphicFramePr>
        <p:xfrm>
          <a:off x="261764" y="1988840"/>
          <a:ext cx="114615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4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1821</Template>
  <TotalTime>3272</TotalTime>
  <Words>6543</Words>
  <Application>Microsoft Office PowerPoint</Application>
  <PresentationFormat>Custom</PresentationFormat>
  <Paragraphs>5245</Paragraphs>
  <Slides>51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Diseño predeterminado</vt:lpstr>
      <vt:lpstr>PowerPoint Presentation</vt:lpstr>
      <vt:lpstr>KINERJA ANGGARAN</vt:lpstr>
      <vt:lpstr>PowerPoint Presentation</vt:lpstr>
      <vt:lpstr>      </vt:lpstr>
      <vt:lpstr>REALISASI PENDAPATAN</vt:lpstr>
      <vt:lpstr>       </vt:lpstr>
      <vt:lpstr>CAPAIAN KINERJA PELAYANAN</vt:lpstr>
      <vt:lpstr>B O R ( % )</vt:lpstr>
      <vt:lpstr>PowerPoint Presentation</vt:lpstr>
      <vt:lpstr>RAWAT JALAN</vt:lpstr>
      <vt:lpstr>PowerPoint Presentation</vt:lpstr>
      <vt:lpstr>I G D </vt:lpstr>
      <vt:lpstr>PELAYANAN RAWAT INAP  BERDASARKAN CARA BAYAR  </vt:lpstr>
      <vt:lpstr>PELAYANAN RAWAT INAP  BERDASARKAN CARA BAYAR  </vt:lpstr>
      <vt:lpstr>PELAYANAN RAWAT JALAN  BERDASARKAN CARA BAYAR   </vt:lpstr>
      <vt:lpstr>PELAYANAN RAWAT JALAN  BERDASARKAN CARA BAYAR   </vt:lpstr>
      <vt:lpstr>     JUMLAH KUNJUNGAN PASIEN RAWAT JALAN BERDASARKAN WILAYAH </vt:lpstr>
      <vt:lpstr>PowerPoint Presentation</vt:lpstr>
      <vt:lpstr>DATA WILAYAH CAKUPAN  SURAKARTA &amp; JAWA TENGAH</vt:lpstr>
      <vt:lpstr>DATA WILAYAH CAKUPAN JAWA TIMUR   </vt:lpstr>
      <vt:lpstr>JUMLAH KUNJUNGAN PASIEN RAWAT INAP BERDASARKAN WILAYAH </vt:lpstr>
      <vt:lpstr>PowerPoint Presentation</vt:lpstr>
      <vt:lpstr>DATA WILAYAH CAKUPAN  SURAKARTA &amp; JAWA TENGAH</vt:lpstr>
      <vt:lpstr>DATA WILAYAH CAKUPAN JAWA TIMUR   </vt:lpstr>
      <vt:lpstr>LAPORAN KEGIATAN INSTALASI TAHUN 2017 </vt:lpstr>
      <vt:lpstr>INSTALASI FARMASI </vt:lpstr>
      <vt:lpstr>INSTALASI FISIOTERAPI</vt:lpstr>
      <vt:lpstr>INSTALASI GIGI &amp; MULUT</vt:lpstr>
      <vt:lpstr>INSTALASI KESWAMAS</vt:lpstr>
      <vt:lpstr>INSTALASI LABORATORIUM</vt:lpstr>
      <vt:lpstr>INSTALASI NAPZA</vt:lpstr>
      <vt:lpstr> INSTALASI PSIKOGERIATRI </vt:lpstr>
      <vt:lpstr>INSTALASI PSIKOLOGI</vt:lpstr>
      <vt:lpstr>INSTALASI RADIOLOGI</vt:lpstr>
      <vt:lpstr>INSTALASI REHABILITASI</vt:lpstr>
      <vt:lpstr>INSTALASI TUMBUH KEMBANG ANAK</vt:lpstr>
      <vt:lpstr>INSTALASI GAWAT DARURAT</vt:lpstr>
      <vt:lpstr>INSTALASI ELEKTROMEDIK</vt:lpstr>
      <vt:lpstr>INSTALASI RAWAT INAP</vt:lpstr>
      <vt:lpstr>INSTALASI RAWAT JALAN</vt:lpstr>
      <vt:lpstr>RAWAT JALAN NONPSIKIATRI</vt:lpstr>
      <vt:lpstr>INSTALASI GIZI</vt:lpstr>
      <vt:lpstr>INSTALASI LAUNDRY</vt:lpstr>
      <vt:lpstr>INSTALASI SANITASI (1)</vt:lpstr>
      <vt:lpstr>INSTALASI SANITASI (2)</vt:lpstr>
      <vt:lpstr>INSTALASI IPS RS</vt:lpstr>
      <vt:lpstr>SUBAG DIKLITBANG (1)</vt:lpstr>
      <vt:lpstr>SUBAG DIKLITBANG (2)</vt:lpstr>
      <vt:lpstr>PAGU INDIKATIF TAHUN 2018</vt:lpstr>
      <vt:lpstr>PROGRAM &amp; KEGIATAN PRIORITAS TAHUN 2018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277</cp:revision>
  <cp:lastPrinted>2017-08-21T04:12:20Z</cp:lastPrinted>
  <dcterms:created xsi:type="dcterms:W3CDTF">2017-07-26T01:43:47Z</dcterms:created>
  <dcterms:modified xsi:type="dcterms:W3CDTF">2018-01-16T02:31:40Z</dcterms:modified>
</cp:coreProperties>
</file>