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042" r:id="rId1"/>
  </p:sldMasterIdLst>
  <p:notesMasterIdLst>
    <p:notesMasterId r:id="rId61"/>
  </p:notesMasterIdLst>
  <p:handoutMasterIdLst>
    <p:handoutMasterId r:id="rId62"/>
  </p:handoutMasterIdLst>
  <p:sldIdLst>
    <p:sldId id="492" r:id="rId2"/>
    <p:sldId id="562" r:id="rId3"/>
    <p:sldId id="563" r:id="rId4"/>
    <p:sldId id="564" r:id="rId5"/>
    <p:sldId id="565" r:id="rId6"/>
    <p:sldId id="566" r:id="rId7"/>
    <p:sldId id="567" r:id="rId8"/>
    <p:sldId id="577" r:id="rId9"/>
    <p:sldId id="291" r:id="rId10"/>
    <p:sldId id="553" r:id="rId11"/>
    <p:sldId id="554" r:id="rId12"/>
    <p:sldId id="555" r:id="rId13"/>
    <p:sldId id="556" r:id="rId14"/>
    <p:sldId id="557" r:id="rId15"/>
    <p:sldId id="559" r:id="rId16"/>
    <p:sldId id="415" r:id="rId17"/>
    <p:sldId id="558" r:id="rId18"/>
    <p:sldId id="568" r:id="rId19"/>
    <p:sldId id="569" r:id="rId20"/>
    <p:sldId id="570" r:id="rId21"/>
    <p:sldId id="571" r:id="rId22"/>
    <p:sldId id="414" r:id="rId23"/>
    <p:sldId id="572" r:id="rId24"/>
    <p:sldId id="573" r:id="rId25"/>
    <p:sldId id="574" r:id="rId26"/>
    <p:sldId id="575" r:id="rId27"/>
    <p:sldId id="576" r:id="rId28"/>
    <p:sldId id="398" r:id="rId29"/>
    <p:sldId id="442" r:id="rId30"/>
    <p:sldId id="443" r:id="rId31"/>
    <p:sldId id="502" r:id="rId32"/>
    <p:sldId id="459" r:id="rId33"/>
    <p:sldId id="460" r:id="rId34"/>
    <p:sldId id="503" r:id="rId35"/>
    <p:sldId id="504" r:id="rId36"/>
    <p:sldId id="435" r:id="rId37"/>
    <p:sldId id="445" r:id="rId38"/>
    <p:sldId id="446" r:id="rId39"/>
    <p:sldId id="449" r:id="rId40"/>
    <p:sldId id="450" r:id="rId41"/>
    <p:sldId id="451" r:id="rId42"/>
    <p:sldId id="452" r:id="rId43"/>
    <p:sldId id="454" r:id="rId44"/>
    <p:sldId id="455" r:id="rId45"/>
    <p:sldId id="457" r:id="rId46"/>
    <p:sldId id="458" r:id="rId47"/>
    <p:sldId id="456" r:id="rId48"/>
    <p:sldId id="468" r:id="rId49"/>
    <p:sldId id="469" r:id="rId50"/>
    <p:sldId id="470" r:id="rId51"/>
    <p:sldId id="471" r:id="rId52"/>
    <p:sldId id="501" r:id="rId53"/>
    <p:sldId id="472" r:id="rId54"/>
    <p:sldId id="473" r:id="rId55"/>
    <p:sldId id="515" r:id="rId56"/>
    <p:sldId id="516" r:id="rId57"/>
    <p:sldId id="552" r:id="rId58"/>
    <p:sldId id="517" r:id="rId59"/>
    <p:sldId id="518" r:id="rId60"/>
  </p:sldIdLst>
  <p:sldSz cx="6126163" cy="4572000"/>
  <p:notesSz cx="6858000" cy="11134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8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651"/>
    <a:srgbClr val="1004FC"/>
    <a:srgbClr val="AC2214"/>
    <a:srgbClr val="CC00FF"/>
    <a:srgbClr val="E28B0A"/>
    <a:srgbClr val="F3C76F"/>
    <a:srgbClr val="0C9613"/>
    <a:srgbClr val="190FDD"/>
    <a:srgbClr val="DFEB3D"/>
    <a:srgbClr val="BE8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6" autoAdjust="0"/>
    <p:restoredTop sz="82383" autoAdjust="0"/>
  </p:normalViewPr>
  <p:slideViewPr>
    <p:cSldViewPr>
      <p:cViewPr varScale="1">
        <p:scale>
          <a:sx n="92" d="100"/>
          <a:sy n="92" d="100"/>
        </p:scale>
        <p:origin x="1272" y="66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508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_(* #,##0_);_(* \(#,##0\);_(* "-"_);_(@_)</c:formatCode>
                <c:ptCount val="4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83392"/>
        <c:axId val="2983784"/>
        <c:axId val="0"/>
      </c:bar3DChart>
      <c:catAx>
        <c:axId val="29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3784"/>
        <c:crosses val="autoZero"/>
        <c:auto val="1"/>
        <c:lblAlgn val="ctr"/>
        <c:lblOffset val="100"/>
        <c:noMultiLvlLbl val="0"/>
      </c:catAx>
      <c:valAx>
        <c:axId val="298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547536"/>
        <c:axId val="141546752"/>
        <c:axId val="0"/>
      </c:bar3DChart>
      <c:catAx>
        <c:axId val="14154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46752"/>
        <c:crosses val="autoZero"/>
        <c:auto val="1"/>
        <c:lblAlgn val="ctr"/>
        <c:lblOffset val="100"/>
        <c:noMultiLvlLbl val="0"/>
      </c:catAx>
      <c:valAx>
        <c:axId val="14154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4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548712"/>
        <c:axId val="325500416"/>
        <c:axId val="0"/>
      </c:bar3DChart>
      <c:catAx>
        <c:axId val="14154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500416"/>
        <c:crosses val="autoZero"/>
        <c:auto val="1"/>
        <c:lblAlgn val="ctr"/>
        <c:lblOffset val="100"/>
        <c:noMultiLvlLbl val="0"/>
      </c:catAx>
      <c:valAx>
        <c:axId val="32550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4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501200"/>
        <c:axId val="325501592"/>
        <c:axId val="0"/>
      </c:bar3DChart>
      <c:catAx>
        <c:axId val="32550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501592"/>
        <c:crosses val="autoZero"/>
        <c:auto val="1"/>
        <c:lblAlgn val="ctr"/>
        <c:lblOffset val="100"/>
        <c:noMultiLvlLbl val="0"/>
      </c:catAx>
      <c:valAx>
        <c:axId val="325501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50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(6.967)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6967</c:v>
                </c:pt>
                <c:pt idx="1">
                  <c:v>6967</c:v>
                </c:pt>
                <c:pt idx="2">
                  <c:v>6967</c:v>
                </c:pt>
                <c:pt idx="3">
                  <c:v>6967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5257160"/>
        <c:axId val="325257552"/>
      </c:lineChart>
      <c:catAx>
        <c:axId val="32525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57552"/>
        <c:crosses val="autoZero"/>
        <c:auto val="1"/>
        <c:lblAlgn val="ctr"/>
        <c:lblOffset val="100"/>
        <c:noMultiLvlLbl val="0"/>
      </c:catAx>
      <c:valAx>
        <c:axId val="32525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5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7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245</c:v>
                </c:pt>
                <c:pt idx="1">
                  <c:v>245</c:v>
                </c:pt>
                <c:pt idx="2">
                  <c:v>245</c:v>
                </c:pt>
                <c:pt idx="3">
                  <c:v>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258336"/>
        <c:axId val="325258728"/>
      </c:lineChart>
      <c:catAx>
        <c:axId val="3252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58728"/>
        <c:crosses val="autoZero"/>
        <c:auto val="1"/>
        <c:lblAlgn val="ctr"/>
        <c:lblOffset val="100"/>
        <c:noMultiLvlLbl val="0"/>
      </c:catAx>
      <c:valAx>
        <c:axId val="32525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7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(296)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296</c:v>
                </c:pt>
                <c:pt idx="1">
                  <c:v>296</c:v>
                </c:pt>
                <c:pt idx="2">
                  <c:v>296</c:v>
                </c:pt>
                <c:pt idx="3">
                  <c:v>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057616"/>
        <c:axId val="326058008"/>
      </c:lineChart>
      <c:catAx>
        <c:axId val="32605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58008"/>
        <c:crosses val="autoZero"/>
        <c:auto val="1"/>
        <c:lblAlgn val="ctr"/>
        <c:lblOffset val="100"/>
        <c:noMultiLvlLbl val="0"/>
      </c:catAx>
      <c:valAx>
        <c:axId val="32605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5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10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74881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10574881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0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10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8650" y="833438"/>
            <a:ext cx="5600700" cy="417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5287441"/>
            <a:ext cx="5486400" cy="501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74881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10574881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16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22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28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32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40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46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9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5672" y="-5645"/>
            <a:ext cx="6144464" cy="458329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460" y="1603023"/>
            <a:ext cx="3903700" cy="1097535"/>
          </a:xfrm>
        </p:spPr>
        <p:txBody>
          <a:bodyPr anchor="b">
            <a:no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460" y="2700556"/>
            <a:ext cx="3903700" cy="7312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A50F-A7ED-4AFD-A4D1-7347AB286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2269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1" y="2980267"/>
            <a:ext cx="4252748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681" y="2421467"/>
            <a:ext cx="3631081" cy="254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2980267"/>
            <a:ext cx="4252749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78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287992"/>
            <a:ext cx="4252749" cy="1730307"/>
          </a:xfrm>
        </p:spPr>
        <p:txBody>
          <a:bodyPr anchor="b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5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7" y="406400"/>
            <a:ext cx="4248562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1"/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67382-B0C2-4D1A-8A5D-346A9292E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8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4592" y="406401"/>
            <a:ext cx="655770" cy="350096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410" y="406401"/>
            <a:ext cx="3480487" cy="35009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C3E71-3E97-492D-A74B-08B831E2A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7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800579"/>
            <a:ext cx="4252749" cy="1217721"/>
          </a:xfrm>
        </p:spPr>
        <p:txBody>
          <a:bodyPr anchor="b"/>
          <a:lstStyle>
            <a:lvl1pPr algn="l">
              <a:defRPr sz="2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573600"/>
          </a:xfrm>
        </p:spPr>
        <p:txBody>
          <a:bodyPr anchor="t"/>
          <a:lstStyle>
            <a:lvl1pPr marL="0" indent="0" algn="l"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BE8EC-E58D-4F8C-B71A-A41B5504A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411" y="1440393"/>
            <a:ext cx="2068926" cy="258718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232" y="1440394"/>
            <a:ext cx="2068927" cy="258718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E288D-8228-42CD-9BA3-801C5BE38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410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0515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515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1BB97-518D-467A-810A-F45D989FD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0AA0-BD75-46C3-AC08-A5B2A7225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B5DF2-AA6B-4A0E-8BF4-AE1AE5151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999069"/>
            <a:ext cx="1869325" cy="852311"/>
          </a:xfrm>
        </p:spPr>
        <p:txBody>
          <a:bodyPr anchor="b">
            <a:normAutofit/>
          </a:bodyPr>
          <a:lstStyle>
            <a:lvl1pPr>
              <a:defRPr sz="1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631" y="343284"/>
            <a:ext cx="2268527" cy="36842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1851380"/>
            <a:ext cx="1869325" cy="1722966"/>
          </a:xfrm>
        </p:spPr>
        <p:txBody>
          <a:bodyPr>
            <a:normAutofit/>
          </a:bodyPr>
          <a:lstStyle>
            <a:lvl1pPr marL="0" indent="0">
              <a:buNone/>
              <a:defRPr sz="933"/>
            </a:lvl1pPr>
            <a:lvl2pPr marL="228611" indent="0">
              <a:buNone/>
              <a:defRPr sz="700"/>
            </a:lvl2pPr>
            <a:lvl3pPr marL="457223" indent="0">
              <a:buNone/>
              <a:defRPr sz="600"/>
            </a:lvl3pPr>
            <a:lvl4pPr marL="685834" indent="0">
              <a:buNone/>
              <a:defRPr sz="500"/>
            </a:lvl4pPr>
            <a:lvl5pPr marL="914446" indent="0">
              <a:buNone/>
              <a:defRPr sz="500"/>
            </a:lvl5pPr>
            <a:lvl6pPr marL="1143057" indent="0">
              <a:buNone/>
              <a:defRPr sz="500"/>
            </a:lvl6pPr>
            <a:lvl7pPr marL="1371669" indent="0">
              <a:buNone/>
              <a:defRPr sz="500"/>
            </a:lvl7pPr>
            <a:lvl8pPr marL="1600280" indent="0">
              <a:buNone/>
              <a:defRPr sz="500"/>
            </a:lvl8pPr>
            <a:lvl9pPr marL="18288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07B2-F8B4-412A-9D7A-E40C4B552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3200400"/>
            <a:ext cx="4252748" cy="377825"/>
          </a:xfrm>
        </p:spPr>
        <p:txBody>
          <a:bodyPr anchor="b">
            <a:normAutofit/>
          </a:bodyPr>
          <a:lstStyle>
            <a:lvl1pPr algn="l">
              <a:defRPr sz="1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410" y="406400"/>
            <a:ext cx="4252748" cy="2563812"/>
          </a:xfrm>
        </p:spPr>
        <p:txBody>
          <a:bodyPr anchor="t">
            <a:normAutofit/>
          </a:bodyPr>
          <a:lstStyle>
            <a:lvl1pPr marL="0" indent="0" algn="ctr">
              <a:buNone/>
              <a:defRPr sz="1067"/>
            </a:lvl1pPr>
            <a:lvl2pPr marL="304815" indent="0">
              <a:buNone/>
              <a:defRPr sz="1067"/>
            </a:lvl2pPr>
            <a:lvl3pPr marL="609630" indent="0">
              <a:buNone/>
              <a:defRPr sz="1067"/>
            </a:lvl3pPr>
            <a:lvl4pPr marL="914446" indent="0">
              <a:buNone/>
              <a:defRPr sz="1067"/>
            </a:lvl4pPr>
            <a:lvl5pPr marL="1219261" indent="0">
              <a:buNone/>
              <a:defRPr sz="1067"/>
            </a:lvl5pPr>
            <a:lvl6pPr marL="1524076" indent="0">
              <a:buNone/>
              <a:defRPr sz="1067"/>
            </a:lvl6pPr>
            <a:lvl7pPr marL="1828891" indent="0">
              <a:buNone/>
              <a:defRPr sz="1067"/>
            </a:lvl7pPr>
            <a:lvl8pPr marL="2133707" indent="0">
              <a:buNone/>
              <a:defRPr sz="1067"/>
            </a:lvl8pPr>
            <a:lvl9pPr marL="2438522" indent="0">
              <a:buNone/>
              <a:defRPr sz="1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3578226"/>
            <a:ext cx="4252748" cy="44934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7B677-EFDF-438D-B29C-BE3E2F67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72" y="-5645"/>
            <a:ext cx="6144464" cy="458329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394"/>
            <a:ext cx="4252748" cy="25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1335" y="4027576"/>
            <a:ext cx="45834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410" y="4027576"/>
            <a:ext cx="309723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7709" y="4027576"/>
            <a:ext cx="3434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43" r:id="rId1"/>
    <p:sldLayoutId id="2147488044" r:id="rId2"/>
    <p:sldLayoutId id="2147488045" r:id="rId3"/>
    <p:sldLayoutId id="2147488046" r:id="rId4"/>
    <p:sldLayoutId id="2147488047" r:id="rId5"/>
    <p:sldLayoutId id="2147488048" r:id="rId6"/>
    <p:sldLayoutId id="2147488049" r:id="rId7"/>
    <p:sldLayoutId id="2147488050" r:id="rId8"/>
    <p:sldLayoutId id="2147488051" r:id="rId9"/>
    <p:sldLayoutId id="2147488052" r:id="rId10"/>
    <p:sldLayoutId id="2147488053" r:id="rId11"/>
    <p:sldLayoutId id="2147488054" r:id="rId12"/>
    <p:sldLayoutId id="2147488055" r:id="rId13"/>
    <p:sldLayoutId id="2147488056" r:id="rId14"/>
    <p:sldLayoutId id="2147488057" r:id="rId15"/>
    <p:sldLayoutId id="2147488058" r:id="rId16"/>
    <p:sldLayoutId id="2147488059" r:id="rId17"/>
    <p:sldLayoutId id="2147488060" r:id="rId18"/>
  </p:sldLayoutIdLst>
  <p:hf sldNum="0" hdr="0" ftr="0" dt="0"/>
  <p:txStyles>
    <p:titleStyle>
      <a:lvl1pPr algn="l" defTabSz="304815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11" indent="-228611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95325" indent="-190510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62038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853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7166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7648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8129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11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90930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87148" y="3688720"/>
            <a:ext cx="5207239" cy="28745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77" tIns="31488" rIns="62977" bIns="31488" anchor="ctr">
            <a:normAutofit fontScale="92500" lnSpcReduction="20000"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42801" y="3582144"/>
            <a:ext cx="5207239" cy="59478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algn="ctr"/>
            <a:endParaRPr lang="en-US" sz="7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0622" y="1781944"/>
            <a:ext cx="40286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s/d APRIL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id-ID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28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5251" y="989856"/>
            <a:ext cx="2970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RUMAH SAKIT JIWA DAERAH</a:t>
            </a:r>
          </a:p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</a:t>
            </a:r>
            <a:r>
              <a:rPr lang="en-US" sz="1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ARIF ZAINUDIN </a:t>
            </a:r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SURAKARTA</a:t>
            </a:r>
            <a:endParaRPr lang="en-US" sz="12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9025" y="341784"/>
            <a:ext cx="792088" cy="504056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90283003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791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02863973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65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30618626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914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82744364"/>
              </p:ext>
            </p:extLst>
          </p:nvPr>
        </p:nvGraphicFramePr>
        <p:xfrm>
          <a:off x="254769" y="917848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313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15187366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54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83386355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44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1299962"/>
              </p:ext>
            </p:extLst>
          </p:nvPr>
        </p:nvGraphicFramePr>
        <p:xfrm>
          <a:off x="110750" y="1277888"/>
          <a:ext cx="5904659" cy="2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855"/>
                <a:gridCol w="1038951"/>
                <a:gridCol w="1038951"/>
                <a:gridCol w="1038951"/>
                <a:gridCol w="1038951"/>
              </a:tblGrid>
              <a:tr h="69512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42919465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2338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97893885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317449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3391"/>
              </p:ext>
            </p:extLst>
          </p:nvPr>
        </p:nvGraphicFramePr>
        <p:xfrm>
          <a:off x="110753" y="341784"/>
          <a:ext cx="5904654" cy="410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98"/>
                <a:gridCol w="1275153"/>
                <a:gridCol w="1240179"/>
                <a:gridCol w="1322860"/>
                <a:gridCol w="661430"/>
                <a:gridCol w="943934"/>
              </a:tblGrid>
              <a:tr h="445358"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3505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365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2.643.901.009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44,13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0365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431.900.000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28,79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36,10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anchor="ctr"/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4,33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78,23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8830" y="19878"/>
            <a:ext cx="516359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REALISASI BELANJA LANGSUNG </a:t>
            </a:r>
            <a:r>
              <a:rPr lang="en-US" sz="1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S/D APRIL </a:t>
            </a:r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2017</a:t>
            </a:r>
            <a:endParaRPr lang="en-US" sz="1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2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K M 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8775245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0816260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99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47426528"/>
              </p:ext>
            </p:extLst>
          </p:nvPr>
        </p:nvGraphicFramePr>
        <p:xfrm>
          <a:off x="110753" y="1133872"/>
          <a:ext cx="5904656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180932"/>
                <a:gridCol w="984109"/>
                <a:gridCol w="984109"/>
                <a:gridCol w="984109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7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797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237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937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51008329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56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8224892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0068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49724941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82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K M 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87568089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232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6672734"/>
              </p:ext>
            </p:extLst>
          </p:nvPr>
        </p:nvGraphicFramePr>
        <p:xfrm>
          <a:off x="471488" y="917575"/>
          <a:ext cx="5513387" cy="302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928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424401"/>
              </p:ext>
            </p:extLst>
          </p:nvPr>
        </p:nvGraphicFramePr>
        <p:xfrm>
          <a:off x="182761" y="125760"/>
          <a:ext cx="5760642" cy="434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494"/>
                <a:gridCol w="1869964"/>
                <a:gridCol w="804796"/>
                <a:gridCol w="804796"/>
                <a:gridCol w="804796"/>
                <a:gridCol w="804796"/>
              </a:tblGrid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35" marR="91435" marT="45697" marB="45697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</a:tr>
              <a:tr h="2198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3529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214923"/>
              </p:ext>
            </p:extLst>
          </p:nvPr>
        </p:nvGraphicFramePr>
        <p:xfrm>
          <a:off x="110753" y="125760"/>
          <a:ext cx="593814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08"/>
                <a:gridCol w="1376250"/>
                <a:gridCol w="1264686"/>
                <a:gridCol w="1298170"/>
                <a:gridCol w="538449"/>
                <a:gridCol w="1005177"/>
              </a:tblGrid>
              <a:tr h="599957"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116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46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26.971.000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9,17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11,05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0525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8.340.125.482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23,17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38,10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77032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120.137.300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35,05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52,44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7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832648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810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1.351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40680" cy="328613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2.780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82961" y="912813"/>
            <a:ext cx="648072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2.482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2.384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35289" y="893763"/>
            <a:ext cx="552450" cy="336550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2.349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11353" y="893763"/>
            <a:ext cx="552450" cy="336550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135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1439863"/>
            <a:ext cx="5588533" cy="3077100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183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7459" y="1603023"/>
            <a:ext cx="4969918" cy="10975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757905"/>
              </p:ext>
            </p:extLst>
          </p:nvPr>
        </p:nvGraphicFramePr>
        <p:xfrm>
          <a:off x="182761" y="116509"/>
          <a:ext cx="5760640" cy="43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003"/>
                <a:gridCol w="1620622"/>
                <a:gridCol w="1047389"/>
                <a:gridCol w="785542"/>
                <a:gridCol w="785542"/>
                <a:gridCol w="785542"/>
              </a:tblGrid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91473" marR="91473" marT="45728" marB="45728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2626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89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10753" y="915988"/>
            <a:ext cx="554037" cy="36190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86817" y="912813"/>
            <a:ext cx="554037" cy="325437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92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262881" y="912813"/>
            <a:ext cx="552450" cy="325437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02259" y="911225"/>
            <a:ext cx="676846" cy="328613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838945" y="912813"/>
            <a:ext cx="704378" cy="325437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58903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149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34967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US" sz="7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" y="1439863"/>
            <a:ext cx="5688631" cy="2934369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APRIL </a:t>
            </a:r>
            <a:r>
              <a:rPr lang="id-ID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018715"/>
              </p:ext>
            </p:extLst>
          </p:nvPr>
        </p:nvGraphicFramePr>
        <p:xfrm>
          <a:off x="110753" y="1205880"/>
          <a:ext cx="5832650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12"/>
                <a:gridCol w="2507506"/>
                <a:gridCol w="664483"/>
                <a:gridCol w="664483"/>
                <a:gridCol w="664483"/>
                <a:gridCol w="664483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3.065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2.882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3.232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1.501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1.644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458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14000"/>
              </p:ext>
            </p:extLst>
          </p:nvPr>
        </p:nvGraphicFramePr>
        <p:xfrm>
          <a:off x="110753" y="557808"/>
          <a:ext cx="5832651" cy="38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60"/>
                <a:gridCol w="2054683"/>
                <a:gridCol w="828502"/>
                <a:gridCol w="828502"/>
                <a:gridCol w="828502"/>
                <a:gridCol w="828502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</a:tr>
              <a:tr h="1477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</a:tr>
              <a:tr h="21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69776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62298"/>
              </p:ext>
            </p:extLst>
          </p:nvPr>
        </p:nvGraphicFramePr>
        <p:xfrm>
          <a:off x="110753" y="917848"/>
          <a:ext cx="5904657" cy="26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700"/>
                <a:gridCol w="2073266"/>
                <a:gridCol w="880519"/>
                <a:gridCol w="828724"/>
                <a:gridCol w="828724"/>
                <a:gridCol w="828724"/>
              </a:tblGrid>
              <a:tr h="41139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236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34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9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25760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317416"/>
              </p:ext>
            </p:extLst>
          </p:nvPr>
        </p:nvGraphicFramePr>
        <p:xfrm>
          <a:off x="110753" y="773832"/>
          <a:ext cx="5904656" cy="177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20280"/>
                <a:gridCol w="792088"/>
              </a:tblGrid>
              <a:tr h="534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10.410.986.226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9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950629"/>
              </p:ext>
            </p:extLst>
          </p:nvPr>
        </p:nvGraphicFramePr>
        <p:xfrm>
          <a:off x="182762" y="485800"/>
          <a:ext cx="5760639" cy="413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35"/>
                <a:gridCol w="1864540"/>
                <a:gridCol w="864741"/>
                <a:gridCol w="864741"/>
                <a:gridCol w="864741"/>
                <a:gridCol w="864741"/>
              </a:tblGrid>
              <a:tr h="35138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4326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61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1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4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Konsultasi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keluarga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4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491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8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1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066659"/>
              </p:ext>
            </p:extLst>
          </p:nvPr>
        </p:nvGraphicFramePr>
        <p:xfrm>
          <a:off x="110753" y="917848"/>
          <a:ext cx="5904656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2664296"/>
                <a:gridCol w="720080"/>
                <a:gridCol w="720080"/>
                <a:gridCol w="720080"/>
                <a:gridCol w="720080"/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256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317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260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 </a:t>
                      </a:r>
                    </a:p>
                  </a:txBody>
                  <a:tcPr marL="0" marR="0" marT="0" marB="0" anchor="ctr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1.425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1.587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1.325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435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417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225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46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10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7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4 </a:t>
                      </a:r>
                    </a:p>
                  </a:txBody>
                  <a:tcPr marL="0" marR="0" marT="0" marB="0" anchor="ctr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102309"/>
              </p:ext>
            </p:extLst>
          </p:nvPr>
        </p:nvGraphicFramePr>
        <p:xfrm>
          <a:off x="110753" y="629816"/>
          <a:ext cx="5832648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989"/>
                <a:gridCol w="2114335"/>
                <a:gridCol w="729081"/>
                <a:gridCol w="729081"/>
                <a:gridCol w="729081"/>
                <a:gridCol w="729081"/>
              </a:tblGrid>
              <a:tr h="5274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27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00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00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7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9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64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347925"/>
              </p:ext>
            </p:extLst>
          </p:nvPr>
        </p:nvGraphicFramePr>
        <p:xfrm>
          <a:off x="110752" y="845840"/>
          <a:ext cx="5904659" cy="29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279"/>
                <a:gridCol w="2624292"/>
                <a:gridCol w="692522"/>
                <a:gridCol w="692522"/>
                <a:gridCol w="692522"/>
                <a:gridCol w="692522"/>
              </a:tblGrid>
              <a:tr h="54864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2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53752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07217"/>
              </p:ext>
            </p:extLst>
          </p:nvPr>
        </p:nvGraphicFramePr>
        <p:xfrm>
          <a:off x="182761" y="773832"/>
          <a:ext cx="5832648" cy="310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6"/>
                <a:gridCol w="2295830"/>
                <a:gridCol w="775618"/>
                <a:gridCol w="775618"/>
                <a:gridCol w="775618"/>
                <a:gridCol w="775618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212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59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89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3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146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141222"/>
              </p:ext>
            </p:extLst>
          </p:nvPr>
        </p:nvGraphicFramePr>
        <p:xfrm>
          <a:off x="110753" y="374327"/>
          <a:ext cx="5832647" cy="399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8"/>
                <a:gridCol w="2462673"/>
                <a:gridCol w="712879"/>
                <a:gridCol w="712879"/>
                <a:gridCol w="712879"/>
                <a:gridCol w="712879"/>
              </a:tblGrid>
              <a:tr h="338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07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2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0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8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33563"/>
              </p:ext>
            </p:extLst>
          </p:nvPr>
        </p:nvGraphicFramePr>
        <p:xfrm>
          <a:off x="110753" y="413794"/>
          <a:ext cx="5832649" cy="404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172"/>
                <a:gridCol w="521869"/>
                <a:gridCol w="798152"/>
                <a:gridCol w="798152"/>
                <a:gridCol w="798152"/>
                <a:gridCol w="798152"/>
              </a:tblGrid>
              <a:tr h="239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4733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25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61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42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55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61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42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55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936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511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84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252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252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576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468364"/>
              </p:ext>
            </p:extLst>
          </p:nvPr>
        </p:nvGraphicFramePr>
        <p:xfrm>
          <a:off x="16027" y="485800"/>
          <a:ext cx="5999381" cy="396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25"/>
                <a:gridCol w="2089116"/>
                <a:gridCol w="1319836"/>
                <a:gridCol w="559951"/>
                <a:gridCol w="559951"/>
                <a:gridCol w="559951"/>
                <a:gridCol w="559951"/>
              </a:tblGrid>
              <a:tr h="31318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</a:tr>
              <a:tr h="1256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60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813340"/>
              </p:ext>
            </p:extLst>
          </p:nvPr>
        </p:nvGraphicFramePr>
        <p:xfrm>
          <a:off x="110753" y="1061864"/>
          <a:ext cx="5904655" cy="244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10"/>
                <a:gridCol w="2677693"/>
                <a:gridCol w="686588"/>
                <a:gridCol w="686588"/>
                <a:gridCol w="686588"/>
                <a:gridCol w="686588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26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41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038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118617"/>
              </p:ext>
            </p:extLst>
          </p:nvPr>
        </p:nvGraphicFramePr>
        <p:xfrm>
          <a:off x="110753" y="1061864"/>
          <a:ext cx="5904658" cy="17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2"/>
                <a:gridCol w="2389980"/>
                <a:gridCol w="667789"/>
                <a:gridCol w="667789"/>
                <a:gridCol w="667789"/>
                <a:gridCol w="667789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19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211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753" y="12576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06850"/>
              </p:ext>
            </p:extLst>
          </p:nvPr>
        </p:nvGraphicFramePr>
        <p:xfrm>
          <a:off x="110754" y="428612"/>
          <a:ext cx="5927456" cy="372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7"/>
                <a:gridCol w="1582654"/>
                <a:gridCol w="1081788"/>
                <a:gridCol w="966196"/>
                <a:gridCol w="1127460"/>
                <a:gridCol w="66592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APRIL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619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32.440.000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141.210.000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31,38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2.085.000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10.895.000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43,58</a:t>
                      </a:r>
                    </a:p>
                  </a:txBody>
                  <a:tcPr marL="0" marR="0" marT="0" marB="0" anchor="ctr"/>
                </a:tc>
              </a:tr>
              <a:tr h="233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420.000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1.260.000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36,00</a:t>
                      </a:r>
                    </a:p>
                  </a:txBody>
                  <a:tcPr marL="0" marR="0" marT="0" marB="0" anchor="ctr"/>
                </a:tc>
              </a:tr>
              <a:tr h="230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Psikogeriatri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15,00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11.040.000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49.095.000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28,05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75.780.000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325.842.500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21,72</a:t>
                      </a:r>
                    </a:p>
                  </a:txBody>
                  <a:tcPr marL="0" marR="0" marT="0" marB="0" anchor="ctr"/>
                </a:tc>
              </a:tr>
              <a:tr h="23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5.750.000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69.500.000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99,29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2.075.000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20,75</a:t>
                      </a:r>
                    </a:p>
                  </a:txBody>
                  <a:tcPr marL="0" marR="0" marT="0" marB="0" anchor="ctr"/>
                </a:tc>
              </a:tr>
              <a:tr h="33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175.000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205.000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2,50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1.960.000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9.307.800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53,19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6.636.973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26.803.915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17,87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97768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742809"/>
              </p:ext>
            </p:extLst>
          </p:nvPr>
        </p:nvGraphicFramePr>
        <p:xfrm>
          <a:off x="110753" y="773832"/>
          <a:ext cx="5904656" cy="334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83"/>
                <a:gridCol w="3414741"/>
                <a:gridCol w="497983"/>
                <a:gridCol w="497983"/>
                <a:gridCol w="497983"/>
                <a:gridCol w="497983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22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0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416098"/>
              </p:ext>
            </p:extLst>
          </p:nvPr>
        </p:nvGraphicFramePr>
        <p:xfrm>
          <a:off x="110753" y="629816"/>
          <a:ext cx="5904657" cy="328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80"/>
                <a:gridCol w="2115305"/>
                <a:gridCol w="706240"/>
                <a:gridCol w="704533"/>
                <a:gridCol w="704533"/>
                <a:gridCol w="704533"/>
                <a:gridCol w="704533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</a:tr>
              <a:tr h="244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1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413792"/>
            <a:ext cx="4824536" cy="8805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743556"/>
              </p:ext>
            </p:extLst>
          </p:nvPr>
        </p:nvGraphicFramePr>
        <p:xfrm>
          <a:off x="110752" y="989856"/>
          <a:ext cx="5904645" cy="3044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080"/>
                <a:gridCol w="1082560"/>
                <a:gridCol w="335561"/>
                <a:gridCol w="288032"/>
                <a:gridCol w="504056"/>
                <a:gridCol w="360040"/>
                <a:gridCol w="288032"/>
                <a:gridCol w="432048"/>
                <a:gridCol w="288032"/>
                <a:gridCol w="360040"/>
                <a:gridCol w="432048"/>
                <a:gridCol w="360040"/>
                <a:gridCol w="360040"/>
                <a:gridCol w="432036"/>
              </a:tblGrid>
              <a:tr h="4731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817" y="197768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804216"/>
              </p:ext>
            </p:extLst>
          </p:nvPr>
        </p:nvGraphicFramePr>
        <p:xfrm>
          <a:off x="110753" y="1061864"/>
          <a:ext cx="5904656" cy="146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07"/>
                <a:gridCol w="2551097"/>
                <a:gridCol w="707438"/>
                <a:gridCol w="707438"/>
                <a:gridCol w="707438"/>
                <a:gridCol w="707438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33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2576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245462"/>
              </p:ext>
            </p:extLst>
          </p:nvPr>
        </p:nvGraphicFramePr>
        <p:xfrm>
          <a:off x="110753" y="1133872"/>
          <a:ext cx="5904660" cy="14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936"/>
                <a:gridCol w="2249392"/>
                <a:gridCol w="738083"/>
                <a:gridCol w="738083"/>
                <a:gridCol w="738083"/>
                <a:gridCol w="738083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297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175992"/>
              </p:ext>
            </p:extLst>
          </p:nvPr>
        </p:nvGraphicFramePr>
        <p:xfrm>
          <a:off x="110753" y="557808"/>
          <a:ext cx="5904656" cy="387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72"/>
                <a:gridCol w="2630788"/>
                <a:gridCol w="730774"/>
                <a:gridCol w="730774"/>
                <a:gridCol w="730774"/>
                <a:gridCol w="730774"/>
              </a:tblGrid>
              <a:tr h="243846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21826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85544">
                <a:tc gridSpan="5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8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386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4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28601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639448"/>
              </p:ext>
            </p:extLst>
          </p:nvPr>
        </p:nvGraphicFramePr>
        <p:xfrm>
          <a:off x="110754" y="413792"/>
          <a:ext cx="5832645" cy="360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40"/>
                <a:gridCol w="1853081"/>
                <a:gridCol w="820216"/>
                <a:gridCol w="698702"/>
                <a:gridCol w="698702"/>
                <a:gridCol w="677326"/>
                <a:gridCol w="720078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376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1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7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81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85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6038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421230"/>
              </p:ext>
            </p:extLst>
          </p:nvPr>
        </p:nvGraphicFramePr>
        <p:xfrm>
          <a:off x="110753" y="845840"/>
          <a:ext cx="5832650" cy="231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91"/>
                <a:gridCol w="3064527"/>
                <a:gridCol w="576483"/>
                <a:gridCol w="576483"/>
                <a:gridCol w="576483"/>
                <a:gridCol w="576483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9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341784"/>
            <a:ext cx="4252748" cy="880533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925933"/>
              </p:ext>
            </p:extLst>
          </p:nvPr>
        </p:nvGraphicFramePr>
        <p:xfrm>
          <a:off x="110753" y="915192"/>
          <a:ext cx="5904659" cy="22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56"/>
                <a:gridCol w="2600859"/>
                <a:gridCol w="702936"/>
                <a:gridCol w="702936"/>
                <a:gridCol w="702936"/>
                <a:gridCol w="702936"/>
              </a:tblGrid>
              <a:tr h="232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51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4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45" y="125760"/>
            <a:ext cx="5777726" cy="428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959633"/>
              </p:ext>
            </p:extLst>
          </p:nvPr>
        </p:nvGraphicFramePr>
        <p:xfrm>
          <a:off x="110752" y="571488"/>
          <a:ext cx="5833622" cy="364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68"/>
                <a:gridCol w="1633052"/>
                <a:gridCol w="1160220"/>
                <a:gridCol w="852232"/>
                <a:gridCol w="967733"/>
                <a:gridCol w="700917"/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APRIL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2496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02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15.077.650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76.605.900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38,30</a:t>
                      </a: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3.269.250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23.831.050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95,32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10.398.500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80.411.500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114,87</a:t>
                      </a:r>
                    </a:p>
                  </a:txBody>
                  <a:tcPr marL="0" marR="0" marT="0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1.145.500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8.608.000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24,59</a:t>
                      </a:r>
                    </a:p>
                  </a:txBody>
                  <a:tcPr marL="0" marR="0" marT="0" marB="0" anchor="ctr"/>
                </a:tc>
              </a:tr>
              <a:tr h="189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974.000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10.238.054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85,32</a:t>
                      </a:r>
                    </a:p>
                  </a:txBody>
                  <a:tcPr marL="0" marR="0" marT="0" marB="0" anchor="ctr"/>
                </a:tc>
              </a:tr>
              <a:tr h="23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99.965.988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362.886.571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24,19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3.750.000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31.405.000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46,53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10.930.000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80.090.000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114,41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2.346.016.385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8.488.641.446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29,30</a:t>
                      </a:r>
                    </a:p>
                  </a:txBody>
                  <a:tcPr marL="0" marR="0" marT="0" marB="0" anchor="ctr"/>
                </a:tc>
              </a:tr>
              <a:tr h="20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92.988.073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189.693.026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18,97</a:t>
                      </a:r>
                    </a:p>
                  </a:txBody>
                  <a:tcPr marL="0" marR="0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4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3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10753" y="53752"/>
            <a:ext cx="5685652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803277"/>
              </p:ext>
            </p:extLst>
          </p:nvPr>
        </p:nvGraphicFramePr>
        <p:xfrm>
          <a:off x="134123" y="400362"/>
          <a:ext cx="5881286" cy="382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35"/>
                <a:gridCol w="1555838"/>
                <a:gridCol w="1180500"/>
                <a:gridCol w="1068802"/>
                <a:gridCol w="1023145"/>
                <a:gridCol w="507566"/>
              </a:tblGrid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APRIL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173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40.003.000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267.702.000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23,28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628.000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5.063.000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50,63</a:t>
                      </a:r>
                    </a:p>
                  </a:txBody>
                  <a:tcPr marL="0" marR="0" marT="0" marB="0" anchor="ctr"/>
                </a:tc>
              </a:tr>
              <a:tr h="1771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12,500,000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2.870.000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9.305.000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74,44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Kendaraan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8,000,000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18,75</a:t>
                      </a:r>
                    </a:p>
                  </a:txBody>
                  <a:tcPr marL="0" marR="0" marT="0" marB="0" anchor="ctr"/>
                </a:tc>
              </a:tr>
              <a:tr h="1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Kantin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10.900.000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21,80</a:t>
                      </a:r>
                    </a:p>
                  </a:txBody>
                  <a:tcPr marL="0" marR="0" marT="0" marB="0" anchor="ctr"/>
                </a:tc>
              </a:tr>
              <a:tr h="26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2.500.000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15.650.000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28,45</a:t>
                      </a:r>
                    </a:p>
                  </a:txBody>
                  <a:tcPr marL="0" marR="0" marT="0" marB="0" anchor="ctr"/>
                </a:tc>
              </a:tr>
              <a:tr h="21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30,000,000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5.000.000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63.000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427.500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42,75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14.238.942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103.038.964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34,92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78235410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009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82761" y="33671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06162404"/>
              </p:ext>
            </p:extLst>
          </p:nvPr>
        </p:nvGraphicFramePr>
        <p:xfrm>
          <a:off x="110753" y="485800"/>
          <a:ext cx="58326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530"/>
                <a:gridCol w="1166530"/>
                <a:gridCol w="1166530"/>
                <a:gridCol w="1166530"/>
                <a:gridCol w="1166530"/>
              </a:tblGrid>
              <a:tr h="370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19406</TotalTime>
  <Words>3531</Words>
  <Application>Microsoft Office PowerPoint</Application>
  <PresentationFormat>Custom</PresentationFormat>
  <Paragraphs>2475</Paragraphs>
  <Slides>59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Lucida Sans Unicode</vt:lpstr>
      <vt:lpstr>Tahoma</vt:lpstr>
      <vt:lpstr>Trebuchet MS</vt:lpstr>
      <vt:lpstr>Verdana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KINERJA PENDAPATAN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P K M S</vt:lpstr>
      <vt:lpstr>JAMKESDA</vt:lpstr>
      <vt:lpstr>PELAYANAN RAWAT JALAN  BERDASARKAN CARA BAYAR   </vt:lpstr>
      <vt:lpstr>U M U M</vt:lpstr>
      <vt:lpstr>N P B I</vt:lpstr>
      <vt:lpstr>P B I</vt:lpstr>
      <vt:lpstr>P K M S</vt:lpstr>
      <vt:lpstr>JAMKESDA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APRIL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PowerPoint Presentation</vt:lpstr>
      <vt:lpstr>INSTALASI IPS RS</vt:lpstr>
      <vt:lpstr>SUBAG DIKLITBANG</vt:lpstr>
    </vt:vector>
  </TitlesOfParts>
  <Company>RSJSOLO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1871</cp:revision>
  <cp:lastPrinted>2017-05-23T02:52:45Z</cp:lastPrinted>
  <dcterms:created xsi:type="dcterms:W3CDTF">2010-03-23T07:09:14Z</dcterms:created>
  <dcterms:modified xsi:type="dcterms:W3CDTF">2017-05-23T04:35:20Z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