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61"/>
  </p:notesMasterIdLst>
  <p:handoutMasterIdLst>
    <p:handoutMasterId r:id="rId6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316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5" r:id="rId59"/>
    <p:sldId id="314" r:id="rId60"/>
  </p:sldIdLst>
  <p:sldSz cx="9144000" cy="6858000" type="screen4x3"/>
  <p:notesSz cx="7010400" cy="1112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66"/>
    <a:srgbClr val="BDA9BD"/>
    <a:srgbClr val="FFFF66"/>
    <a:srgbClr val="CC00FF"/>
    <a:srgbClr val="9999FF"/>
    <a:srgbClr val="CC3300"/>
    <a:srgbClr val="00FFFF"/>
    <a:srgbClr val="FF66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65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PENDAPATAN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_(* #,##0_);_(* \(#,##0\);_(* "-"_);_(@_)</c:formatCode>
                <c:ptCount val="8"/>
                <c:pt idx="0">
                  <c:v>1785842216</c:v>
                </c:pt>
                <c:pt idx="1">
                  <c:v>2649322706</c:v>
                </c:pt>
                <c:pt idx="2">
                  <c:v>7629830965</c:v>
                </c:pt>
                <c:pt idx="3">
                  <c:v>10410986226</c:v>
                </c:pt>
                <c:pt idx="4">
                  <c:v>12873811285</c:v>
                </c:pt>
                <c:pt idx="5" formatCode="#,##0">
                  <c:v>15533237828</c:v>
                </c:pt>
                <c:pt idx="6" formatCode="#,##0_);\(#,##0\)">
                  <c:v>17854375730</c:v>
                </c:pt>
                <c:pt idx="7" formatCode="#,##0">
                  <c:v>22713279892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085824"/>
        <c:axId val="129087360"/>
        <c:axId val="0"/>
      </c:bar3DChart>
      <c:catAx>
        <c:axId val="12908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087360"/>
        <c:crosses val="autoZero"/>
        <c:auto val="1"/>
        <c:lblAlgn val="ctr"/>
        <c:lblOffset val="100"/>
        <c:noMultiLvlLbl val="0"/>
      </c:catAx>
      <c:valAx>
        <c:axId val="12908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085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B 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98</c:v>
                </c:pt>
                <c:pt idx="1">
                  <c:v>109</c:v>
                </c:pt>
                <c:pt idx="2">
                  <c:v>126</c:v>
                </c:pt>
                <c:pt idx="3">
                  <c:v>134</c:v>
                </c:pt>
                <c:pt idx="4">
                  <c:v>108</c:v>
                </c:pt>
                <c:pt idx="5">
                  <c:v>124</c:v>
                </c:pt>
                <c:pt idx="6">
                  <c:v>114</c:v>
                </c:pt>
                <c:pt idx="7">
                  <c:v>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K M 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15</c:v>
                </c:pt>
                <c:pt idx="1">
                  <c:v>24</c:v>
                </c:pt>
                <c:pt idx="2">
                  <c:v>22</c:v>
                </c:pt>
                <c:pt idx="3">
                  <c:v>26</c:v>
                </c:pt>
                <c:pt idx="4">
                  <c:v>18</c:v>
                </c:pt>
                <c:pt idx="5">
                  <c:v>25</c:v>
                </c:pt>
                <c:pt idx="6">
                  <c:v>19</c:v>
                </c:pt>
                <c:pt idx="7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1543</c:v>
                </c:pt>
                <c:pt idx="1">
                  <c:v>1354</c:v>
                </c:pt>
                <c:pt idx="2">
                  <c:v>1483</c:v>
                </c:pt>
                <c:pt idx="3">
                  <c:v>1259</c:v>
                </c:pt>
                <c:pt idx="4">
                  <c:v>1666</c:v>
                </c:pt>
                <c:pt idx="5">
                  <c:v>1117</c:v>
                </c:pt>
                <c:pt idx="6">
                  <c:v>1576</c:v>
                </c:pt>
                <c:pt idx="7" formatCode="_(* #.##0_);_(* \(#.##0\);_(* &quot;-&quot;??_);_(@_)">
                  <c:v>1357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928</c:v>
                </c:pt>
                <c:pt idx="1">
                  <c:v>844</c:v>
                </c:pt>
                <c:pt idx="2" formatCode="#,##0">
                  <c:v>1016</c:v>
                </c:pt>
                <c:pt idx="3">
                  <c:v>911</c:v>
                </c:pt>
                <c:pt idx="4">
                  <c:v>763</c:v>
                </c:pt>
                <c:pt idx="5">
                  <c:v>788</c:v>
                </c:pt>
                <c:pt idx="6">
                  <c:v>970</c:v>
                </c:pt>
                <c:pt idx="7">
                  <c:v>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PBI</c:v>
                </c:pt>
              </c:strCache>
            </c:strRef>
          </c:tx>
          <c:dPt>
            <c:idx val="0"/>
            <c:bubble3D val="0"/>
            <c:spPr>
              <a:solidFill>
                <a:srgbClr val="6699FF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Pt>
            <c:idx val="4"/>
            <c:bubble3D val="0"/>
            <c:spPr>
              <a:solidFill>
                <a:srgbClr val="99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1276</c:v>
                </c:pt>
                <c:pt idx="1">
                  <c:v>1167</c:v>
                </c:pt>
                <c:pt idx="2">
                  <c:v>1325</c:v>
                </c:pt>
                <c:pt idx="3">
                  <c:v>1272</c:v>
                </c:pt>
                <c:pt idx="4">
                  <c:v>1298</c:v>
                </c:pt>
                <c:pt idx="5">
                  <c:v>1135</c:v>
                </c:pt>
                <c:pt idx="6">
                  <c:v>1346</c:v>
                </c:pt>
                <c:pt idx="7">
                  <c:v>1327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4760233612387291"/>
          <c:y val="0.93142571577014321"/>
          <c:w val="0.77223064539669883"/>
          <c:h val="5.3012287850369565E-2"/>
        </c:manualLayout>
      </c:layout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BKMKS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3</c:v>
                </c:pt>
                <c:pt idx="3">
                  <c:v>11</c:v>
                </c:pt>
                <c:pt idx="4">
                  <c:v>12</c:v>
                </c:pt>
                <c:pt idx="5">
                  <c:v>10</c:v>
                </c:pt>
                <c:pt idx="6">
                  <c:v>13</c:v>
                </c:pt>
                <c:pt idx="7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76</c:v>
                </c:pt>
                <c:pt idx="1">
                  <c:v>77</c:v>
                </c:pt>
                <c:pt idx="2">
                  <c:v>86</c:v>
                </c:pt>
                <c:pt idx="3">
                  <c:v>76</c:v>
                </c:pt>
                <c:pt idx="4">
                  <c:v>89</c:v>
                </c:pt>
                <c:pt idx="5">
                  <c:v>74</c:v>
                </c:pt>
                <c:pt idx="6">
                  <c:v>97</c:v>
                </c:pt>
                <c:pt idx="7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BOR (%)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72.22</c:v>
                </c:pt>
                <c:pt idx="1">
                  <c:v>72.03</c:v>
                </c:pt>
                <c:pt idx="2">
                  <c:v>74.09</c:v>
                </c:pt>
                <c:pt idx="3">
                  <c:v>75.11</c:v>
                </c:pt>
                <c:pt idx="4">
                  <c:v>74.239999999999995</c:v>
                </c:pt>
                <c:pt idx="5">
                  <c:v>70.819999999999993</c:v>
                </c:pt>
                <c:pt idx="6">
                  <c:v>65.98</c:v>
                </c:pt>
                <c:pt idx="7">
                  <c:v>70.77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066496"/>
        <c:axId val="129085440"/>
        <c:axId val="0"/>
      </c:bar3DChart>
      <c:catAx>
        <c:axId val="12906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085440"/>
        <c:crosses val="autoZero"/>
        <c:auto val="1"/>
        <c:lblAlgn val="ctr"/>
        <c:lblOffset val="100"/>
        <c:noMultiLvlLbl val="0"/>
      </c:catAx>
      <c:valAx>
        <c:axId val="12908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06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LOS ( Hari)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30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327232"/>
        <c:axId val="213857792"/>
        <c:axId val="0"/>
      </c:bar3DChart>
      <c:catAx>
        <c:axId val="21332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857792"/>
        <c:crosses val="autoZero"/>
        <c:auto val="1"/>
        <c:lblAlgn val="ctr"/>
        <c:lblOffset val="100"/>
        <c:noMultiLvlLbl val="0"/>
      </c:catAx>
      <c:valAx>
        <c:axId val="21385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2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TOI ( Hari)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13</c:v>
                </c:pt>
                <c:pt idx="1">
                  <c:v>11</c:v>
                </c:pt>
                <c:pt idx="2">
                  <c:v>11</c:v>
                </c:pt>
                <c:pt idx="3">
                  <c:v>9</c:v>
                </c:pt>
                <c:pt idx="4">
                  <c:v>11</c:v>
                </c:pt>
                <c:pt idx="5">
                  <c:v>11</c:v>
                </c:pt>
                <c:pt idx="6">
                  <c:v>14</c:v>
                </c:pt>
                <c:pt idx="7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262912"/>
        <c:axId val="152297472"/>
        <c:axId val="0"/>
      </c:bar3DChart>
      <c:catAx>
        <c:axId val="15226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97472"/>
        <c:crosses val="autoZero"/>
        <c:auto val="1"/>
        <c:lblAlgn val="ctr"/>
        <c:lblOffset val="100"/>
        <c:noMultiLvlLbl val="0"/>
      </c:catAx>
      <c:valAx>
        <c:axId val="15229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26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Jalan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_(* #.##0_);_(* \(#.##0\);_(* "-"??_);_(@_)</c:formatCode>
                <c:ptCount val="8"/>
                <c:pt idx="0">
                  <c:v>7087</c:v>
                </c:pt>
                <c:pt idx="1">
                  <c:v>6565</c:v>
                </c:pt>
                <c:pt idx="2">
                  <c:v>7490</c:v>
                </c:pt>
                <c:pt idx="3">
                  <c:v>6729</c:v>
                </c:pt>
                <c:pt idx="4">
                  <c:v>7345</c:v>
                </c:pt>
                <c:pt idx="5">
                  <c:v>5927</c:v>
                </c:pt>
                <c:pt idx="6">
                  <c:v>7615</c:v>
                </c:pt>
                <c:pt idx="7">
                  <c:v>7209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(6.995)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6995</c:v>
                </c:pt>
                <c:pt idx="1">
                  <c:v>6995</c:v>
                </c:pt>
                <c:pt idx="2">
                  <c:v>6995</c:v>
                </c:pt>
                <c:pt idx="3">
                  <c:v>6995</c:v>
                </c:pt>
                <c:pt idx="4">
                  <c:v>6995</c:v>
                </c:pt>
                <c:pt idx="5">
                  <c:v>6995</c:v>
                </c:pt>
                <c:pt idx="6">
                  <c:v>6995</c:v>
                </c:pt>
                <c:pt idx="7">
                  <c:v>6995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1734656"/>
        <c:axId val="161736192"/>
      </c:lineChart>
      <c:catAx>
        <c:axId val="16173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736192"/>
        <c:crosses val="autoZero"/>
        <c:auto val="1"/>
        <c:lblAlgn val="ctr"/>
        <c:lblOffset val="100"/>
        <c:noMultiLvlLbl val="0"/>
      </c:catAx>
      <c:valAx>
        <c:axId val="16173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.##0_);_(* \(#.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73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81705872535812E-2"/>
          <c:y val="3.2461963555517136E-2"/>
          <c:w val="0.76021068999344643"/>
          <c:h val="0.900124368608739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Inap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218</c:v>
                </c:pt>
                <c:pt idx="1">
                  <c:v>238</c:v>
                </c:pt>
                <c:pt idx="2">
                  <c:v>259</c:v>
                </c:pt>
                <c:pt idx="3">
                  <c:v>268</c:v>
                </c:pt>
                <c:pt idx="4">
                  <c:v>236</c:v>
                </c:pt>
                <c:pt idx="5">
                  <c:v>251</c:v>
                </c:pt>
                <c:pt idx="6">
                  <c:v>262</c:v>
                </c:pt>
                <c:pt idx="7">
                  <c:v>238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(246)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246</c:v>
                </c:pt>
                <c:pt idx="1">
                  <c:v>246</c:v>
                </c:pt>
                <c:pt idx="2">
                  <c:v>246</c:v>
                </c:pt>
                <c:pt idx="3">
                  <c:v>246</c:v>
                </c:pt>
                <c:pt idx="4">
                  <c:v>246</c:v>
                </c:pt>
                <c:pt idx="5">
                  <c:v>246</c:v>
                </c:pt>
                <c:pt idx="6">
                  <c:v>246</c:v>
                </c:pt>
                <c:pt idx="7">
                  <c:v>246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528000"/>
        <c:axId val="134529792"/>
      </c:lineChart>
      <c:catAx>
        <c:axId val="13452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529792"/>
        <c:crosses val="autoZero"/>
        <c:auto val="1"/>
        <c:lblAlgn val="ctr"/>
        <c:lblOffset val="100"/>
        <c:noMultiLvlLbl val="0"/>
      </c:catAx>
      <c:valAx>
        <c:axId val="13452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52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G 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298</c:v>
                </c:pt>
                <c:pt idx="1">
                  <c:v>285</c:v>
                </c:pt>
                <c:pt idx="2">
                  <c:v>322</c:v>
                </c:pt>
                <c:pt idx="3">
                  <c:v>282</c:v>
                </c:pt>
                <c:pt idx="4">
                  <c:v>303</c:v>
                </c:pt>
                <c:pt idx="5">
                  <c:v>287</c:v>
                </c:pt>
                <c:pt idx="6">
                  <c:v>316</c:v>
                </c:pt>
                <c:pt idx="7">
                  <c:v>269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(295)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295</c:v>
                </c:pt>
                <c:pt idx="1">
                  <c:v>295</c:v>
                </c:pt>
                <c:pt idx="2">
                  <c:v>295</c:v>
                </c:pt>
                <c:pt idx="3">
                  <c:v>295</c:v>
                </c:pt>
                <c:pt idx="4">
                  <c:v>295</c:v>
                </c:pt>
                <c:pt idx="5">
                  <c:v>295</c:v>
                </c:pt>
                <c:pt idx="6">
                  <c:v>295</c:v>
                </c:pt>
                <c:pt idx="7">
                  <c:v>295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569344"/>
        <c:axId val="134571136"/>
      </c:lineChart>
      <c:catAx>
        <c:axId val="13456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571136"/>
        <c:crosses val="autoZero"/>
        <c:auto val="1"/>
        <c:lblAlgn val="ctr"/>
        <c:lblOffset val="100"/>
        <c:noMultiLvlLbl val="0"/>
      </c:catAx>
      <c:valAx>
        <c:axId val="13457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56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 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48</c:v>
                </c:pt>
                <c:pt idx="1">
                  <c:v>50</c:v>
                </c:pt>
                <c:pt idx="2">
                  <c:v>61</c:v>
                </c:pt>
                <c:pt idx="3">
                  <c:v>50</c:v>
                </c:pt>
                <c:pt idx="4">
                  <c:v>51</c:v>
                </c:pt>
                <c:pt idx="5">
                  <c:v>54</c:v>
                </c:pt>
                <c:pt idx="6">
                  <c:v>60</c:v>
                </c:pt>
                <c:pt idx="7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57</c:v>
                </c:pt>
                <c:pt idx="1">
                  <c:v>55</c:v>
                </c:pt>
                <c:pt idx="2">
                  <c:v>49</c:v>
                </c:pt>
                <c:pt idx="3">
                  <c:v>56</c:v>
                </c:pt>
                <c:pt idx="4">
                  <c:v>57</c:v>
                </c:pt>
                <c:pt idx="5">
                  <c:v>47</c:v>
                </c:pt>
                <c:pt idx="6">
                  <c:v>67</c:v>
                </c:pt>
                <c:pt idx="7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AEC4C1-BF13-4941-963A-7458F94D0400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839834-2A73-42A8-8072-1C0DD21F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801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574ABE-4C11-49EC-885D-02AF52C2764C}" type="datetime7">
              <a:rPr lang="en-US" smtClean="0"/>
              <a:t>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4EB224-D5A9-4B03-9760-27AED58BE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44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0B1528-D40A-4EE8-BD23-EEDFF0F404B9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7D5E684-DE29-4B66-B2B3-559050E8DF6C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04EE5DD-1F95-441D-80DA-71FAE1172163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8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57E10E0-6E5B-4561-A5A7-096F13010869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5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6DFBA03-5789-463A-A771-6E5C516384E7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D559B69-FFA6-4731-AD19-229EF6142B3D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1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9B1CAF-6B6D-4533-8371-850C5D0D9107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23C436D-AEF3-4B46-A051-7E220176CCE4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14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D644D3-6900-4C1D-8D88-B1D203B540D2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390A2E-27AF-40BC-B72B-6A5BE0708252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8DA281-EC4D-4531-8B2B-2CC9805B42C2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968A19-3E96-44B3-A685-A2805072982D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3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A0BBECF-1FBB-43D8-8281-7D9AEFA05E26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DE3CF-7BC4-4A1D-B2C6-6D61FB107F08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920A159-C2F2-4521-8536-E7EA772713ED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AAA961-CFD3-4B19-B93C-C7662CCEB58F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7E30FDE-C061-458B-B682-E34F94F703A0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68DFC4-F1DA-49AB-9BD2-D519C103D59D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C617C84-480C-4541-A46F-C92E083C30B1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98E0D2-02CD-4875-8E84-CB0790EB0DED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4025047-CB35-4A5F-8FA6-33FFF1AC7A6E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148E20F-F016-4CB6-9E3C-14B635DB46F0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229A12-DE19-4379-88A4-1B8D2833FE2A}" type="datetime7">
              <a:rPr lang="en-US" smtClean="0"/>
              <a:t>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40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F5832E0-0713-44D8-ABCC-92643F2113E2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044D8B-CC91-4C39-996B-289325222FA4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F01D0D-329F-44C3-94CD-34B5FC6A390C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C22D308-29E8-443C-8E4F-0C256B9643CC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686C4A-EE1B-4036-83B8-781099AA717E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399B238-22D4-4897-BE91-3FAF950C040E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02F0559-2B9F-4B1F-8956-BD9628968753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78478A1-F9F4-4381-985B-6CCF9D758B2C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35C4662-706B-474D-BE61-2DF4963BCEE4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6DC6569-5A6A-474D-8484-0144BBED3F49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1AE6688-66EF-4AE8-87F2-16AABC129A1A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316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DFAA860-91CF-4CFA-A668-4FE96E2AA276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3B5BADE-D0ED-4D19-9810-62E2F0FD6E9E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940615D-8250-4172-B7A3-477A7A5C2AEB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F0ED7D-DB25-4213-B29D-D4D2F9A5AC1D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E305661-A4EC-4357-9CBA-B2F2B5158761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97EAB0-BFEA-40A0-912F-F087CC8EDF05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1AD13B2-5932-4F96-8EF0-B9BC9AF3E170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293D34-DBAC-4B55-8F48-C25F19E0C38B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B42A45-42E2-4046-B0B2-D50D2068C2A9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8CD2B6-93E9-4440-A868-19DEA021DB98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A6BCED-783D-4A47-A47F-A456FE416CEF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C1DDEC5-1C90-42C3-A62B-044A98777A10}" type="datetime7">
              <a:rPr lang="en-US" smtClean="0"/>
              <a:t>Sep-17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BB7C910-61E6-44BF-8C07-86978F9FC0A8}" type="datetime7">
              <a:rPr lang="en-US" smtClean="0"/>
              <a:t>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4760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3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756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0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0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77823"/>
            <a:ext cx="8229602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18" y="1600213"/>
            <a:ext cx="4038602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16" y="1600206"/>
            <a:ext cx="4038602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16" y="3941769"/>
            <a:ext cx="4038602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27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77823"/>
            <a:ext cx="8229602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9" y="1600213"/>
            <a:ext cx="8229602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8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8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2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3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7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9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7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28602" y="5533080"/>
            <a:ext cx="7772401" cy="431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95" tIns="47097" rIns="94195" bIns="47097" anchor="ctr">
            <a:normAutofit/>
          </a:bodyPr>
          <a:lstStyle/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10193" y="5373217"/>
            <a:ext cx="7772401" cy="892178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81" tIns="47091" rIns="94181" bIns="47091" anchor="ctr">
            <a:normAutofit/>
          </a:bodyPr>
          <a:lstStyle/>
          <a:p>
            <a:pPr algn="ctr"/>
            <a:endParaRPr lang="en-US" sz="1000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8916" y="2672916"/>
            <a:ext cx="6042207" cy="2446426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LAPORAN KINERJA</a:t>
            </a:r>
          </a:p>
          <a:p>
            <a:pPr algn="ctr"/>
            <a:r>
              <a:rPr lang="en-US" sz="4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s/d AGUSTUS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</a:t>
            </a:r>
            <a:r>
              <a:rPr lang="id-ID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397169" y="1484785"/>
            <a:ext cx="4461646" cy="692099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RUMAH SAKIT JIWA DAERAH</a:t>
            </a:r>
          </a:p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dr. ARIF ZAINUDIN SURAKARTA</a:t>
            </a:r>
          </a:p>
        </p:txBody>
      </p:sp>
      <p:grpSp>
        <p:nvGrpSpPr>
          <p:cNvPr id="3" name="Group 26"/>
          <p:cNvGrpSpPr/>
          <p:nvPr/>
        </p:nvGrpSpPr>
        <p:grpSpPr>
          <a:xfrm>
            <a:off x="3819638" y="512676"/>
            <a:ext cx="1182282" cy="756084"/>
            <a:chOff x="323850" y="234951"/>
            <a:chExt cx="2228850" cy="1285470"/>
          </a:xfrm>
        </p:grpSpPr>
        <p:sp>
          <p:nvSpPr>
            <p:cNvPr id="28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7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8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848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O R ( %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52320142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4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O S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36776645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1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O I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06876425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8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726979640"/>
              </p:ext>
            </p:extLst>
          </p:nvPr>
        </p:nvGraphicFramePr>
        <p:xfrm>
          <a:off x="380272" y="1376772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4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INAP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467322504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05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 D 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6957989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5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272" y="620688"/>
            <a:ext cx="8229602" cy="113982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43361574"/>
              </p:ext>
            </p:extLst>
          </p:nvPr>
        </p:nvGraphicFramePr>
        <p:xfrm>
          <a:off x="165308" y="1916833"/>
          <a:ext cx="8813380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068"/>
                <a:gridCol w="910164"/>
                <a:gridCol w="910164"/>
                <a:gridCol w="910164"/>
                <a:gridCol w="910164"/>
                <a:gridCol w="910164"/>
                <a:gridCol w="910164"/>
                <a:gridCol w="910164"/>
                <a:gridCol w="910164"/>
              </a:tblGrid>
              <a:tr h="1042686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86" marR="136586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18124497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67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73514158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49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03148238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1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321499"/>
              </p:ext>
            </p:extLst>
          </p:nvPr>
        </p:nvGraphicFramePr>
        <p:xfrm>
          <a:off x="165313" y="550777"/>
          <a:ext cx="8835773" cy="622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172"/>
                <a:gridCol w="2052458"/>
                <a:gridCol w="1837817"/>
                <a:gridCol w="1960342"/>
                <a:gridCol w="980171"/>
                <a:gridCol w="1398813"/>
              </a:tblGrid>
              <a:tr h="609467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21671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788">
                <a:tc gridSpan="6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3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11.016.513.000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6.233.229.452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56,58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79,47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19788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9037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1.315.049.000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87,67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10984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marL="0" marR="0" indent="0" algn="l" defTabSz="304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Fasilitas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15.492.322.000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4.779.636.400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30,85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39,63</a:t>
                      </a:r>
                    </a:p>
                  </a:txBody>
                  <a:tcPr marL="136485" marR="136485" marT="68580" marB="68580" anchor="ctr"/>
                </a:tc>
              </a:tr>
              <a:tr h="14877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Rujukan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DAK 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1.340.000.000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1.166.400.000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87,04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10933" y="29818"/>
            <a:ext cx="8903414" cy="445878"/>
          </a:xfrm>
          <a:prstGeom prst="rect">
            <a:avLst/>
          </a:prstGeom>
          <a:noFill/>
        </p:spPr>
        <p:txBody>
          <a:bodyPr wrap="square" lIns="136767" tIns="68383" rIns="136767" bIns="68383">
            <a:spAutoFit/>
          </a:bodyPr>
          <a:lstStyle/>
          <a:p>
            <a:pPr algn="ctr"/>
            <a:r>
              <a:rPr lang="en-US" sz="2000" b="1" dirty="0">
                <a:ln w="0"/>
                <a:latin typeface="Verdana" pitchFamily="34" charset="0"/>
                <a:ea typeface="Verdana" pitchFamily="34" charset="0"/>
                <a:cs typeface="Verdana" pitchFamily="34" charset="0"/>
              </a:rPr>
              <a:t>REALISASI BELANJA LANGSUNG S/D </a:t>
            </a:r>
            <a:r>
              <a:rPr lang="en-US" sz="2000" b="1" dirty="0" smtClean="0">
                <a:ln w="0"/>
                <a:latin typeface="Verdana" pitchFamily="34" charset="0"/>
                <a:ea typeface="Verdana" pitchFamily="34" charset="0"/>
                <a:cs typeface="Verdana" pitchFamily="34" charset="0"/>
              </a:rPr>
              <a:t>AGUSTUS 2017</a:t>
            </a:r>
            <a:endParaRPr lang="en-US" sz="2000" b="1" dirty="0">
              <a:ln w="0"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15421773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9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88796183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96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2" cy="100491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 </a:t>
            </a:r>
            <a: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20856886"/>
              </p:ext>
            </p:extLst>
          </p:nvPr>
        </p:nvGraphicFramePr>
        <p:xfrm>
          <a:off x="165312" y="1700809"/>
          <a:ext cx="8813372" cy="4272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408"/>
                <a:gridCol w="1057605"/>
                <a:gridCol w="881337"/>
                <a:gridCol w="881337"/>
                <a:gridCol w="881337"/>
                <a:gridCol w="881337"/>
                <a:gridCol w="881337"/>
                <a:gridCol w="881337"/>
                <a:gridCol w="881337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</a:tr>
              <a:tr h="64061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1.543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1.354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1.483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1.259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1.666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835692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15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928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1.016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8196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1.276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1.167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1.272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1.298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1.135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43555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57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6" marR="136516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78343526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20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5434698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67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52737574"/>
              </p:ext>
            </p:extLst>
          </p:nvPr>
        </p:nvGraphicFramePr>
        <p:xfrm>
          <a:off x="1475656" y="1349568"/>
          <a:ext cx="68407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671348" y="533399"/>
            <a:ext cx="24848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</a:t>
            </a:r>
            <a:r>
              <a:rPr lang="en-US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  </a:t>
            </a:r>
            <a:r>
              <a:rPr lang="en-U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4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08699397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88303502"/>
              </p:ext>
            </p:extLst>
          </p:nvPr>
        </p:nvGraphicFramePr>
        <p:xfrm>
          <a:off x="703750" y="1376363"/>
          <a:ext cx="8229362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99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1" cy="182976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</a:t>
            </a: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KUNJUNGAN PASIEN RAWAT JALAN</a:t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787054"/>
              </p:ext>
            </p:extLst>
          </p:nvPr>
        </p:nvGraphicFramePr>
        <p:xfrm>
          <a:off x="272792" y="116632"/>
          <a:ext cx="8598415" cy="667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73"/>
                <a:gridCol w="1790538"/>
                <a:gridCol w="770613"/>
                <a:gridCol w="770613"/>
                <a:gridCol w="770613"/>
                <a:gridCol w="770613"/>
                <a:gridCol w="770613"/>
                <a:gridCol w="770613"/>
                <a:gridCol w="770613"/>
                <a:gridCol w="770613"/>
              </a:tblGrid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77" marR="136477" marT="68546" marB="68546" anchor="ctr"/>
                </a:tc>
              </a:tr>
              <a:tr h="36962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657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81</a:t>
                      </a:r>
                    </a:p>
                  </a:txBody>
                  <a:tcPr marL="0" marR="0" marT="0" marB="0" anchor="ctr"/>
                </a:tc>
              </a:tr>
              <a:tr h="3428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7" marR="136477" marT="68546" marB="68546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3.542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3.913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4.012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3780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9451"/>
              </p:ext>
            </p:extLst>
          </p:nvPr>
        </p:nvGraphicFramePr>
        <p:xfrm>
          <a:off x="171450" y="228600"/>
          <a:ext cx="8839201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180"/>
                <a:gridCol w="2013203"/>
                <a:gridCol w="1850006"/>
                <a:gridCol w="1740276"/>
                <a:gridCol w="1030337"/>
                <a:gridCol w="1539199"/>
              </a:tblGrid>
              <a:tr h="867157">
                <a:tc rowSpan="2">
                  <a:txBody>
                    <a:bodyPr/>
                    <a:lstStyle/>
                    <a:p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(SPJ)</a:t>
                      </a: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 % 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643">
                <a:tc gridSpan="6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05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Masyarakat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Kemitraan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tk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Provinsi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294.227.000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83.866.000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28,50</a:t>
                      </a:r>
                      <a:endParaRPr lang="en-US" sz="14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42,64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Peningkatan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Mutu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10866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Pendukung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17.845.859.164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49,57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67,88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  <a:tr h="397643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Sumber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Manusia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9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1134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Tenaga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342.804.000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198.202.180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57,82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90,34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580" marB="6858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0841"/>
            <a:ext cx="822936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</a:t>
            </a:r>
            <a: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 </a:t>
            </a:r>
            <a:r>
              <a:rPr lang="en-US" sz="27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JAWA TENGAH</a:t>
            </a: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92" y="2040732"/>
            <a:ext cx="8705895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234584" y="1373983"/>
            <a:ext cx="826964" cy="478631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1.050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1151605" y="1368355"/>
            <a:ext cx="826964" cy="488156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535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8011367" y="3969545"/>
            <a:ext cx="947810" cy="511968"/>
          </a:xfrm>
          <a:prstGeom prst="wedgeRectCallout">
            <a:avLst>
              <a:gd name="adj1" fmla="val -179635"/>
              <a:gd name="adj2" fmla="val 26067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1.694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080482" y="1376365"/>
            <a:ext cx="824595" cy="488156"/>
          </a:xfrm>
          <a:prstGeom prst="wedgeRectCallout">
            <a:avLst>
              <a:gd name="adj1" fmla="val 428272"/>
              <a:gd name="adj2" fmla="val 64779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2.697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3969171" y="1366838"/>
            <a:ext cx="956288" cy="492920"/>
          </a:xfrm>
          <a:prstGeom prst="wedgeRectCallout">
            <a:avLst>
              <a:gd name="adj1" fmla="val 216741"/>
              <a:gd name="adj2" fmla="val 6666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5.508</a:t>
            </a:r>
          </a:p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959796" y="1369220"/>
            <a:ext cx="967322" cy="488156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4.842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4966267" y="1354932"/>
            <a:ext cx="1217936" cy="502443"/>
          </a:xfrm>
          <a:prstGeom prst="wedgeRectCallout">
            <a:avLst>
              <a:gd name="adj1" fmla="val 103033"/>
              <a:gd name="adj2" fmla="val 6411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4.807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7348536" y="1371600"/>
            <a:ext cx="824595" cy="504825"/>
          </a:xfrm>
          <a:prstGeom prst="wedgeRectCallout">
            <a:avLst>
              <a:gd name="adj1" fmla="val -87681"/>
              <a:gd name="adj2" fmla="val 56158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4.840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226326" y="1340645"/>
            <a:ext cx="824595" cy="504825"/>
          </a:xfrm>
          <a:prstGeom prst="wedgeRectCallout">
            <a:avLst>
              <a:gd name="adj1" fmla="val -62264"/>
              <a:gd name="adj2" fmla="val 3760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204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6253582" y="1352551"/>
            <a:ext cx="1074802" cy="511970"/>
          </a:xfrm>
          <a:prstGeom prst="wedgeRectCallout">
            <a:avLst>
              <a:gd name="adj1" fmla="val -11860"/>
              <a:gd name="adj2" fmla="val 4161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Grobongan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753" y="296652"/>
            <a:ext cx="8229362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92" y="1844824"/>
            <a:ext cx="8442088" cy="4832694"/>
          </a:xfrm>
        </p:spPr>
      </p:pic>
      <p:sp>
        <p:nvSpPr>
          <p:cNvPr id="5" name="Rectangular Callout 4"/>
          <p:cNvSpPr/>
          <p:nvPr/>
        </p:nvSpPr>
        <p:spPr>
          <a:xfrm>
            <a:off x="1687770" y="1274498"/>
            <a:ext cx="1144482" cy="350043"/>
          </a:xfrm>
          <a:prstGeom prst="wedgeRectCallout">
            <a:avLst>
              <a:gd name="adj1" fmla="val -63446"/>
              <a:gd name="adj2" fmla="val 77540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630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880291" y="1252703"/>
            <a:ext cx="1144480" cy="350043"/>
          </a:xfrm>
          <a:prstGeom prst="wedgeRectCallout">
            <a:avLst>
              <a:gd name="adj1" fmla="val -143249"/>
              <a:gd name="adj2" fmla="val 6584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715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088965" y="1274498"/>
            <a:ext cx="1142081" cy="350043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105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269736" y="1269677"/>
            <a:ext cx="1144482" cy="350043"/>
          </a:xfrm>
          <a:prstGeom prst="wedgeRectCallout">
            <a:avLst>
              <a:gd name="adj1" fmla="val -334338"/>
              <a:gd name="adj2" fmla="val 7733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319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762000" y="1252704"/>
            <a:ext cx="869617" cy="350043"/>
          </a:xfrm>
          <a:prstGeom prst="wedgeRectCallout">
            <a:avLst>
              <a:gd name="adj1" fmla="val -25777"/>
              <a:gd name="adj2" fmla="val 108963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102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536751" y="1274498"/>
            <a:ext cx="1007049" cy="350043"/>
          </a:xfrm>
          <a:prstGeom prst="wedgeRectCallout">
            <a:avLst>
              <a:gd name="adj1" fmla="val -518448"/>
              <a:gd name="adj2" fmla="val 96202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389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631936" y="1273350"/>
            <a:ext cx="1381434" cy="350043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780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38200" y="2895600"/>
            <a:ext cx="7418172" cy="1646303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413097"/>
              </p:ext>
            </p:extLst>
          </p:nvPr>
        </p:nvGraphicFramePr>
        <p:xfrm>
          <a:off x="244216" y="103324"/>
          <a:ext cx="8720273" cy="672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913"/>
                <a:gridCol w="1662655"/>
                <a:gridCol w="950653"/>
                <a:gridCol w="769436"/>
                <a:gridCol w="769436"/>
                <a:gridCol w="769436"/>
                <a:gridCol w="769436"/>
                <a:gridCol w="769436"/>
                <a:gridCol w="769436"/>
                <a:gridCol w="769436"/>
              </a:tblGrid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34" marR="136534" marT="68592" marB="68592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</a:tr>
              <a:tr h="41133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4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311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34" marR="136534" marT="68592" marB="68592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63934" y="141022"/>
            <a:ext cx="8628848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</a:t>
            </a: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 &amp;</a:t>
            </a: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JAWA </a:t>
            </a: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TENGAH</a:t>
            </a: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92" y="2040732"/>
            <a:ext cx="8598415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165312" y="1334226"/>
            <a:ext cx="826964" cy="542850"/>
          </a:xfrm>
          <a:prstGeom prst="wedgeRectCallout">
            <a:avLst>
              <a:gd name="adj1" fmla="val 400631"/>
              <a:gd name="adj2" fmla="val 6606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198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025154" y="1335156"/>
            <a:ext cx="826964" cy="548724"/>
          </a:xfrm>
          <a:prstGeom prst="wedgeRectCallout">
            <a:avLst>
              <a:gd name="adj1" fmla="val 52857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8011367" y="3969545"/>
            <a:ext cx="947810" cy="511968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177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898247" y="1342716"/>
            <a:ext cx="824595" cy="535780"/>
          </a:xfrm>
          <a:prstGeom prst="wedgeRectCallout">
            <a:avLst>
              <a:gd name="adj1" fmla="val 441438"/>
              <a:gd name="adj2" fmla="val 65418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158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910674" y="1353586"/>
            <a:ext cx="1010270" cy="492920"/>
          </a:xfrm>
          <a:prstGeom prst="wedgeRectCallout">
            <a:avLst>
              <a:gd name="adj1" fmla="val 203679"/>
              <a:gd name="adj2" fmla="val 67297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205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2771340" y="1369220"/>
            <a:ext cx="1051365" cy="488156"/>
          </a:xfrm>
          <a:prstGeom prst="wedgeRectCallout">
            <a:avLst>
              <a:gd name="adj1" fmla="val 304084"/>
              <a:gd name="adj2" fmla="val 7141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247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979519" y="1384852"/>
            <a:ext cx="1217936" cy="485775"/>
          </a:xfrm>
          <a:prstGeom prst="wedgeRectCallout">
            <a:avLst>
              <a:gd name="adj1" fmla="val 101760"/>
              <a:gd name="adj2" fmla="val 65975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228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7308967" y="1371600"/>
            <a:ext cx="907381" cy="506895"/>
          </a:xfrm>
          <a:prstGeom prst="wedgeRectCallout">
            <a:avLst>
              <a:gd name="adj1" fmla="val -94585"/>
              <a:gd name="adj2" fmla="val 53056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319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274824" y="1367149"/>
            <a:ext cx="824595" cy="504825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6291682" y="1371599"/>
            <a:ext cx="967322" cy="492921"/>
          </a:xfrm>
          <a:prstGeom prst="wedgeRectCallout">
            <a:avLst>
              <a:gd name="adj1" fmla="val -13464"/>
              <a:gd name="adj2" fmla="val 4222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362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9" y="1609295"/>
            <a:ext cx="8537051" cy="5274531"/>
          </a:xfrm>
        </p:spPr>
      </p:pic>
      <p:sp>
        <p:nvSpPr>
          <p:cNvPr id="5" name="Rectangular Callout 4"/>
          <p:cNvSpPr/>
          <p:nvPr/>
        </p:nvSpPr>
        <p:spPr>
          <a:xfrm>
            <a:off x="1303240" y="1244964"/>
            <a:ext cx="1144482" cy="350043"/>
          </a:xfrm>
          <a:prstGeom prst="wedgeRectCallout">
            <a:avLst>
              <a:gd name="adj1" fmla="val -40424"/>
              <a:gd name="adj2" fmla="val 7593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528285" y="1249727"/>
            <a:ext cx="1144480" cy="350043"/>
          </a:xfrm>
          <a:prstGeom prst="wedgeRectCallout">
            <a:avLst>
              <a:gd name="adj1" fmla="val -127491"/>
              <a:gd name="adj2" fmla="val 6276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739112" y="1249727"/>
            <a:ext cx="1144482" cy="350043"/>
          </a:xfrm>
          <a:prstGeom prst="wedgeRectCallout">
            <a:avLst>
              <a:gd name="adj1" fmla="val -157455"/>
              <a:gd name="adj2" fmla="val 47464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933353" y="1254489"/>
            <a:ext cx="1144482" cy="350043"/>
          </a:xfrm>
          <a:prstGeom prst="wedgeRectCallout">
            <a:avLst>
              <a:gd name="adj1" fmla="val -308689"/>
              <a:gd name="adj2" fmla="val 74278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55429" y="1240202"/>
            <a:ext cx="869617" cy="350043"/>
          </a:xfrm>
          <a:prstGeom prst="wedgeRectCallout">
            <a:avLst>
              <a:gd name="adj1" fmla="val 15950"/>
              <a:gd name="adj2" fmla="val 106699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170245" y="1259252"/>
            <a:ext cx="1007049" cy="350043"/>
          </a:xfrm>
          <a:prstGeom prst="wedgeRectCallout">
            <a:avLst>
              <a:gd name="adj1" fmla="val -487607"/>
              <a:gd name="adj2" fmla="val 90936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71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7269705" y="1244964"/>
            <a:ext cx="1381434" cy="350043"/>
          </a:xfrm>
          <a:prstGeom prst="wedgeRectCallout">
            <a:avLst>
              <a:gd name="adj1" fmla="val -273310"/>
              <a:gd name="adj2" fmla="val 8501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95" y="2996952"/>
            <a:ext cx="7772401" cy="1829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S/D BULAN </a:t>
            </a:r>
            <a:r>
              <a:rPr lang="en-US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AGUSTUS </a:t>
            </a:r>
            <a:r>
              <a:rPr lang="id-ID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362" cy="1143000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939251"/>
              </p:ext>
            </p:extLst>
          </p:nvPr>
        </p:nvGraphicFramePr>
        <p:xfrm>
          <a:off x="76200" y="1905000"/>
          <a:ext cx="8991602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821"/>
                <a:gridCol w="2322803"/>
                <a:gridCol w="792088"/>
                <a:gridCol w="720080"/>
                <a:gridCol w="792088"/>
                <a:gridCol w="720080"/>
                <a:gridCol w="765133"/>
                <a:gridCol w="760935"/>
                <a:gridCol w="764787"/>
                <a:gridCol w="764787"/>
              </a:tblGrid>
              <a:tr h="65453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3.065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2.882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3.232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3.123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3.321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2.781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3.451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3.425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1.501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1.644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1.690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1.536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1.365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1.526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1.596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29" marR="136529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14220" marR="14220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792" y="188640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236393"/>
              </p:ext>
            </p:extLst>
          </p:nvPr>
        </p:nvGraphicFramePr>
        <p:xfrm>
          <a:off x="165312" y="879577"/>
          <a:ext cx="8811836" cy="5559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79"/>
                <a:gridCol w="2004059"/>
                <a:gridCol w="703639"/>
                <a:gridCol w="789437"/>
                <a:gridCol w="789437"/>
                <a:gridCol w="789437"/>
                <a:gridCol w="789437"/>
                <a:gridCol w="789437"/>
                <a:gridCol w="789437"/>
                <a:gridCol w="789437"/>
              </a:tblGrid>
              <a:tr h="5331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JUNI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JULI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4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7" marR="136507" marT="68432" marB="68432" anchor="ctr"/>
                </a:tc>
              </a:tr>
              <a:tr h="2215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SEDERHANA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</a:tr>
              <a:tr h="3184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Exercise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Swd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Infra Red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Traksi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Ass Ft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Mwd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Cryo</a:t>
                      </a:r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Static </a:t>
                      </a:r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Bycicle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20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Class Exercise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Pijat</a:t>
                      </a:r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Bayi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Treadmill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SEDANG</a:t>
                      </a:r>
                      <a:r>
                        <a:rPr lang="en-US" sz="14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Faradisasi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Galvanic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91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Ultrasound Therapy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CANGGIH 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18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Treadmill Monitor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Nebulizer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Densitometri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2792" y="404664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177080"/>
              </p:ext>
            </p:extLst>
          </p:nvPr>
        </p:nvGraphicFramePr>
        <p:xfrm>
          <a:off x="265332" y="1376772"/>
          <a:ext cx="8771163" cy="4314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835"/>
                <a:gridCol w="2101608"/>
                <a:gridCol w="675149"/>
                <a:gridCol w="734578"/>
                <a:gridCol w="776562"/>
                <a:gridCol w="864096"/>
                <a:gridCol w="720080"/>
                <a:gridCol w="792088"/>
                <a:gridCol w="672114"/>
                <a:gridCol w="840053"/>
              </a:tblGrid>
              <a:tr h="5282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5" marR="136485" marT="68612" marB="68612" anchor="ctr"/>
                </a:tc>
              </a:tr>
              <a:tr h="359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57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446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446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08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5233" y="609600"/>
            <a:ext cx="8229362" cy="72204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162341"/>
              </p:ext>
            </p:extLst>
          </p:nvPr>
        </p:nvGraphicFramePr>
        <p:xfrm>
          <a:off x="251519" y="2132856"/>
          <a:ext cx="8725475" cy="243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0697"/>
                <a:gridCol w="3724288"/>
                <a:gridCol w="1170490"/>
              </a:tblGrid>
              <a:tr h="73545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AGUSTUS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</a:tr>
              <a:tr h="5965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3" marR="136483" marT="68615" marB="6861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22.713.279.892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63,09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747633" y="762000"/>
            <a:ext cx="8229362" cy="7220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KINERJA PENDAPATAN</a:t>
            </a:r>
            <a:r>
              <a:rPr lang="en-US" sz="14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4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66260"/>
            <a:ext cx="4343400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544996"/>
              </p:ext>
            </p:extLst>
          </p:nvPr>
        </p:nvGraphicFramePr>
        <p:xfrm>
          <a:off x="304800" y="630307"/>
          <a:ext cx="8659686" cy="610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776"/>
                <a:gridCol w="2048798"/>
                <a:gridCol w="744552"/>
                <a:gridCol w="757736"/>
                <a:gridCol w="792934"/>
                <a:gridCol w="792934"/>
                <a:gridCol w="865020"/>
                <a:gridCol w="792934"/>
                <a:gridCol w="635501"/>
                <a:gridCol w="635501"/>
              </a:tblGrid>
              <a:tr h="4730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1" marR="136541" marT="68588" marB="68588" anchor="ctr"/>
                </a:tc>
              </a:tr>
              <a:tr h="28668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</a:tr>
              <a:tr h="293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Penyuluhan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media radio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91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Penyuluhan Kesehatan Jiwa ke masyarakat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15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Support Group 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574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Konsultasi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keluarga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pasien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84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Kunjungan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rumah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pasien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916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14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72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93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84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57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3" marR="14223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533400"/>
            <a:ext cx="6337916" cy="59295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91578"/>
              </p:ext>
            </p:extLst>
          </p:nvPr>
        </p:nvGraphicFramePr>
        <p:xfrm>
          <a:off x="165313" y="1376772"/>
          <a:ext cx="8750086" cy="479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064"/>
                <a:gridCol w="1856407"/>
                <a:gridCol w="720080"/>
                <a:gridCol w="792088"/>
                <a:gridCol w="792088"/>
                <a:gridCol w="792088"/>
                <a:gridCol w="812390"/>
                <a:gridCol w="754959"/>
                <a:gridCol w="811961"/>
                <a:gridCol w="811961"/>
              </a:tblGrid>
              <a:tr h="6078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503" marR="136503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03" marR="136503" marT="68579" marB="68579" anchor="ctr"/>
                </a:tc>
              </a:tr>
              <a:tr h="531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294 </a:t>
                      </a:r>
                    </a:p>
                  </a:txBody>
                  <a:tcPr marL="0" marR="0" marT="0" marB="0" anchor="ctr"/>
                </a:tc>
              </a:tr>
              <a:tr h="566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4 </a:t>
                      </a:r>
                    </a:p>
                  </a:txBody>
                  <a:tcPr marL="0" marR="0" marT="0" marB="0" anchor="ctr"/>
                </a:tc>
              </a:tr>
              <a:tr h="449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1.445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1.587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1.253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1.584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1.400 </a:t>
                      </a:r>
                    </a:p>
                  </a:txBody>
                  <a:tcPr marL="0" marR="0" marT="0" marB="0" anchor="ctr"/>
                </a:tc>
              </a:tr>
              <a:tr h="566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171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45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6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2 </a:t>
                      </a:r>
                    </a:p>
                  </a:txBody>
                  <a:tcPr marL="0" marR="0" marT="0" marB="0" anchor="ctr"/>
                </a:tc>
              </a:tr>
              <a:tr h="527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752" y="188640"/>
            <a:ext cx="8317093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881366"/>
              </p:ext>
            </p:extLst>
          </p:nvPr>
        </p:nvGraphicFramePr>
        <p:xfrm>
          <a:off x="90488" y="973300"/>
          <a:ext cx="8978696" cy="541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0"/>
                <a:gridCol w="2137070"/>
                <a:gridCol w="761721"/>
                <a:gridCol w="692473"/>
                <a:gridCol w="761721"/>
                <a:gridCol w="761721"/>
                <a:gridCol w="761721"/>
                <a:gridCol w="761721"/>
                <a:gridCol w="819239"/>
                <a:gridCol w="819239"/>
              </a:tblGrid>
              <a:tr h="57927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52" marR="136452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52" marR="136452" marT="68573" marB="68573" anchor="ctr"/>
                </a:tc>
              </a:tr>
              <a:tr h="410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0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Keluarga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0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6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Supportif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438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973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Interview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14214" marR="14214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0272" y="473869"/>
            <a:ext cx="8317093" cy="75009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b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722262"/>
              </p:ext>
            </p:extLst>
          </p:nvPr>
        </p:nvGraphicFramePr>
        <p:xfrm>
          <a:off x="165310" y="1654536"/>
          <a:ext cx="8813380" cy="425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172"/>
                <a:gridCol w="2275350"/>
                <a:gridCol w="792088"/>
                <a:gridCol w="720080"/>
                <a:gridCol w="888745"/>
                <a:gridCol w="703589"/>
                <a:gridCol w="703589"/>
                <a:gridCol w="703589"/>
                <a:gridCol w="703589"/>
                <a:gridCol w="703589"/>
              </a:tblGrid>
              <a:tr h="560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58" marR="136458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58" marR="136458" marT="68586" marB="68586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20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108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</a:t>
                      </a:r>
                    </a:p>
                  </a:txBody>
                  <a:tcPr marL="0" marR="0" marT="0" marB="0" anchor="ctr"/>
                </a:tc>
              </a:tr>
              <a:tr h="4714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0" marR="0" marT="0" marB="0" anchor="ctr"/>
                </a:tc>
              </a:tr>
              <a:tr h="242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9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5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Infeksi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1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O2</a:t>
                      </a:r>
                    </a:p>
                  </a:txBody>
                  <a:tcPr marL="14214" marR="14214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181609" cy="51467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526391"/>
              </p:ext>
            </p:extLst>
          </p:nvPr>
        </p:nvGraphicFramePr>
        <p:xfrm>
          <a:off x="89110" y="1360780"/>
          <a:ext cx="8978687" cy="481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479"/>
                <a:gridCol w="2129008"/>
                <a:gridCol w="779400"/>
                <a:gridCol w="779400"/>
                <a:gridCol w="779400"/>
                <a:gridCol w="779400"/>
                <a:gridCol w="779400"/>
                <a:gridCol w="779400"/>
                <a:gridCol w="779400"/>
                <a:gridCol w="779400"/>
              </a:tblGrid>
              <a:tr h="65358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74" marR="136474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74" marR="136474" marT="68534" marB="68534" anchor="ctr"/>
                </a:tc>
              </a:tr>
              <a:tr h="318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389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17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Karyawan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4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Intelegensi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14217" marR="14217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410200" cy="66860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RADIOLOGI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23933"/>
              </p:ext>
            </p:extLst>
          </p:nvPr>
        </p:nvGraphicFramePr>
        <p:xfrm>
          <a:off x="107501" y="782847"/>
          <a:ext cx="8806573" cy="594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/>
                <a:gridCol w="2088232"/>
                <a:gridCol w="792088"/>
                <a:gridCol w="720080"/>
                <a:gridCol w="792088"/>
                <a:gridCol w="720080"/>
                <a:gridCol w="720080"/>
                <a:gridCol w="720080"/>
                <a:gridCol w="792088"/>
                <a:gridCol w="957698"/>
              </a:tblGrid>
              <a:tr h="56199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503" marR="136503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03" marR="136503" marT="68577" marB="68577" anchor="ctr"/>
                </a:tc>
              </a:tr>
              <a:tr h="294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45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2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90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7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9" y="11342"/>
            <a:ext cx="7165032" cy="5957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476487"/>
              </p:ext>
            </p:extLst>
          </p:nvPr>
        </p:nvGraphicFramePr>
        <p:xfrm>
          <a:off x="71440" y="531101"/>
          <a:ext cx="8991600" cy="628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241"/>
                <a:gridCol w="580030"/>
                <a:gridCol w="887104"/>
                <a:gridCol w="887104"/>
                <a:gridCol w="887104"/>
                <a:gridCol w="887104"/>
                <a:gridCol w="887104"/>
                <a:gridCol w="887104"/>
                <a:gridCol w="734705"/>
              </a:tblGrid>
              <a:tr h="3426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44" marR="136544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44" marR="136544" marT="68480" marB="68480" anchor="ctr"/>
                </a:tc>
              </a:tr>
              <a:tr h="22001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</a:tr>
              <a:tr h="2704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</a:t>
                      </a: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</a:p>
                    <a:p>
                      <a:pPr algn="l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Tangan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313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</a:tr>
              <a:tr h="220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343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3232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2343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4257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</a:t>
                      </a:r>
                      <a:endParaRPr lang="fi-FI" sz="12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 fontAlgn="b"/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Tangan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425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405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Musik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394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Agama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401</a:t>
                      </a:r>
                    </a:p>
                  </a:txBody>
                  <a:tcPr marL="9525" marR="9525" marT="9525" marB="0" anchor="ctr"/>
                </a:tc>
              </a:tr>
              <a:tr h="379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Permainan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359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Kelompok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</a:tr>
              <a:tr h="300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Rekreasi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300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</a:tr>
              <a:tr h="2200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14222" marR="14222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2976" y="79512"/>
            <a:ext cx="7744685" cy="4987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838621"/>
              </p:ext>
            </p:extLst>
          </p:nvPr>
        </p:nvGraphicFramePr>
        <p:xfrm>
          <a:off x="107504" y="548680"/>
          <a:ext cx="8784975" cy="6278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73"/>
                <a:gridCol w="2772138"/>
                <a:gridCol w="702798"/>
                <a:gridCol w="632518"/>
                <a:gridCol w="702798"/>
                <a:gridCol w="632518"/>
                <a:gridCol w="717999"/>
                <a:gridCol w="656703"/>
                <a:gridCol w="665287"/>
                <a:gridCol w="630643"/>
              </a:tblGrid>
              <a:tr h="4729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504" marR="136504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04" marR="136504" marT="68495" marB="68495" anchor="ctr"/>
                </a:tc>
              </a:tr>
              <a:tr h="2837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&lt; ½ jam )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6967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6967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</a:tr>
              <a:tr h="373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3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3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Orthopedagoge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</a:tr>
              <a:tr h="2208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57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257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2" marR="14222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629162" cy="73817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GAWAT DARURAT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302209"/>
              </p:ext>
            </p:extLst>
          </p:nvPr>
        </p:nvGraphicFramePr>
        <p:xfrm>
          <a:off x="0" y="1700808"/>
          <a:ext cx="9144000" cy="401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107"/>
                <a:gridCol w="2600895"/>
                <a:gridCol w="716578"/>
                <a:gridCol w="731150"/>
                <a:gridCol w="758672"/>
                <a:gridCol w="764774"/>
                <a:gridCol w="792088"/>
                <a:gridCol w="720080"/>
                <a:gridCol w="703942"/>
                <a:gridCol w="771714"/>
              </a:tblGrid>
              <a:tr h="69018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43" marR="136443" marT="68567" marB="68567" anchor="ctr"/>
                </a:tc>
              </a:tr>
              <a:tr h="3970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5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5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67" marB="6856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Luka Lama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857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63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642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Care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</a:tr>
              <a:tr h="3237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Ambulance</a:t>
                      </a: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Infus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6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EKG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3" marR="14213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0113" y="709615"/>
            <a:ext cx="6347714" cy="72677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ELEKTROMEDIK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684379"/>
              </p:ext>
            </p:extLst>
          </p:nvPr>
        </p:nvGraphicFramePr>
        <p:xfrm>
          <a:off x="142880" y="1843088"/>
          <a:ext cx="8813386" cy="260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755"/>
                <a:gridCol w="2201181"/>
                <a:gridCol w="720080"/>
                <a:gridCol w="720080"/>
                <a:gridCol w="792088"/>
                <a:gridCol w="720080"/>
                <a:gridCol w="720080"/>
                <a:gridCol w="720080"/>
                <a:gridCol w="720080"/>
                <a:gridCol w="927882"/>
              </a:tblGrid>
              <a:tr h="69320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510" marR="136510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10" marR="136510" marT="68600" marB="68600" anchor="ctr"/>
                </a:tc>
              </a:tr>
              <a:tr h="286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02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260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316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ANALISER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011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623918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617330"/>
              </p:ext>
            </p:extLst>
          </p:nvPr>
        </p:nvGraphicFramePr>
        <p:xfrm>
          <a:off x="76199" y="438150"/>
          <a:ext cx="8915401" cy="637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938"/>
                <a:gridCol w="2391863"/>
                <a:gridCol w="1768325"/>
                <a:gridCol w="1342913"/>
                <a:gridCol w="1675027"/>
                <a:gridCol w="989335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AGUSTUS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AGUSTUS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</a:tr>
              <a:tr h="36631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4" marR="136504" marT="68555" marB="6855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65.845.000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308.860.000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68,64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Tumbuh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Kembang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3.870.000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21.810.000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87,24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2.455.000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70,14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Psikogeriatri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33,00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IGD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termasuk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ICU/HCU/PICU/NICU)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13.815.000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94.955.000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54,26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53.975.000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583.422.500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38,89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Psikiatri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9.863.750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100.373.750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143,39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1.565.000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5.340.000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53,40</a:t>
                      </a:r>
                    </a:p>
                  </a:txBody>
                  <a:tcPr marL="0" marR="0" marT="0" marB="0" anchor="ctr"/>
                </a:tc>
              </a:tr>
              <a:tr h="448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Penyakit Dalam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1.025.000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34,17</a:t>
                      </a:r>
                    </a:p>
                  </a:txBody>
                  <a:tcPr marL="0" marR="0" marT="0" marB="0" anchor="ctr"/>
                </a:tc>
              </a:tr>
              <a:tr h="446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Kulit dan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19,83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Anak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9,17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1.441.000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14.573.800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83,28</a:t>
                      </a:r>
                    </a:p>
                  </a:txBody>
                  <a:tcPr marL="0" marR="0" marT="0" marB="0" anchor="ctr"/>
                </a:tc>
              </a:tr>
              <a:tr h="406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Keperawatan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6.939.917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52.105.834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34,74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87950" cy="6177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265057"/>
              </p:ext>
            </p:extLst>
          </p:nvPr>
        </p:nvGraphicFramePr>
        <p:xfrm>
          <a:off x="28279" y="980728"/>
          <a:ext cx="8978686" cy="5712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132"/>
                <a:gridCol w="3845617"/>
                <a:gridCol w="607203"/>
                <a:gridCol w="539736"/>
                <a:gridCol w="720883"/>
                <a:gridCol w="566223"/>
                <a:gridCol w="566223"/>
                <a:gridCol w="566223"/>
                <a:gridCol w="566223"/>
                <a:gridCol w="566223"/>
              </a:tblGrid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4220" marR="14220" marT="14289" marB="0" anchor="ctr"/>
                </a:tc>
              </a:tr>
              <a:tr h="4320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</a:t>
                      </a: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</a:tr>
              <a:tr h="330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sub</a:t>
                      </a:r>
                      <a:r>
                        <a:rPr lang="sv-SE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akut</a:t>
                      </a:r>
                      <a:endParaRPr lang="sv-SE" sz="15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63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71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dipindahkan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242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dirujuk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RS lain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683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79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00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66848" y="114304"/>
            <a:ext cx="6583514" cy="10527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697196"/>
              </p:ext>
            </p:extLst>
          </p:nvPr>
        </p:nvGraphicFramePr>
        <p:xfrm>
          <a:off x="76200" y="1116456"/>
          <a:ext cx="8902485" cy="492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0"/>
                <a:gridCol w="1993058"/>
                <a:gridCol w="714731"/>
                <a:gridCol w="713002"/>
                <a:gridCol w="713002"/>
                <a:gridCol w="713002"/>
                <a:gridCol w="713002"/>
                <a:gridCol w="713002"/>
                <a:gridCol w="713002"/>
                <a:gridCol w="713002"/>
                <a:gridCol w="713002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4217" marR="14217" marT="1429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</a:tr>
              <a:tr h="367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IPWL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82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Visum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9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518927" y="5698333"/>
            <a:ext cx="8229362" cy="1052513"/>
          </a:xfrm>
          <a:prstGeom prst="rect">
            <a:avLst/>
          </a:prstGeom>
        </p:spPr>
        <p:txBody>
          <a:bodyPr lIns="87240" tIns="43619" rIns="87240" bIns="43619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201173" cy="939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15213"/>
              </p:ext>
            </p:extLst>
          </p:nvPr>
        </p:nvGraphicFramePr>
        <p:xfrm>
          <a:off x="179513" y="1447800"/>
          <a:ext cx="8856982" cy="4290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0348"/>
                <a:gridCol w="1461767"/>
                <a:gridCol w="764555"/>
                <a:gridCol w="972525"/>
                <a:gridCol w="972525"/>
                <a:gridCol w="903059"/>
                <a:gridCol w="868263"/>
                <a:gridCol w="777980"/>
                <a:gridCol w="777980"/>
                <a:gridCol w="777980"/>
              </a:tblGrid>
              <a:tr h="533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4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KULIT &amp; KELAMIN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PENYAKIT DALAM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4217" marR="14217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596579" y="4714875"/>
          <a:ext cx="310882" cy="548640"/>
        </p:xfrm>
        <a:graphic>
          <a:graphicData uri="http://schemas.openxmlformats.org/drawingml/2006/table">
            <a:tbl>
              <a:tblPr/>
              <a:tblGrid>
                <a:gridCol w="310882"/>
              </a:tblGrid>
              <a:tr h="548640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L="136485" marR="136485" marT="68580" marB="68580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533400"/>
            <a:ext cx="4800601" cy="8554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GIZI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155106"/>
              </p:ext>
            </p:extLst>
          </p:nvPr>
        </p:nvGraphicFramePr>
        <p:xfrm>
          <a:off x="165312" y="1592797"/>
          <a:ext cx="8813380" cy="2131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256"/>
                <a:gridCol w="2232248"/>
                <a:gridCol w="792088"/>
                <a:gridCol w="720080"/>
                <a:gridCol w="792088"/>
                <a:gridCol w="720080"/>
                <a:gridCol w="720080"/>
                <a:gridCol w="720080"/>
                <a:gridCol w="780541"/>
                <a:gridCol w="817839"/>
              </a:tblGrid>
              <a:tr h="61700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82" marR="136482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82" marR="136482" marT="68640" marB="68640" anchor="ctr"/>
                </a:tc>
              </a:tr>
              <a:tr h="506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7.621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6.877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7.817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7.744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7.828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6.948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7.472</a:t>
                      </a:r>
                    </a:p>
                  </a:txBody>
                  <a:tcPr marL="9525" marR="9525" marT="9525" marB="0" anchor="ctr"/>
                </a:tc>
              </a:tr>
              <a:tr h="535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</a:tr>
              <a:tr h="471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Diet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1.415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1.057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1.282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1.297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1143000"/>
            <a:ext cx="6444827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LAUNDRY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055293"/>
              </p:ext>
            </p:extLst>
          </p:nvPr>
        </p:nvGraphicFramePr>
        <p:xfrm>
          <a:off x="76200" y="2133600"/>
          <a:ext cx="9032304" cy="178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360"/>
                <a:gridCol w="2232248"/>
                <a:gridCol w="864096"/>
                <a:gridCol w="720080"/>
                <a:gridCol w="789355"/>
                <a:gridCol w="734449"/>
                <a:gridCol w="734449"/>
                <a:gridCol w="734449"/>
                <a:gridCol w="823722"/>
                <a:gridCol w="864096"/>
              </a:tblGrid>
              <a:tr h="5851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509" marR="136509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509" marR="136509" marT="68559" marB="68559" anchor="ctr"/>
                </a:tc>
              </a:tr>
              <a:tr h="446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18.211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17.341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19.760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19.044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18.464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17.541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16.534</a:t>
                      </a: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3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905000" y="82976"/>
            <a:ext cx="5231297" cy="60282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206667"/>
              </p:ext>
            </p:extLst>
          </p:nvPr>
        </p:nvGraphicFramePr>
        <p:xfrm>
          <a:off x="119273" y="558347"/>
          <a:ext cx="8917222" cy="6239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278"/>
                <a:gridCol w="3155973"/>
                <a:gridCol w="678798"/>
                <a:gridCol w="555382"/>
                <a:gridCol w="617091"/>
                <a:gridCol w="740508"/>
                <a:gridCol w="678798"/>
                <a:gridCol w="678798"/>
                <a:gridCol w="678798"/>
                <a:gridCol w="678798"/>
              </a:tblGrid>
              <a:tr h="313222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</a:tr>
              <a:tr h="49220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80" marR="136480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80" marR="136480" marT="68585" marB="68585" anchor="ctr"/>
                </a:tc>
              </a:tr>
              <a:tr h="313222">
                <a:tc gridSpan="5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  <a:tc>
                  <a:txBody>
                    <a:bodyPr/>
                    <a:lstStyle/>
                    <a:p>
                      <a:endParaRPr lang="en-US" sz="12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kelembaban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pencahayaan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lantai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1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550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550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001283" y="124410"/>
            <a:ext cx="5943601" cy="42390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054582"/>
              </p:ext>
            </p:extLst>
          </p:nvPr>
        </p:nvGraphicFramePr>
        <p:xfrm>
          <a:off x="96039" y="648941"/>
          <a:ext cx="8946878" cy="6159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385"/>
                <a:gridCol w="1723991"/>
                <a:gridCol w="810375"/>
                <a:gridCol w="690318"/>
                <a:gridCol w="690318"/>
                <a:gridCol w="669199"/>
                <a:gridCol w="711437"/>
                <a:gridCol w="711437"/>
                <a:gridCol w="810806"/>
                <a:gridCol w="810806"/>
                <a:gridCol w="810806"/>
              </a:tblGrid>
              <a:tr h="337025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</a:tr>
              <a:tr h="337025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491" marR="13649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91" marR="136491" marT="68570" marB="68570" anchor="ctr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</a:tr>
              <a:tr h="120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tandon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532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3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46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bangunan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inspeksi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langsung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16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jentik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9" marR="14219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14219" marR="14219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9" marR="14219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0" y="221974"/>
            <a:ext cx="4878288" cy="638168"/>
          </a:xfrm>
        </p:spPr>
        <p:txBody>
          <a:bodyPr/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440092"/>
              </p:ext>
            </p:extLst>
          </p:nvPr>
        </p:nvGraphicFramePr>
        <p:xfrm>
          <a:off x="107504" y="764704"/>
          <a:ext cx="8959723" cy="5614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613"/>
                <a:gridCol w="2926504"/>
                <a:gridCol w="756346"/>
                <a:gridCol w="662541"/>
                <a:gridCol w="721302"/>
                <a:gridCol w="649173"/>
                <a:gridCol w="649173"/>
                <a:gridCol w="670189"/>
                <a:gridCol w="681941"/>
                <a:gridCol w="681941"/>
              </a:tblGrid>
              <a:tr h="371578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</a:tr>
              <a:tr h="365524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36443" marR="136443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36443" marR="136443" marT="68583" marB="68583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</a:t>
                      </a: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 peralatan Laundry dan Kitchen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Elektronika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Komunikasi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14214" marR="14214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1" y="0"/>
            <a:ext cx="9221932" cy="687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71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914400"/>
            <a:ext cx="6347714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197637"/>
              </p:ext>
            </p:extLst>
          </p:nvPr>
        </p:nvGraphicFramePr>
        <p:xfrm>
          <a:off x="136789" y="1995488"/>
          <a:ext cx="8907195" cy="3306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787"/>
                <a:gridCol w="2876673"/>
                <a:gridCol w="773105"/>
                <a:gridCol w="773105"/>
                <a:gridCol w="773105"/>
                <a:gridCol w="773105"/>
                <a:gridCol w="773105"/>
                <a:gridCol w="773105"/>
                <a:gridCol w="773105"/>
              </a:tblGrid>
              <a:tr h="34917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</a:tr>
              <a:tr h="220246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36515" marR="136515" marT="68474" marB="68474" anchor="ctr"/>
                </a:tc>
              </a:tr>
              <a:tr h="376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mahasiswa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257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92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400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SDM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Eksternal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20" marR="14220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23918" cy="64291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344245"/>
              </p:ext>
            </p:extLst>
          </p:nvPr>
        </p:nvGraphicFramePr>
        <p:xfrm>
          <a:off x="76200" y="609600"/>
          <a:ext cx="8910524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95"/>
                <a:gridCol w="2665258"/>
                <a:gridCol w="1661195"/>
                <a:gridCol w="1447800"/>
                <a:gridCol w="1483568"/>
                <a:gridCol w="1051308"/>
              </a:tblGrid>
              <a:tr h="523721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AGUSTUS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AGUSTUS</a:t>
                      </a:r>
                    </a:p>
                  </a:txBody>
                  <a:tcPr marL="136470" marR="136470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</a:tr>
              <a:tr h="32494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70" marR="136470" marT="68583" marB="6858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15.870.400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141.066.850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70,53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Radiologi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5.484.500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45.558.350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182,23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Elektromedik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14.165.000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122.404.000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174,86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1.229.500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16.278.500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46,51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Mulut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1.912.000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14.740.054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122,83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Farmasi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97.108.940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751.620.688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50,11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5.957.500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56.137.500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83,17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Medikolegal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13.635.000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147.985.000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211,41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Pemulasaran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Jenazah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593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28.967.400.000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4.333.871.080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18.826.282.905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64,99</a:t>
                      </a:r>
                    </a:p>
                  </a:txBody>
                  <a:tcPr marL="0" marR="0" marT="0" marB="0" anchor="ctr"/>
                </a:tc>
              </a:tr>
              <a:tr h="311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1.000.000.000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80.659.172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522.645.331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52,26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86487" cy="47668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28599"/>
              </p:ext>
            </p:extLst>
          </p:nvPr>
        </p:nvGraphicFramePr>
        <p:xfrm>
          <a:off x="101584" y="762000"/>
          <a:ext cx="8943806" cy="598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455"/>
                <a:gridCol w="2365999"/>
                <a:gridCol w="1795213"/>
                <a:gridCol w="1625352"/>
                <a:gridCol w="1555920"/>
                <a:gridCol w="771867"/>
              </a:tblGrid>
              <a:tr h="6076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AGUSTUS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AGUSTUS</a:t>
                      </a:r>
                    </a:p>
                  </a:txBody>
                  <a:tcPr marL="136468" marR="136468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68" marR="136468" marT="68562" marB="68562" anchor="ctr"/>
                </a:tc>
              </a:tr>
              <a:tr h="33332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Diklat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1,150,000,000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106.435.000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558.597.000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48,57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Jasa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Ketatausahaan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557.000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7.919.000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79,19</a:t>
                      </a:r>
                    </a:p>
                  </a:txBody>
                  <a:tcPr marL="0" marR="0" marT="0" marB="0" anchor="ctr"/>
                </a:tc>
              </a:tr>
              <a:tr h="27163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216" marR="14216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Ambulance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12,500,000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2.250.000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16.400.000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131,20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Kendaraan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31,25</a:t>
                      </a:r>
                    </a:p>
                  </a:txBody>
                  <a:tcPr marL="0" marR="0" marT="0" marB="0" anchor="ctr"/>
                </a:tc>
              </a:tr>
              <a:tr h="25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GOR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4.235.000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28,23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Kantin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32.400.000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64,80</a:t>
                      </a:r>
                    </a:p>
                  </a:txBody>
                  <a:tcPr marL="0" marR="0" marT="0" marB="0" anchor="ctr"/>
                </a:tc>
              </a:tr>
              <a:tr h="40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Parkir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35.900.000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65,27</a:t>
                      </a:r>
                    </a:p>
                  </a:txBody>
                  <a:tcPr marL="0" marR="0" marT="0" marB="0" anchor="ctr"/>
                </a:tc>
              </a:tr>
              <a:tr h="373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ATM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8.750.000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437,50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Peralatan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Laundry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514.500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51,45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Pendapatan Lainnya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295,100,000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18.194.403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172.059.330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58,31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457199"/>
            <a:ext cx="8229602" cy="96044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0011503"/>
              </p:ext>
            </p:extLst>
          </p:nvPr>
        </p:nvGraphicFramePr>
        <p:xfrm>
          <a:off x="272792" y="1386945"/>
          <a:ext cx="8598415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72792" y="50507"/>
            <a:ext cx="822936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81350885"/>
              </p:ext>
            </p:extLst>
          </p:nvPr>
        </p:nvGraphicFramePr>
        <p:xfrm>
          <a:off x="109236" y="743448"/>
          <a:ext cx="8956103" cy="590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437"/>
                <a:gridCol w="763695"/>
                <a:gridCol w="972853"/>
                <a:gridCol w="972853"/>
                <a:gridCol w="972853"/>
                <a:gridCol w="972853"/>
                <a:gridCol w="972853"/>
                <a:gridCol w="972853"/>
                <a:gridCol w="972853"/>
              </a:tblGrid>
              <a:tr h="5900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INDIKATOR </a:t>
                      </a:r>
                    </a:p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KINERJA</a:t>
                      </a:r>
                    </a:p>
                    <a:p>
                      <a:endParaRPr lang="en-US" sz="1400" dirty="0"/>
                    </a:p>
                  </a:txBody>
                  <a:tcPr marL="0" marR="0" marT="0" marB="0" anchor="ctr"/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CAPAIAN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JAN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JULI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AGT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 (%)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72,22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72,03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74,09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75,11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65,98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LOS (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TOI (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 gridSpan="7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Jalan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88900" indent="0" algn="l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88900" indent="0" algn="l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Pengunjung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3.452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3.913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3.529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3.780</a:t>
                      </a: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Kunjungan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7.087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6.565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7.490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6.729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7.345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5.927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7.605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7.209</a:t>
                      </a: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5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Inap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IGD 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298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739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1229</TotalTime>
  <Words>5210</Words>
  <Application>Microsoft Office PowerPoint</Application>
  <PresentationFormat>On-screen Show (4:3)</PresentationFormat>
  <Paragraphs>3969</Paragraphs>
  <Slides>59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Facet</vt:lpstr>
      <vt:lpstr>PowerPoint Presentation</vt:lpstr>
      <vt:lpstr>PowerPoint Presentation</vt:lpstr>
      <vt:lpstr>PowerPoint Presentation</vt:lpstr>
      <vt:lpstr>      </vt:lpstr>
      <vt:lpstr>TARGET 2017 &amp; REALISASI PENDAPATAN TAHUN 2017</vt:lpstr>
      <vt:lpstr>TARGET 2017 &amp; REALISASI PENDAPATAN TAHUN 2017</vt:lpstr>
      <vt:lpstr>TARGET 2017 &amp; REALISASI PENDAPATAN TAHUN 2017</vt:lpstr>
      <vt:lpstr>KINERJA PENDAPATAN</vt:lpstr>
      <vt:lpstr>CAPAIAN KINERJA PELAYANAN</vt:lpstr>
      <vt:lpstr>B O R ( % )</vt:lpstr>
      <vt:lpstr>L O S ( Hari  )</vt:lpstr>
      <vt:lpstr>T O I ( Hari  )</vt:lpstr>
      <vt:lpstr>RAWAT JALAN</vt:lpstr>
      <vt:lpstr>RAWAT INAP</vt:lpstr>
      <vt:lpstr>I G D </vt:lpstr>
      <vt:lpstr>PELAYANAN RAWAT INAP  BERDASARKAN CARA BAYAR  </vt:lpstr>
      <vt:lpstr>U M U M</vt:lpstr>
      <vt:lpstr>N P B I</vt:lpstr>
      <vt:lpstr>P B I</vt:lpstr>
      <vt:lpstr>BKMKS</vt:lpstr>
      <vt:lpstr>JAMKESDA</vt:lpstr>
      <vt:lpstr>PELAYANAN RAWAT JALAN  BERDASARKAN CARA BAYAR   </vt:lpstr>
      <vt:lpstr>U M U M</vt:lpstr>
      <vt:lpstr>N P B I</vt:lpstr>
      <vt:lpstr>PowerPoint Presentation</vt:lpstr>
      <vt:lpstr>BKMKS</vt:lpstr>
      <vt:lpstr>JAMKESDA</vt:lpstr>
      <vt:lpstr>     JUMLAH KUNJUNGAN PASIEN RAWAT JALAN BERDASARKAN WILAYAH </vt:lpstr>
      <vt:lpstr>PowerPoint Presentation</vt:lpstr>
      <vt:lpstr>DATA WILAYAH CAKUPAN  SURAKARTA &amp; JAWA TENGAH</vt:lpstr>
      <vt:lpstr>DATA WILAYAH CAKUPAN JAWA TIMUR   </vt:lpstr>
      <vt:lpstr>JUMLAH KUNJUNGAN PASIEN RAWAT INAP BERDASARKAN WILAYAH </vt:lpstr>
      <vt:lpstr>PowerPoint Presentation</vt:lpstr>
      <vt:lpstr>DATA WILAYAH CAKUPAN  SURAKARTA &amp; JAWA TENGAH</vt:lpstr>
      <vt:lpstr>DATA WILAYAH CAKUPAN JAWA TIMUR   </vt:lpstr>
      <vt:lpstr>LAPORAN KEGIATAN INSTALASI S/D BULAN AGUSTUS 2017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 </vt:lpstr>
      <vt:lpstr>INSTALASI PSIKOLOGI</vt:lpstr>
      <vt:lpstr>INSTALASI RADIOLOGI</vt:lpstr>
      <vt:lpstr>INSTALASI REHABILITASI</vt:lpstr>
      <vt:lpstr>INSTALASI TUMBUH KEMBANG ANAK</vt:lpstr>
      <vt:lpstr>INSTALASI GAWAT DARURAT</vt:lpstr>
      <vt:lpstr>INSTALASI ELEKTROMEDIK</vt:lpstr>
      <vt:lpstr>INSTALASI RAWAT INAP</vt:lpstr>
      <vt:lpstr>INSTALASI RAWAT JALAN</vt:lpstr>
      <vt:lpstr>RAWAT JALAN NONPSIKIATRI</vt:lpstr>
      <vt:lpstr>INSTALASI GIZI</vt:lpstr>
      <vt:lpstr>INSTALASI LAUNDRY</vt:lpstr>
      <vt:lpstr>INSTALASI SANITASI (1)</vt:lpstr>
      <vt:lpstr>INSTALASI SANITASI (2)</vt:lpstr>
      <vt:lpstr>INSTALASI IPS RS</vt:lpstr>
      <vt:lpstr>PowerPoint Presentation</vt:lpstr>
      <vt:lpstr>SUBAG DIKLITBANG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123</cp:revision>
  <cp:lastPrinted>2017-08-21T04:12:20Z</cp:lastPrinted>
  <dcterms:created xsi:type="dcterms:W3CDTF">2017-07-26T01:43:47Z</dcterms:created>
  <dcterms:modified xsi:type="dcterms:W3CDTF">2017-09-23T00:46:23Z</dcterms:modified>
</cp:coreProperties>
</file>