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  <p:sldId id="260" r:id="rId7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35" autoAdjust="0"/>
  </p:normalViewPr>
  <p:slideViewPr>
    <p:cSldViewPr>
      <p:cViewPr varScale="1">
        <p:scale>
          <a:sx n="53" d="100"/>
          <a:sy n="53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2E250-BCDD-4307-97D5-31BBA73A79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E406D-C6F9-4C9D-8F33-C100E1808E4F}">
      <dgm:prSet phldrT="[Text]" phldr="1"/>
      <dgm:spPr/>
      <dgm:t>
        <a:bodyPr/>
        <a:lstStyle/>
        <a:p>
          <a:endParaRPr lang="en-US" dirty="0"/>
        </a:p>
      </dgm:t>
    </dgm:pt>
    <dgm:pt modelId="{F5E307E3-92AB-434F-9BB5-702EB8B63741}" type="parTrans" cxnId="{B9046DE5-C12C-40CC-BCEA-511998154505}">
      <dgm:prSet/>
      <dgm:spPr/>
      <dgm:t>
        <a:bodyPr/>
        <a:lstStyle/>
        <a:p>
          <a:endParaRPr lang="en-US"/>
        </a:p>
      </dgm:t>
    </dgm:pt>
    <dgm:pt modelId="{84810F66-BC5E-4EA3-8E98-FD96A0C1E252}" type="sibTrans" cxnId="{B9046DE5-C12C-40CC-BCEA-511998154505}">
      <dgm:prSet/>
      <dgm:spPr/>
      <dgm:t>
        <a:bodyPr/>
        <a:lstStyle/>
        <a:p>
          <a:endParaRPr lang="en-US"/>
        </a:p>
      </dgm:t>
    </dgm:pt>
    <dgm:pt modelId="{A1A25754-887E-468E-822B-F7E4805E5960}">
      <dgm:prSet phldrT="[Text]" custT="1"/>
      <dgm:spPr/>
      <dgm:t>
        <a:bodyPr/>
        <a:lstStyle/>
        <a:p>
          <a:r>
            <a:rPr lang="en-US" sz="3600" b="1" dirty="0" err="1" smtClean="0">
              <a:latin typeface="Bradley Hand ITC" pitchFamily="66" charset="0"/>
            </a:rPr>
            <a:t>Lampiran</a:t>
          </a:r>
          <a:endParaRPr lang="en-US" sz="3600" b="1" dirty="0">
            <a:latin typeface="Bradley Hand ITC" pitchFamily="66" charset="0"/>
          </a:endParaRPr>
        </a:p>
      </dgm:t>
    </dgm:pt>
    <dgm:pt modelId="{CE674541-CA3B-435B-B27C-FC4270F9DED8}" type="parTrans" cxnId="{A3362830-199F-433D-8436-593BE0974835}">
      <dgm:prSet/>
      <dgm:spPr/>
      <dgm:t>
        <a:bodyPr/>
        <a:lstStyle/>
        <a:p>
          <a:endParaRPr lang="en-US"/>
        </a:p>
      </dgm:t>
    </dgm:pt>
    <dgm:pt modelId="{8A277098-DACE-4FBF-9638-41D7CD02D47F}" type="sibTrans" cxnId="{A3362830-199F-433D-8436-593BE0974835}">
      <dgm:prSet/>
      <dgm:spPr/>
      <dgm:t>
        <a:bodyPr/>
        <a:lstStyle/>
        <a:p>
          <a:endParaRPr lang="en-US"/>
        </a:p>
      </dgm:t>
    </dgm:pt>
    <dgm:pt modelId="{620D66C3-3145-4C81-9586-22959548BB99}">
      <dgm:prSet/>
      <dgm:spPr/>
      <dgm:t>
        <a:bodyPr/>
        <a:lstStyle/>
        <a:p>
          <a:r>
            <a:rPr lang="en-US" b="1" dirty="0" smtClean="0">
              <a:latin typeface="+mj-lt"/>
            </a:rPr>
            <a:t>USULAN KEGIATAN PENINGKATAN PEMENUHAN FASILITAS PELAYANAN KESEHATAN</a:t>
          </a:r>
          <a:endParaRPr lang="en-US" b="1" dirty="0">
            <a:latin typeface="+mj-lt"/>
          </a:endParaRPr>
        </a:p>
      </dgm:t>
    </dgm:pt>
    <dgm:pt modelId="{E11B5A3E-C803-4FF4-AA47-126DDE8C02A4}" type="parTrans" cxnId="{50ABA3A4-1255-4A3A-BBCA-54E44092024B}">
      <dgm:prSet/>
      <dgm:spPr/>
      <dgm:t>
        <a:bodyPr/>
        <a:lstStyle/>
        <a:p>
          <a:endParaRPr lang="en-US"/>
        </a:p>
      </dgm:t>
    </dgm:pt>
    <dgm:pt modelId="{093D8B30-06DA-48C8-B720-EF224B5A594F}" type="sibTrans" cxnId="{50ABA3A4-1255-4A3A-BBCA-54E44092024B}">
      <dgm:prSet/>
      <dgm:spPr/>
      <dgm:t>
        <a:bodyPr/>
        <a:lstStyle/>
        <a:p>
          <a:endParaRPr lang="en-US"/>
        </a:p>
      </dgm:t>
    </dgm:pt>
    <dgm:pt modelId="{77DFBED7-4FBF-4A9D-910E-34ABF2C5AD38}">
      <dgm:prSet/>
      <dgm:spPr/>
      <dgm:t>
        <a:bodyPr/>
        <a:lstStyle/>
        <a:p>
          <a:r>
            <a:rPr lang="en-US" b="1" dirty="0" smtClean="0"/>
            <a:t>RS. JIWA DAERAH ARIF ZAINUDIN SURAKARTA</a:t>
          </a:r>
          <a:endParaRPr lang="en-US" b="1" dirty="0"/>
        </a:p>
      </dgm:t>
    </dgm:pt>
    <dgm:pt modelId="{266BF432-D5C2-4323-B0B6-E56084A1285D}" type="parTrans" cxnId="{FD0C9184-DFD6-4CA8-A817-04DD021ACC41}">
      <dgm:prSet/>
      <dgm:spPr/>
      <dgm:t>
        <a:bodyPr/>
        <a:lstStyle/>
        <a:p>
          <a:endParaRPr lang="en-US"/>
        </a:p>
      </dgm:t>
    </dgm:pt>
    <dgm:pt modelId="{79A1F144-37F0-45BF-AF6D-95BD818B0FBA}" type="sibTrans" cxnId="{FD0C9184-DFD6-4CA8-A817-04DD021ACC41}">
      <dgm:prSet/>
      <dgm:spPr/>
      <dgm:t>
        <a:bodyPr/>
        <a:lstStyle/>
        <a:p>
          <a:endParaRPr lang="en-US"/>
        </a:p>
      </dgm:t>
    </dgm:pt>
    <dgm:pt modelId="{9B9A48CB-F62C-4953-9E27-346609B6DF75}">
      <dgm:prSet phldrT="[Text]" phldr="1"/>
      <dgm:spPr/>
      <dgm:t>
        <a:bodyPr/>
        <a:lstStyle/>
        <a:p>
          <a:endParaRPr lang="en-US" dirty="0"/>
        </a:p>
      </dgm:t>
    </dgm:pt>
    <dgm:pt modelId="{05D02227-A291-4F75-A512-88457C7FDF44}" type="sibTrans" cxnId="{6BB2023F-4D74-48C0-88FD-7212FA42F3A6}">
      <dgm:prSet/>
      <dgm:spPr/>
      <dgm:t>
        <a:bodyPr/>
        <a:lstStyle/>
        <a:p>
          <a:endParaRPr lang="en-US"/>
        </a:p>
      </dgm:t>
    </dgm:pt>
    <dgm:pt modelId="{34F26E4F-E94A-47F4-891B-F831542E17C9}" type="parTrans" cxnId="{6BB2023F-4D74-48C0-88FD-7212FA42F3A6}">
      <dgm:prSet/>
      <dgm:spPr/>
      <dgm:t>
        <a:bodyPr/>
        <a:lstStyle/>
        <a:p>
          <a:endParaRPr lang="en-US"/>
        </a:p>
      </dgm:t>
    </dgm:pt>
    <dgm:pt modelId="{31828840-603C-427F-8895-F5AB944D8570}" type="pres">
      <dgm:prSet presAssocID="{F922E250-BCDD-4307-97D5-31BBA73A79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8FD8F0-DC63-4F4F-9E35-FE755510C9E7}" type="pres">
      <dgm:prSet presAssocID="{0F2E406D-C6F9-4C9D-8F33-C100E1808E4F}" presName="composite" presStyleCnt="0"/>
      <dgm:spPr/>
    </dgm:pt>
    <dgm:pt modelId="{014B3AD0-3D6A-4479-8E11-07E380A510BE}" type="pres">
      <dgm:prSet presAssocID="{0F2E406D-C6F9-4C9D-8F33-C100E1808E4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50607-F1B6-48AB-B9C4-6FFEEA226421}" type="pres">
      <dgm:prSet presAssocID="{0F2E406D-C6F9-4C9D-8F33-C100E1808E4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0FBAF-D4E9-429D-BCF7-CAB7C307958D}" type="pres">
      <dgm:prSet presAssocID="{84810F66-BC5E-4EA3-8E98-FD96A0C1E252}" presName="sp" presStyleCnt="0"/>
      <dgm:spPr/>
    </dgm:pt>
    <dgm:pt modelId="{D50FAE76-11AC-4687-9290-70ACB30A4BB6}" type="pres">
      <dgm:prSet presAssocID="{9B9A48CB-F62C-4953-9E27-346609B6DF75}" presName="composite" presStyleCnt="0"/>
      <dgm:spPr/>
    </dgm:pt>
    <dgm:pt modelId="{4C635D40-34FC-43A8-BAA6-C1438715355B}" type="pres">
      <dgm:prSet presAssocID="{9B9A48CB-F62C-4953-9E27-346609B6DF7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D471C-0456-4B9C-AA56-7AA4FFBF2AEB}" type="pres">
      <dgm:prSet presAssocID="{9B9A48CB-F62C-4953-9E27-346609B6DF75}" presName="descendantText" presStyleLbl="alignAcc1" presStyleIdx="1" presStyleCnt="2" custScaleY="123122" custLinFactNeighborX="-701" custLinFactNeighborY="5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2023F-4D74-48C0-88FD-7212FA42F3A6}" srcId="{F922E250-BCDD-4307-97D5-31BBA73A791E}" destId="{9B9A48CB-F62C-4953-9E27-346609B6DF75}" srcOrd="1" destOrd="0" parTransId="{34F26E4F-E94A-47F4-891B-F831542E17C9}" sibTransId="{05D02227-A291-4F75-A512-88457C7FDF44}"/>
    <dgm:cxn modelId="{B9046DE5-C12C-40CC-BCEA-511998154505}" srcId="{F922E250-BCDD-4307-97D5-31BBA73A791E}" destId="{0F2E406D-C6F9-4C9D-8F33-C100E1808E4F}" srcOrd="0" destOrd="0" parTransId="{F5E307E3-92AB-434F-9BB5-702EB8B63741}" sibTransId="{84810F66-BC5E-4EA3-8E98-FD96A0C1E252}"/>
    <dgm:cxn modelId="{50ABA3A4-1255-4A3A-BBCA-54E44092024B}" srcId="{9B9A48CB-F62C-4953-9E27-346609B6DF75}" destId="{620D66C3-3145-4C81-9586-22959548BB99}" srcOrd="0" destOrd="0" parTransId="{E11B5A3E-C803-4FF4-AA47-126DDE8C02A4}" sibTransId="{093D8B30-06DA-48C8-B720-EF224B5A594F}"/>
    <dgm:cxn modelId="{D525B959-F836-40E0-A538-743F6EDD4A0F}" type="presOf" srcId="{620D66C3-3145-4C81-9586-22959548BB99}" destId="{F55D471C-0456-4B9C-AA56-7AA4FFBF2AEB}" srcOrd="0" destOrd="0" presId="urn:microsoft.com/office/officeart/2005/8/layout/chevron2"/>
    <dgm:cxn modelId="{77F237ED-E76B-4BBD-A594-DD49063166C6}" type="presOf" srcId="{A1A25754-887E-468E-822B-F7E4805E5960}" destId="{7C750607-F1B6-48AB-B9C4-6FFEEA226421}" srcOrd="0" destOrd="0" presId="urn:microsoft.com/office/officeart/2005/8/layout/chevron2"/>
    <dgm:cxn modelId="{FD0C9184-DFD6-4CA8-A817-04DD021ACC41}" srcId="{9B9A48CB-F62C-4953-9E27-346609B6DF75}" destId="{77DFBED7-4FBF-4A9D-910E-34ABF2C5AD38}" srcOrd="1" destOrd="0" parTransId="{266BF432-D5C2-4323-B0B6-E56084A1285D}" sibTransId="{79A1F144-37F0-45BF-AF6D-95BD818B0FBA}"/>
    <dgm:cxn modelId="{18E8AA91-ED1B-4DCC-97C0-3745EDDE115D}" type="presOf" srcId="{77DFBED7-4FBF-4A9D-910E-34ABF2C5AD38}" destId="{F55D471C-0456-4B9C-AA56-7AA4FFBF2AEB}" srcOrd="0" destOrd="1" presId="urn:microsoft.com/office/officeart/2005/8/layout/chevron2"/>
    <dgm:cxn modelId="{3909F175-F9B6-4582-B997-F286CE630D64}" type="presOf" srcId="{0F2E406D-C6F9-4C9D-8F33-C100E1808E4F}" destId="{014B3AD0-3D6A-4479-8E11-07E380A510BE}" srcOrd="0" destOrd="0" presId="urn:microsoft.com/office/officeart/2005/8/layout/chevron2"/>
    <dgm:cxn modelId="{B4C8072A-2CB1-4154-A49C-59FDE4A96A1E}" type="presOf" srcId="{9B9A48CB-F62C-4953-9E27-346609B6DF75}" destId="{4C635D40-34FC-43A8-BAA6-C1438715355B}" srcOrd="0" destOrd="0" presId="urn:microsoft.com/office/officeart/2005/8/layout/chevron2"/>
    <dgm:cxn modelId="{DF8198C0-8A6E-4EDD-BA30-903B5E8C284C}" type="presOf" srcId="{F922E250-BCDD-4307-97D5-31BBA73A791E}" destId="{31828840-603C-427F-8895-F5AB944D8570}" srcOrd="0" destOrd="0" presId="urn:microsoft.com/office/officeart/2005/8/layout/chevron2"/>
    <dgm:cxn modelId="{A3362830-199F-433D-8436-593BE0974835}" srcId="{0F2E406D-C6F9-4C9D-8F33-C100E1808E4F}" destId="{A1A25754-887E-468E-822B-F7E4805E5960}" srcOrd="0" destOrd="0" parTransId="{CE674541-CA3B-435B-B27C-FC4270F9DED8}" sibTransId="{8A277098-DACE-4FBF-9638-41D7CD02D47F}"/>
    <dgm:cxn modelId="{B05513B8-AEE3-4915-BEA4-51E643B2DE2A}" type="presParOf" srcId="{31828840-603C-427F-8895-F5AB944D8570}" destId="{FD8FD8F0-DC63-4F4F-9E35-FE755510C9E7}" srcOrd="0" destOrd="0" presId="urn:microsoft.com/office/officeart/2005/8/layout/chevron2"/>
    <dgm:cxn modelId="{2DE2E02B-E956-4830-B72F-72AF035A4B20}" type="presParOf" srcId="{FD8FD8F0-DC63-4F4F-9E35-FE755510C9E7}" destId="{014B3AD0-3D6A-4479-8E11-07E380A510BE}" srcOrd="0" destOrd="0" presId="urn:microsoft.com/office/officeart/2005/8/layout/chevron2"/>
    <dgm:cxn modelId="{8C0F5659-D526-4F76-B6DA-4CC0C51F76F0}" type="presParOf" srcId="{FD8FD8F0-DC63-4F4F-9E35-FE755510C9E7}" destId="{7C750607-F1B6-48AB-B9C4-6FFEEA226421}" srcOrd="1" destOrd="0" presId="urn:microsoft.com/office/officeart/2005/8/layout/chevron2"/>
    <dgm:cxn modelId="{B6F0A2CF-7DEB-4E6B-AC58-6E572478AA3B}" type="presParOf" srcId="{31828840-603C-427F-8895-F5AB944D8570}" destId="{4800FBAF-D4E9-429D-BCF7-CAB7C307958D}" srcOrd="1" destOrd="0" presId="urn:microsoft.com/office/officeart/2005/8/layout/chevron2"/>
    <dgm:cxn modelId="{7AF137BA-C726-4137-9E52-343C2434EB72}" type="presParOf" srcId="{31828840-603C-427F-8895-F5AB944D8570}" destId="{D50FAE76-11AC-4687-9290-70ACB30A4BB6}" srcOrd="2" destOrd="0" presId="urn:microsoft.com/office/officeart/2005/8/layout/chevron2"/>
    <dgm:cxn modelId="{5C832F66-EDDE-41FC-8911-946077F7766E}" type="presParOf" srcId="{D50FAE76-11AC-4687-9290-70ACB30A4BB6}" destId="{4C635D40-34FC-43A8-BAA6-C1438715355B}" srcOrd="0" destOrd="0" presId="urn:microsoft.com/office/officeart/2005/8/layout/chevron2"/>
    <dgm:cxn modelId="{0364584C-7EC4-4D41-8D6A-88EA8A7E6BDF}" type="presParOf" srcId="{D50FAE76-11AC-4687-9290-70ACB30A4BB6}" destId="{F55D471C-0456-4B9C-AA56-7AA4FFBF2A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B3AD0-3D6A-4479-8E11-07E380A510BE}">
      <dsp:nvSpPr>
        <dsp:cNvPr id="0" name=""/>
        <dsp:cNvSpPr/>
      </dsp:nvSpPr>
      <dsp:spPr>
        <a:xfrm rot="5400000">
          <a:off x="-169976" y="170443"/>
          <a:ext cx="1133176" cy="793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1" y="397079"/>
        <a:ext cx="793223" cy="339953"/>
      </dsp:txXfrm>
    </dsp:sp>
    <dsp:sp modelId="{7C750607-F1B6-48AB-B9C4-6FFEEA226421}">
      <dsp:nvSpPr>
        <dsp:cNvPr id="0" name=""/>
        <dsp:cNvSpPr/>
      </dsp:nvSpPr>
      <dsp:spPr>
        <a:xfrm rot="5400000">
          <a:off x="4143129" y="-3349438"/>
          <a:ext cx="736564" cy="7436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Bradley Hand ITC" pitchFamily="66" charset="0"/>
            </a:rPr>
            <a:t>Lampiran</a:t>
          </a:r>
          <a:endParaRPr lang="en-US" sz="3600" b="1" kern="1200" dirty="0">
            <a:latin typeface="Bradley Hand ITC" pitchFamily="66" charset="0"/>
          </a:endParaRPr>
        </a:p>
      </dsp:txBody>
      <dsp:txXfrm rot="-5400000">
        <a:off x="793223" y="36424"/>
        <a:ext cx="7400420" cy="664652"/>
      </dsp:txXfrm>
    </dsp:sp>
    <dsp:sp modelId="{4C635D40-34FC-43A8-BAA6-C1438715355B}">
      <dsp:nvSpPr>
        <dsp:cNvPr id="0" name=""/>
        <dsp:cNvSpPr/>
      </dsp:nvSpPr>
      <dsp:spPr>
        <a:xfrm rot="5400000">
          <a:off x="-169976" y="1093731"/>
          <a:ext cx="1133176" cy="793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1" y="1320367"/>
        <a:ext cx="793223" cy="339953"/>
      </dsp:txXfrm>
    </dsp:sp>
    <dsp:sp modelId="{F55D471C-0456-4B9C-AA56-7AA4FFBF2AEB}">
      <dsp:nvSpPr>
        <dsp:cNvPr id="0" name=""/>
        <dsp:cNvSpPr/>
      </dsp:nvSpPr>
      <dsp:spPr>
        <a:xfrm rot="5400000">
          <a:off x="4005846" y="-2387487"/>
          <a:ext cx="906873" cy="7436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+mj-lt"/>
            </a:rPr>
            <a:t>USULAN KEGIATAN PENINGKATAN PEMENUHAN FASILITAS PELAYANAN KESEHATAN</a:t>
          </a:r>
          <a:endParaRPr lang="en-US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RS. JIWA DAERAH ARIF ZAINUDIN SURAKARTA</a:t>
          </a:r>
          <a:endParaRPr lang="en-US" sz="1800" b="1" kern="1200" dirty="0"/>
        </a:p>
      </dsp:txBody>
      <dsp:txXfrm rot="-5400000">
        <a:off x="741095" y="921534"/>
        <a:ext cx="7392106" cy="818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5BCE7A7-8AE2-4447-870F-10E65FEB294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FC2D3C4-8845-4D3E-8703-3820B6320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01B2C5-C048-479C-8200-14DBD30B701A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72DB30-3BD7-4FCD-A12F-B8A89BF66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924800" cy="139065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RUMAH SAKIT JIWA DAERAH </a:t>
            </a:r>
            <a:b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</a:b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ARIF ZAINUDIN SURAKARTA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705600" cy="1905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ernard MT Condensed" pitchFamily="18" charset="0"/>
              </a:rPr>
              <a:t>RENJA</a:t>
            </a:r>
          </a:p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Bernard MT Condensed" pitchFamily="18" charset="0"/>
              </a:rPr>
              <a:t>2016 - 2017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logo1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85800"/>
            <a:ext cx="14478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1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20940" cy="304800"/>
          </a:xfrm>
        </p:spPr>
        <p:txBody>
          <a:bodyPr/>
          <a:lstStyle/>
          <a:p>
            <a:pPr algn="ctr"/>
            <a:r>
              <a:rPr lang="en-US" sz="2000" dirty="0" smtClean="0"/>
              <a:t>PROGRAM KEGIATAN SKPD   TA 2016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219006"/>
              </p:ext>
            </p:extLst>
          </p:nvPr>
        </p:nvGraphicFramePr>
        <p:xfrm>
          <a:off x="152400" y="609600"/>
          <a:ext cx="8839200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142"/>
                <a:gridCol w="344915"/>
                <a:gridCol w="1705123"/>
                <a:gridCol w="1705811"/>
                <a:gridCol w="852905"/>
                <a:gridCol w="1437104"/>
                <a:gridCol w="811464"/>
                <a:gridCol w="1550736"/>
              </a:tblGrid>
              <a:tr h="61681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Nama</a:t>
                      </a:r>
                      <a:r>
                        <a:rPr lang="en-US" sz="900" dirty="0" smtClean="0"/>
                        <a:t> Program/Keg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Indikator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Kinerja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Program?keg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Sasaran</a:t>
                      </a:r>
                      <a:r>
                        <a:rPr lang="en-US" sz="900" dirty="0" smtClean="0"/>
                        <a:t> Program/Keg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Anggaran</a:t>
                      </a:r>
                      <a:r>
                        <a:rPr lang="en-US" sz="900" dirty="0" smtClean="0"/>
                        <a:t> (</a:t>
                      </a:r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)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Jadwal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Pelaksanaan</a:t>
                      </a:r>
                      <a:r>
                        <a:rPr lang="en-US" sz="900" dirty="0" smtClean="0"/>
                        <a:t> (</a:t>
                      </a:r>
                      <a:r>
                        <a:rPr lang="en-US" sz="900" dirty="0" err="1" smtClean="0"/>
                        <a:t>Blln</a:t>
                      </a:r>
                      <a:r>
                        <a:rPr lang="en-US" sz="900" dirty="0" smtClean="0"/>
                        <a:t>)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Target (RPJMD 2013 – 2018 </a:t>
                      </a:r>
                      <a:r>
                        <a:rPr lang="en-US" sz="900" dirty="0" err="1" smtClean="0"/>
                        <a:t>Perubahan</a:t>
                      </a:r>
                      <a:r>
                        <a:rPr lang="en-US" sz="900" dirty="0" smtClean="0"/>
                        <a:t>)</a:t>
                      </a:r>
                      <a:endParaRPr lang="en-US" sz="900" dirty="0"/>
                    </a:p>
                  </a:txBody>
                  <a:tcPr/>
                </a:tc>
              </a:tr>
              <a:tr h="38183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01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Administrasi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Perkantoran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8183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Penyediaan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Makanan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Minuman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Tersedianya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kebutuhan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makan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minum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pasien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Pasien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Rawat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Inap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3.225.000.000,-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 </a:t>
                      </a:r>
                      <a:r>
                        <a:rPr lang="en-US" sz="1000" dirty="0" err="1" smtClean="0"/>
                        <a:t>bln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26.175.000.000,-</a:t>
                      </a:r>
                      <a:endParaRPr lang="en-US" sz="1000" dirty="0"/>
                    </a:p>
                  </a:txBody>
                  <a:tcPr/>
                </a:tc>
              </a:tr>
              <a:tr h="822419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b.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Penyediaan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Jasa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Perkantoran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Terpenuhinya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pemenuhan</a:t>
                      </a:r>
                      <a:r>
                        <a:rPr lang="en-US" sz="1000" dirty="0" smtClean="0"/>
                        <a:t> obat2an, </a:t>
                      </a:r>
                      <a:r>
                        <a:rPr lang="en-US" sz="1000" dirty="0" err="1" smtClean="0"/>
                        <a:t>alkes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habis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pakai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reagen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untuk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pasien</a:t>
                      </a:r>
                      <a:r>
                        <a:rPr lang="en-US" sz="1000" dirty="0" smtClean="0"/>
                        <a:t> RI &amp; RJ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tersedianya</a:t>
                      </a:r>
                      <a:r>
                        <a:rPr lang="en-US" sz="1000" dirty="0" smtClean="0"/>
                        <a:t> honor </a:t>
                      </a:r>
                      <a:r>
                        <a:rPr lang="en-US" sz="1000" dirty="0" err="1" smtClean="0"/>
                        <a:t>pegawai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tidak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tetap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Pegawai</a:t>
                      </a:r>
                      <a:r>
                        <a:rPr lang="en-US" sz="1000" dirty="0" smtClean="0"/>
                        <a:t> &amp; </a:t>
                      </a:r>
                      <a:r>
                        <a:rPr lang="en-US" sz="1000" dirty="0" err="1" smtClean="0"/>
                        <a:t>Pasien</a:t>
                      </a:r>
                      <a:r>
                        <a:rPr lang="en-US" sz="1000" dirty="0" smtClean="0"/>
                        <a:t> 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4.115.203.000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 </a:t>
                      </a:r>
                      <a:r>
                        <a:rPr lang="en-US" sz="1000" dirty="0" err="1" smtClean="0"/>
                        <a:t>bln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30.495.000.000,-</a:t>
                      </a:r>
                      <a:endParaRPr lang="en-US" sz="1000" dirty="0"/>
                    </a:p>
                  </a:txBody>
                  <a:tcPr/>
                </a:tc>
              </a:tr>
              <a:tr h="38183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02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Peningkatan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Mutu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r>
                        <a:rPr lang="en-US" sz="1000" dirty="0" smtClean="0"/>
                        <a:t> BLUD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67555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a.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 </a:t>
                      </a:r>
                      <a:r>
                        <a:rPr lang="en-US" sz="1000" dirty="0" err="1" smtClean="0"/>
                        <a:t>Pendukung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Terpenuhinya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kegiatan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operasional</a:t>
                      </a:r>
                      <a:r>
                        <a:rPr lang="en-US" sz="1000" baseline="0" dirty="0" smtClean="0"/>
                        <a:t> RS </a:t>
                      </a:r>
                      <a:r>
                        <a:rPr lang="en-US" sz="1000" baseline="0" dirty="0" err="1" smtClean="0"/>
                        <a:t>berupa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belanja</a:t>
                      </a:r>
                      <a:r>
                        <a:rPr lang="en-US" sz="1000" baseline="0" dirty="0" smtClean="0"/>
                        <a:t> peg, </a:t>
                      </a:r>
                      <a:r>
                        <a:rPr lang="en-US" sz="1000" baseline="0" dirty="0" err="1" smtClean="0"/>
                        <a:t>belanja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barang&amp;jasa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belanja</a:t>
                      </a:r>
                      <a:r>
                        <a:rPr lang="en-US" sz="1000" baseline="0" dirty="0" smtClean="0"/>
                        <a:t> modal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Pegawai</a:t>
                      </a:r>
                      <a:r>
                        <a:rPr lang="en-US" sz="1000" dirty="0" smtClean="0"/>
                        <a:t> &amp; </a:t>
                      </a:r>
                      <a:r>
                        <a:rPr lang="en-US" sz="1000" dirty="0" err="1" smtClean="0"/>
                        <a:t>Pasien</a:t>
                      </a:r>
                      <a:r>
                        <a:rPr lang="en-US" sz="1000" dirty="0" smtClean="0"/>
                        <a:t> RS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35.000.000.000,-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 </a:t>
                      </a:r>
                      <a:r>
                        <a:rPr lang="en-US" sz="1000" dirty="0" err="1" smtClean="0"/>
                        <a:t>bln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150.500.000.000,-</a:t>
                      </a:r>
                      <a:endParaRPr lang="en-US" sz="1000" dirty="0"/>
                    </a:p>
                  </a:txBody>
                  <a:tcPr/>
                </a:tc>
              </a:tr>
              <a:tr h="23876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03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67555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Pemenuhan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sarana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Pemenuhan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sarana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penunjang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pelayanan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kesehatan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untuk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pelayanan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kpd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pasien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Pasien</a:t>
                      </a:r>
                      <a:r>
                        <a:rPr lang="en-US" sz="1000" dirty="0" smtClean="0"/>
                        <a:t> 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17.529.182.000,-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05 </a:t>
                      </a:r>
                      <a:r>
                        <a:rPr lang="en-US" sz="1000" dirty="0" err="1" smtClean="0"/>
                        <a:t>bln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31.505.000.000,-</a:t>
                      </a:r>
                      <a:endParaRPr lang="en-US" sz="1000" dirty="0"/>
                    </a:p>
                  </a:txBody>
                  <a:tcPr/>
                </a:tc>
              </a:tr>
              <a:tr h="52869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Pemenuhan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Sarana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Prasarana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Rujukan</a:t>
                      </a:r>
                      <a:r>
                        <a:rPr lang="en-US" sz="1000" dirty="0" smtClean="0"/>
                        <a:t> (DAK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Pemenuhan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pembangunan</a:t>
                      </a:r>
                      <a:r>
                        <a:rPr lang="en-US" sz="1000" dirty="0" smtClean="0"/>
                        <a:t>/</a:t>
                      </a:r>
                      <a:r>
                        <a:rPr lang="en-US" sz="1000" dirty="0" err="1" smtClean="0"/>
                        <a:t>rehabilitasi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ruang</a:t>
                      </a:r>
                      <a:r>
                        <a:rPr lang="en-US" sz="1000" dirty="0" smtClean="0"/>
                        <a:t> RI </a:t>
                      </a:r>
                      <a:r>
                        <a:rPr lang="en-US" sz="1000" dirty="0" err="1" smtClean="0"/>
                        <a:t>klas</a:t>
                      </a:r>
                      <a:r>
                        <a:rPr lang="en-US" sz="1000" dirty="0" smtClean="0"/>
                        <a:t> III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Pasien</a:t>
                      </a:r>
                      <a:r>
                        <a:rPr lang="en-US" sz="1000" dirty="0" smtClean="0"/>
                        <a:t> 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 4.128.615.000,-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04 </a:t>
                      </a:r>
                      <a:r>
                        <a:rPr lang="en-US" sz="1000" dirty="0" err="1" smtClean="0"/>
                        <a:t>bln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8183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04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Promosi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Pemberdayaan</a:t>
                      </a:r>
                      <a:r>
                        <a:rPr lang="en-US" sz="1000" dirty="0" smtClean="0"/>
                        <a:t> 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67555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Penyelenggaraan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Pemberdayaan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Masyarakat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Kemitraan</a:t>
                      </a:r>
                      <a:r>
                        <a:rPr lang="en-US" sz="1000" dirty="0" smtClean="0"/>
                        <a:t> tk. </a:t>
                      </a:r>
                      <a:r>
                        <a:rPr lang="en-US" sz="1000" dirty="0" err="1" smtClean="0"/>
                        <a:t>Prov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Tersedianya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Kegiatan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penyelenggaraan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pemberdayaan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masy</a:t>
                      </a:r>
                      <a:r>
                        <a:rPr lang="en-US" sz="1000" dirty="0" smtClean="0"/>
                        <a:t> &amp; </a:t>
                      </a:r>
                      <a:r>
                        <a:rPr lang="en-US" sz="1000" dirty="0" err="1" smtClean="0"/>
                        <a:t>kemitraan</a:t>
                      </a:r>
                      <a:r>
                        <a:rPr lang="en-US" sz="1000" dirty="0" smtClean="0"/>
                        <a:t> tk. </a:t>
                      </a:r>
                      <a:r>
                        <a:rPr lang="en-US" sz="1000" dirty="0" err="1" smtClean="0"/>
                        <a:t>Prov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Tenaga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Kesehatan</a:t>
                      </a:r>
                      <a:r>
                        <a:rPr lang="en-US" sz="1000" baseline="0" dirty="0" smtClean="0"/>
                        <a:t> &amp; </a:t>
                      </a:r>
                      <a:r>
                        <a:rPr lang="en-US" sz="1000" baseline="0" dirty="0" err="1" smtClean="0"/>
                        <a:t>Pasien</a:t>
                      </a:r>
                      <a:r>
                        <a:rPr lang="en-US" sz="1000" baseline="0" dirty="0" smtClean="0"/>
                        <a:t> 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150.000.000,-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 </a:t>
                      </a:r>
                      <a:r>
                        <a:rPr lang="en-US" sz="1000" dirty="0" err="1" smtClean="0"/>
                        <a:t>bln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3.357.750.000,-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20940" cy="304800"/>
          </a:xfrm>
        </p:spPr>
        <p:txBody>
          <a:bodyPr/>
          <a:lstStyle/>
          <a:p>
            <a:pPr algn="ctr"/>
            <a:r>
              <a:rPr lang="en-US" sz="2000" dirty="0" smtClean="0"/>
              <a:t>PROGRAM KEGIATAN SKPD   TA 2017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91349"/>
              </p:ext>
            </p:extLst>
          </p:nvPr>
        </p:nvGraphicFramePr>
        <p:xfrm>
          <a:off x="152400" y="578234"/>
          <a:ext cx="8839200" cy="59444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142"/>
                <a:gridCol w="344915"/>
                <a:gridCol w="1433743"/>
                <a:gridCol w="1977191"/>
                <a:gridCol w="852905"/>
                <a:gridCol w="1360904"/>
                <a:gridCol w="990600"/>
                <a:gridCol w="1447800"/>
              </a:tblGrid>
              <a:tr h="6215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Nama</a:t>
                      </a:r>
                      <a:r>
                        <a:rPr lang="en-US" sz="900" dirty="0" smtClean="0"/>
                        <a:t> Program/Keg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Indikator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Kinerja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Program?keg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Sasaran</a:t>
                      </a:r>
                      <a:r>
                        <a:rPr lang="en-US" sz="900" dirty="0" smtClean="0"/>
                        <a:t> Program/Keg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Anggaran</a:t>
                      </a:r>
                      <a:r>
                        <a:rPr lang="en-US" sz="900" dirty="0" smtClean="0"/>
                        <a:t> (</a:t>
                      </a:r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)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Jadwal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Pelaksanaan</a:t>
                      </a:r>
                      <a:r>
                        <a:rPr lang="en-US" sz="900" dirty="0" smtClean="0"/>
                        <a:t> (</a:t>
                      </a:r>
                      <a:r>
                        <a:rPr lang="en-US" sz="900" dirty="0" err="1" smtClean="0"/>
                        <a:t>Blln</a:t>
                      </a:r>
                      <a:r>
                        <a:rPr lang="en-US" sz="900" dirty="0" smtClean="0"/>
                        <a:t>)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Target (RPJMD 2013 – 2018 </a:t>
                      </a:r>
                      <a:r>
                        <a:rPr lang="en-US" sz="900" dirty="0" err="1" smtClean="0"/>
                        <a:t>Perubahan</a:t>
                      </a:r>
                      <a:r>
                        <a:rPr lang="en-US" sz="900" dirty="0" smtClean="0"/>
                        <a:t>)</a:t>
                      </a:r>
                      <a:endParaRPr lang="en-US" sz="900" dirty="0"/>
                    </a:p>
                  </a:txBody>
                  <a:tcPr/>
                </a:tc>
              </a:tr>
              <a:tr h="384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01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Administrasi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Perkantoran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551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Penyediaan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Makanan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dan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Minuman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Tersedianya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kebutuhan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makan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minum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pasien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Rawat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Inap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4.500.000.000,-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26.175.000.000,-</a:t>
                      </a:r>
                      <a:endParaRPr lang="en-US" sz="900" dirty="0"/>
                    </a:p>
                  </a:txBody>
                  <a:tcPr/>
                </a:tc>
              </a:tr>
              <a:tr h="68668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b.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Penyediaan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Jasa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Pelayanan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Perkantoran</a:t>
                      </a:r>
                      <a:r>
                        <a:rPr lang="en-US" sz="900" dirty="0" smtClean="0"/>
                        <a:t>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Terpenuhinya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pemenuhan</a:t>
                      </a:r>
                      <a:r>
                        <a:rPr lang="en-US" sz="900" dirty="0" smtClean="0"/>
                        <a:t> obat2an, </a:t>
                      </a:r>
                      <a:r>
                        <a:rPr lang="en-US" sz="900" dirty="0" err="1" smtClean="0"/>
                        <a:t>alkes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habis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pakai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baseline="0" dirty="0" smtClean="0"/>
                        <a:t> &amp; </a:t>
                      </a:r>
                      <a:r>
                        <a:rPr lang="en-US" sz="900" dirty="0" err="1" smtClean="0"/>
                        <a:t>reagen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untuk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RI &amp; RJ </a:t>
                      </a:r>
                      <a:r>
                        <a:rPr lang="en-US" sz="900" dirty="0" err="1" smtClean="0"/>
                        <a:t>dan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tersedianya</a:t>
                      </a:r>
                      <a:r>
                        <a:rPr lang="en-US" sz="900" dirty="0" smtClean="0"/>
                        <a:t> honor </a:t>
                      </a:r>
                      <a:r>
                        <a:rPr lang="en-US" sz="900" dirty="0" err="1" smtClean="0"/>
                        <a:t>pegawai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tidak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tetap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Pegawai</a:t>
                      </a:r>
                      <a:r>
                        <a:rPr lang="en-US" sz="900" dirty="0" smtClean="0"/>
                        <a:t> &amp; </a:t>
                      </a:r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RS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 4.700.000.000,-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30.495.000.000,-</a:t>
                      </a:r>
                      <a:endParaRPr lang="en-US" sz="900" dirty="0"/>
                    </a:p>
                  </a:txBody>
                  <a:tcPr/>
                </a:tc>
              </a:tr>
              <a:tr h="2904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02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Peningkatan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Mutu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r>
                        <a:rPr lang="en-US" sz="1000" dirty="0" smtClean="0"/>
                        <a:t> BLUD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a.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Pelayanan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dan</a:t>
                      </a:r>
                      <a:r>
                        <a:rPr lang="en-US" sz="900" dirty="0" smtClean="0"/>
                        <a:t>  </a:t>
                      </a:r>
                      <a:r>
                        <a:rPr lang="en-US" sz="900" dirty="0" err="1" smtClean="0"/>
                        <a:t>Pendukung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Pelayanan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Terpenuhinya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kegiatan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operasional</a:t>
                      </a:r>
                      <a:r>
                        <a:rPr lang="en-US" sz="900" baseline="0" dirty="0" smtClean="0"/>
                        <a:t> RS </a:t>
                      </a:r>
                      <a:r>
                        <a:rPr lang="en-US" sz="900" baseline="0" dirty="0" err="1" smtClean="0"/>
                        <a:t>berupa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belanja</a:t>
                      </a:r>
                      <a:r>
                        <a:rPr lang="en-US" sz="900" baseline="0" dirty="0" smtClean="0"/>
                        <a:t> peg, </a:t>
                      </a:r>
                      <a:r>
                        <a:rPr lang="en-US" sz="900" baseline="0" dirty="0" err="1" smtClean="0"/>
                        <a:t>belanja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barang&amp;jasa</a:t>
                      </a:r>
                      <a:r>
                        <a:rPr lang="en-US" sz="900" baseline="0" dirty="0" smtClean="0"/>
                        <a:t>, </a:t>
                      </a:r>
                      <a:r>
                        <a:rPr lang="en-US" sz="900" baseline="0" dirty="0" err="1" smtClean="0"/>
                        <a:t>belanja</a:t>
                      </a:r>
                      <a:r>
                        <a:rPr lang="en-US" sz="900" baseline="0" dirty="0" smtClean="0"/>
                        <a:t> modal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Pegawai</a:t>
                      </a:r>
                      <a:r>
                        <a:rPr lang="en-US" sz="900" dirty="0" smtClean="0"/>
                        <a:t> &amp; </a:t>
                      </a:r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RS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40.000.000.0000,-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150.500.000.000,-</a:t>
                      </a:r>
                      <a:endParaRPr lang="en-US" sz="900" dirty="0"/>
                    </a:p>
                  </a:txBody>
                  <a:tcPr/>
                </a:tc>
              </a:tr>
              <a:tr h="23678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03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Pemenuhan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sarana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pelayanan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Kesehatan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Pemenuhan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sarana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dan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penunjang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pelayanan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kesehatan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untuk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pelayanan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kpd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pasien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RS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15.000.000.000,-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06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31.505.000.000,-</a:t>
                      </a:r>
                      <a:endParaRPr lang="en-US" sz="900" dirty="0"/>
                    </a:p>
                  </a:txBody>
                  <a:tcPr/>
                </a:tc>
              </a:tr>
              <a:tr h="48837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Peningkatan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Pemenuhan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Fasilitas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Pelay</a:t>
                      </a:r>
                      <a:r>
                        <a:rPr lang="en-US" sz="900" dirty="0" smtClean="0"/>
                        <a:t>. </a:t>
                      </a:r>
                      <a:r>
                        <a:rPr lang="en-US" sz="900" dirty="0" err="1" smtClean="0"/>
                        <a:t>Kesehatan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Pemenuhan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Fasilitas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Pelayanan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Kesehatan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Pegawai</a:t>
                      </a:r>
                      <a:r>
                        <a:rPr lang="en-US" sz="900" dirty="0" smtClean="0"/>
                        <a:t> &amp; </a:t>
                      </a:r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RS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 32.000.000.000,-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15.262.250.000,-</a:t>
                      </a:r>
                      <a:endParaRPr lang="en-US" sz="9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Pemenuhan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Sarana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dan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Prasarana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Pelayanan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Kesehatan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Rujukan</a:t>
                      </a:r>
                      <a:r>
                        <a:rPr lang="en-US" sz="900" dirty="0" smtClean="0"/>
                        <a:t> (DAK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Pemenuhan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pembangunan</a:t>
                      </a:r>
                      <a:r>
                        <a:rPr lang="en-US" sz="900" dirty="0" smtClean="0"/>
                        <a:t>/</a:t>
                      </a:r>
                      <a:r>
                        <a:rPr lang="en-US" sz="900" dirty="0" err="1" smtClean="0"/>
                        <a:t>rehabilitasi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ruang</a:t>
                      </a:r>
                      <a:r>
                        <a:rPr lang="en-US" sz="900" dirty="0" smtClean="0"/>
                        <a:t> RI </a:t>
                      </a:r>
                      <a:r>
                        <a:rPr lang="en-US" sz="900" dirty="0" err="1" smtClean="0"/>
                        <a:t>klas</a:t>
                      </a:r>
                      <a:r>
                        <a:rPr lang="en-US" sz="900" dirty="0" smtClean="0"/>
                        <a:t> III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Pasien</a:t>
                      </a:r>
                      <a:r>
                        <a:rPr lang="en-US" sz="900" dirty="0" smtClean="0"/>
                        <a:t> RS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5.000.000.000,-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06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/>
                </a:tc>
              </a:tr>
              <a:tr h="38477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04</a:t>
                      </a:r>
                      <a:endParaRPr lang="en-US" sz="1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Program </a:t>
                      </a:r>
                      <a:r>
                        <a:rPr lang="en-US" sz="1000" dirty="0" err="1" smtClean="0"/>
                        <a:t>Promosi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Pemberdayaan</a:t>
                      </a:r>
                      <a:r>
                        <a:rPr lang="en-US" sz="1000" dirty="0" smtClean="0"/>
                        <a:t> </a:t>
                      </a:r>
                      <a:endParaRPr lang="en-US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61403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Penyelenggaraan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Pemberdayaan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Masyarakat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dan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Kemitraan</a:t>
                      </a:r>
                      <a:r>
                        <a:rPr lang="en-US" sz="900" dirty="0" smtClean="0"/>
                        <a:t> tk. </a:t>
                      </a:r>
                      <a:r>
                        <a:rPr lang="en-US" sz="900" dirty="0" err="1" smtClean="0"/>
                        <a:t>Prov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Terselenggaranya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kegiatan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penyelenggaraan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pemberdayaan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masy</a:t>
                      </a:r>
                      <a:r>
                        <a:rPr lang="en-US" sz="900" dirty="0" smtClean="0"/>
                        <a:t> &amp; </a:t>
                      </a:r>
                      <a:r>
                        <a:rPr lang="en-US" sz="900" dirty="0" err="1" smtClean="0"/>
                        <a:t>kemitraan</a:t>
                      </a:r>
                      <a:r>
                        <a:rPr lang="en-US" sz="900" dirty="0" smtClean="0"/>
                        <a:t> tk. </a:t>
                      </a:r>
                      <a:r>
                        <a:rPr lang="en-US" sz="900" dirty="0" err="1" smtClean="0"/>
                        <a:t>Prov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Tenaga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err="1" smtClean="0"/>
                        <a:t>Kesehatan</a:t>
                      </a:r>
                      <a:r>
                        <a:rPr lang="en-US" sz="900" baseline="0" dirty="0" smtClean="0"/>
                        <a:t> &amp; </a:t>
                      </a:r>
                      <a:r>
                        <a:rPr lang="en-US" sz="900" baseline="0" dirty="0" err="1" smtClean="0"/>
                        <a:t>Pasien</a:t>
                      </a:r>
                      <a:r>
                        <a:rPr lang="en-US" sz="900" baseline="0" dirty="0" smtClean="0"/>
                        <a:t> RS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</a:t>
                      </a:r>
                      <a:r>
                        <a:rPr lang="en-US" sz="900" baseline="0" dirty="0" smtClean="0"/>
                        <a:t> 300.000.00</a:t>
                      </a:r>
                      <a:r>
                        <a:rPr lang="en-US" sz="900" dirty="0" smtClean="0"/>
                        <a:t>0,-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 </a:t>
                      </a:r>
                      <a:r>
                        <a:rPr lang="en-US" sz="900" dirty="0" err="1" smtClean="0"/>
                        <a:t>bln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Rp</a:t>
                      </a:r>
                      <a:r>
                        <a:rPr lang="en-US" sz="900" dirty="0" smtClean="0"/>
                        <a:t>. 3.357.750.000,-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3924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89293"/>
              </p:ext>
            </p:extLst>
          </p:nvPr>
        </p:nvGraphicFramePr>
        <p:xfrm>
          <a:off x="457200" y="304801"/>
          <a:ext cx="8229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599"/>
            <a:ext cx="838200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10384"/>
              </p:ext>
            </p:extLst>
          </p:nvPr>
        </p:nvGraphicFramePr>
        <p:xfrm>
          <a:off x="152400" y="914400"/>
          <a:ext cx="883920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162"/>
                <a:gridCol w="1278237"/>
                <a:gridCol w="762000"/>
                <a:gridCol w="1371600"/>
                <a:gridCol w="1371600"/>
                <a:gridCol w="3047999"/>
                <a:gridCol w="609602"/>
              </a:tblGrid>
              <a:tr h="88663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USULAN KEGIATAN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DATA KONDISI TERAKIR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HARGA SATUAN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JUMLAH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DASAR PERTIMBANGAN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KET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5689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Pembangunan </a:t>
                      </a:r>
                      <a:r>
                        <a:rPr lang="en-US" sz="1000" dirty="0" err="1" smtClean="0"/>
                        <a:t>gedung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rawat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inap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penunjang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psikiatrik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untuk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saraf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anak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penyakit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dalam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kulit</a:t>
                      </a:r>
                      <a:r>
                        <a:rPr lang="en-US" sz="1000" dirty="0" smtClean="0"/>
                        <a:t>)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Belum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ada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25.000.000.000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25.000.000.000,-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Peningkatan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rawat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inap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penunjuang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psikiatrik</a:t>
                      </a:r>
                      <a:r>
                        <a:rPr lang="en-US" sz="1000" dirty="0" smtClean="0"/>
                        <a:t>/non </a:t>
                      </a:r>
                      <a:r>
                        <a:rPr lang="en-US" sz="1000" dirty="0" err="1" smtClean="0"/>
                        <a:t>psikiatrik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saraf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anak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penyakit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dalam</a:t>
                      </a:r>
                      <a:r>
                        <a:rPr lang="en-US" sz="1000" dirty="0" smtClean="0"/>
                        <a:t> &amp; </a:t>
                      </a:r>
                      <a:r>
                        <a:rPr lang="en-US" sz="1000" dirty="0" err="1" smtClean="0"/>
                        <a:t>kulit</a:t>
                      </a:r>
                      <a:r>
                        <a:rPr lang="en-US" sz="1000" dirty="0" smtClean="0"/>
                        <a:t>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dilakukan</a:t>
                      </a:r>
                      <a:r>
                        <a:rPr lang="en-US" sz="1000" dirty="0" smtClean="0"/>
                        <a:t> di </a:t>
                      </a:r>
                      <a:r>
                        <a:rPr lang="en-US" sz="1000" dirty="0" err="1" smtClean="0"/>
                        <a:t>satu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lokasi</a:t>
                      </a:r>
                      <a:r>
                        <a:rPr lang="en-US" sz="1000" dirty="0" smtClean="0"/>
                        <a:t>/</a:t>
                      </a:r>
                      <a:r>
                        <a:rPr lang="en-US" sz="1000" dirty="0" err="1" smtClean="0"/>
                        <a:t>tanpa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dirujuk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err="1" smtClean="0"/>
                        <a:t>Pemenuhan</a:t>
                      </a:r>
                      <a:r>
                        <a:rPr lang="en-US" sz="1000" baseline="0" dirty="0" smtClean="0"/>
                        <a:t> target </a:t>
                      </a:r>
                      <a:r>
                        <a:rPr lang="en-US" sz="1000" baseline="0" dirty="0" err="1" smtClean="0"/>
                        <a:t>pendapatan</a:t>
                      </a:r>
                      <a:r>
                        <a:rPr lang="en-US" sz="1000" baseline="0" dirty="0" smtClean="0"/>
                        <a:t>/ </a:t>
                      </a:r>
                      <a:r>
                        <a:rPr lang="en-US" sz="1000" baseline="0" dirty="0" err="1" smtClean="0"/>
                        <a:t>peningkatan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pendapatan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aseline="0" dirty="0" err="1" smtClean="0"/>
                        <a:t>Sebagai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fasilitas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untuk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pendidikan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tenaga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kesehatan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APBD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2846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Pembangunan </a:t>
                      </a:r>
                      <a:r>
                        <a:rPr lang="en-US" sz="1000" dirty="0" err="1" smtClean="0"/>
                        <a:t>gedung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Pendidikan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Pelatihan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dan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Pengembangan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Belum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ada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7.000.000.000,-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Rp</a:t>
                      </a:r>
                      <a:r>
                        <a:rPr lang="en-US" sz="1000" dirty="0" smtClean="0"/>
                        <a:t>. 7.000.000.000,-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Peningkatan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pelayanan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bidang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Diklitbang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baik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bidang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kesehatan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maupun</a:t>
                      </a:r>
                      <a:r>
                        <a:rPr lang="en-US" sz="1000" dirty="0" smtClean="0"/>
                        <a:t> non </a:t>
                      </a:r>
                      <a:r>
                        <a:rPr lang="en-US" sz="1000" dirty="0" err="1" smtClean="0"/>
                        <a:t>kesehatan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Menambah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sarana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prasarana</a:t>
                      </a:r>
                      <a:r>
                        <a:rPr lang="en-US" sz="1000" dirty="0" smtClean="0"/>
                        <a:t>/</a:t>
                      </a:r>
                      <a:r>
                        <a:rPr lang="en-US" sz="1000" dirty="0" err="1" smtClean="0"/>
                        <a:t>fasilitas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pendidikan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pelatihan</a:t>
                      </a:r>
                      <a:endParaRPr lang="en-US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dirty="0" err="1" smtClean="0"/>
                        <a:t>Pemenuhan</a:t>
                      </a:r>
                      <a:r>
                        <a:rPr lang="en-US" sz="1000" dirty="0" smtClean="0"/>
                        <a:t> target </a:t>
                      </a:r>
                      <a:r>
                        <a:rPr lang="en-US" sz="1000" dirty="0" err="1" smtClean="0"/>
                        <a:t>pendapatan</a:t>
                      </a:r>
                      <a:r>
                        <a:rPr lang="en-US" sz="1000" dirty="0" smtClean="0"/>
                        <a:t> RS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APBD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8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20940" cy="762000"/>
          </a:xfrm>
        </p:spPr>
        <p:txBody>
          <a:bodyPr/>
          <a:lstStyle/>
          <a:p>
            <a:pPr algn="ctr"/>
            <a:r>
              <a:rPr lang="en-US" sz="6600" dirty="0" err="1" smtClean="0">
                <a:latin typeface="Chiller" pitchFamily="82" charset="0"/>
              </a:rPr>
              <a:t>Terima</a:t>
            </a:r>
            <a:r>
              <a:rPr lang="en-US" sz="6600" dirty="0" smtClean="0">
                <a:latin typeface="Chiller" pitchFamily="82" charset="0"/>
              </a:rPr>
              <a:t> </a:t>
            </a:r>
            <a:r>
              <a:rPr lang="en-US" sz="6600" dirty="0" err="1" smtClean="0">
                <a:latin typeface="Chiller" pitchFamily="82" charset="0"/>
              </a:rPr>
              <a:t>kasih</a:t>
            </a:r>
            <a:endParaRPr lang="en-US" sz="6600" dirty="0">
              <a:latin typeface="Chiller" pitchFamily="82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019800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3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144</TotalTime>
  <Words>639</Words>
  <Application>Microsoft Office PowerPoint</Application>
  <PresentationFormat>On-screen Show (4:3)</PresentationFormat>
  <Paragraphs>155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RUMAH SAKIT JIWA DAERAH  ARIF ZAINUDIN SURAKARTA</vt:lpstr>
      <vt:lpstr>PROGRAM KEGIATAN SKPD   TA 2016</vt:lpstr>
      <vt:lpstr>PROGRAM KEGIATAN SKPD   TA 2017</vt:lpstr>
      <vt:lpstr> 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RUMAH SAKIT JIWA DAERAH  ARIF ZAINUDIN SURAKARTA</dc:title>
  <dc:creator>user</dc:creator>
  <cp:lastModifiedBy>user</cp:lastModifiedBy>
  <cp:revision>21</cp:revision>
  <cp:lastPrinted>2016-01-09T04:48:31Z</cp:lastPrinted>
  <dcterms:created xsi:type="dcterms:W3CDTF">2016-01-09T02:06:01Z</dcterms:created>
  <dcterms:modified xsi:type="dcterms:W3CDTF">2016-01-09T04:50:40Z</dcterms:modified>
</cp:coreProperties>
</file>