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88825" cy="6858000"/>
  <p:notesSz cx="7010400" cy="1112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FF66"/>
    <a:srgbClr val="00FFFF"/>
    <a:srgbClr val="FF6600"/>
    <a:srgbClr val="FF9966"/>
    <a:srgbClr val="BDA9BD"/>
    <a:srgbClr val="9999FF"/>
    <a:srgbClr val="CC3300"/>
    <a:srgbClr val="FF66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0" y="-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7"/>
              <c:layout>
                <c:manualLayout>
                  <c:x val="-3.137485202722691E-2"/>
                  <c:y val="-5.01343066494473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_(* #,##0_);_(* \(#,##0\);_(* "-"_);_(@_)</c:formatCode>
                <c:ptCount val="10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  <c:pt idx="5" formatCode="#,##0">
                  <c:v>15533237828</c:v>
                </c:pt>
                <c:pt idx="6" formatCode="#,##0_);\(#,##0\)">
                  <c:v>17854375730</c:v>
                </c:pt>
                <c:pt idx="7" formatCode="#,##0">
                  <c:v>22713279892</c:v>
                </c:pt>
                <c:pt idx="8" formatCode="_(* #.##0_);_(* \(#.##0\);_(* &quot;-&quot;??_);_(@_)">
                  <c:v>23263709442</c:v>
                </c:pt>
                <c:pt idx="9" formatCode="#,##0">
                  <c:v>25773569838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296576"/>
        <c:axId val="122322944"/>
        <c:axId val="0"/>
      </c:bar3DChart>
      <c:catAx>
        <c:axId val="1222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22944"/>
        <c:crosses val="autoZero"/>
        <c:auto val="1"/>
        <c:lblAlgn val="ctr"/>
        <c:lblOffset val="100"/>
        <c:noMultiLvlLbl val="0"/>
      </c:catAx>
      <c:valAx>
        <c:axId val="12232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9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  <c:pt idx="5">
                  <c:v>124</c:v>
                </c:pt>
                <c:pt idx="6">
                  <c:v>114</c:v>
                </c:pt>
                <c:pt idx="7">
                  <c:v>106</c:v>
                </c:pt>
                <c:pt idx="8">
                  <c:v>112</c:v>
                </c:pt>
                <c:pt idx="9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  <c:pt idx="5">
                  <c:v>25</c:v>
                </c:pt>
                <c:pt idx="6">
                  <c:v>19</c:v>
                </c:pt>
                <c:pt idx="7">
                  <c:v>34</c:v>
                </c:pt>
                <c:pt idx="8">
                  <c:v>21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  <c:pt idx="5">
                  <c:v>1117</c:v>
                </c:pt>
                <c:pt idx="6">
                  <c:v>1576</c:v>
                </c:pt>
                <c:pt idx="7" formatCode="_(* #.##0_);_(* \(#.##0\);_(* &quot;-&quot;??_);_(@_)">
                  <c:v>1357</c:v>
                </c:pt>
                <c:pt idx="8" formatCode="General">
                  <c:v>1213</c:v>
                </c:pt>
                <c:pt idx="9" formatCode="General">
                  <c:v>1269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  <c:pt idx="5">
                  <c:v>788</c:v>
                </c:pt>
                <c:pt idx="6">
                  <c:v>970</c:v>
                </c:pt>
                <c:pt idx="7">
                  <c:v>981</c:v>
                </c:pt>
                <c:pt idx="8">
                  <c:v>925</c:v>
                </c:pt>
                <c:pt idx="9">
                  <c:v>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rgbClr val="99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  <c:pt idx="4">
                  <c:v>1298</c:v>
                </c:pt>
                <c:pt idx="5">
                  <c:v>1135</c:v>
                </c:pt>
                <c:pt idx="6">
                  <c:v>1346</c:v>
                </c:pt>
                <c:pt idx="7">
                  <c:v>1327</c:v>
                </c:pt>
                <c:pt idx="8">
                  <c:v>1291</c:v>
                </c:pt>
                <c:pt idx="9" formatCode="General">
                  <c:v>1326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760233612387291"/>
          <c:y val="0.93142571577014321"/>
          <c:w val="0.77223064539669883"/>
          <c:h val="5.3012287850369565E-2"/>
        </c:manualLayout>
      </c:layout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  <c:pt idx="7">
                  <c:v>17</c:v>
                </c:pt>
                <c:pt idx="8">
                  <c:v>17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  <c:pt idx="5">
                  <c:v>74</c:v>
                </c:pt>
                <c:pt idx="6">
                  <c:v>97</c:v>
                </c:pt>
                <c:pt idx="7">
                  <c:v>98</c:v>
                </c:pt>
                <c:pt idx="8">
                  <c:v>84</c:v>
                </c:pt>
                <c:pt idx="9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  <c:pt idx="5">
                  <c:v>70.819999999999993</c:v>
                </c:pt>
                <c:pt idx="6">
                  <c:v>65.98</c:v>
                </c:pt>
                <c:pt idx="7">
                  <c:v>70.77</c:v>
                </c:pt>
                <c:pt idx="8">
                  <c:v>71.239999999999995</c:v>
                </c:pt>
                <c:pt idx="9">
                  <c:v>70.69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032896"/>
        <c:axId val="122034432"/>
        <c:axId val="0"/>
      </c:bar3DChart>
      <c:catAx>
        <c:axId val="12203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34432"/>
        <c:crosses val="autoZero"/>
        <c:auto val="1"/>
        <c:lblAlgn val="ctr"/>
        <c:lblOffset val="100"/>
        <c:noMultiLvlLbl val="0"/>
      </c:catAx>
      <c:valAx>
        <c:axId val="12203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3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/>
              <a:sp3d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28</c:v>
                </c:pt>
                <c:pt idx="8">
                  <c:v>32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697984"/>
        <c:axId val="204699520"/>
        <c:axId val="0"/>
      </c:bar3DChart>
      <c:catAx>
        <c:axId val="20469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699520"/>
        <c:crosses val="autoZero"/>
        <c:auto val="1"/>
        <c:lblAlgn val="ctr"/>
        <c:lblOffset val="100"/>
        <c:noMultiLvlLbl val="0"/>
      </c:catAx>
      <c:valAx>
        <c:axId val="20469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69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993792"/>
        <c:axId val="221007872"/>
        <c:axId val="0"/>
      </c:bar3DChart>
      <c:catAx>
        <c:axId val="22099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007872"/>
        <c:crosses val="autoZero"/>
        <c:auto val="1"/>
        <c:lblAlgn val="ctr"/>
        <c:lblOffset val="100"/>
        <c:noMultiLvlLbl val="0"/>
      </c:catAx>
      <c:valAx>
        <c:axId val="22100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99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79096612261082E-2"/>
          <c:y val="2.9955248223044767E-2"/>
          <c:w val="0.82326885815274142"/>
          <c:h val="0.912657945271101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_(* #.##0_);_(* \(#.##0\);_(* "-"??_);_(@_)</c:formatCode>
                <c:ptCount val="10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  <c:pt idx="5">
                  <c:v>5927</c:v>
                </c:pt>
                <c:pt idx="6">
                  <c:v>7615</c:v>
                </c:pt>
                <c:pt idx="7">
                  <c:v>7209</c:v>
                </c:pt>
                <c:pt idx="8">
                  <c:v>6730</c:v>
                </c:pt>
                <c:pt idx="9">
                  <c:v>6812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(6.950)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6950</c:v>
                </c:pt>
                <c:pt idx="1">
                  <c:v>6950</c:v>
                </c:pt>
                <c:pt idx="2">
                  <c:v>6950</c:v>
                </c:pt>
                <c:pt idx="3">
                  <c:v>6950</c:v>
                </c:pt>
                <c:pt idx="4">
                  <c:v>6950</c:v>
                </c:pt>
                <c:pt idx="5">
                  <c:v>6950</c:v>
                </c:pt>
                <c:pt idx="6">
                  <c:v>6950</c:v>
                </c:pt>
                <c:pt idx="7">
                  <c:v>6950</c:v>
                </c:pt>
                <c:pt idx="8">
                  <c:v>6950</c:v>
                </c:pt>
                <c:pt idx="9">
                  <c:v>6950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4164224"/>
        <c:axId val="234165760"/>
      </c:lineChart>
      <c:catAx>
        <c:axId val="2341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165760"/>
        <c:crosses val="autoZero"/>
        <c:auto val="1"/>
        <c:lblAlgn val="ctr"/>
        <c:lblOffset val="100"/>
        <c:noMultiLvlLbl val="0"/>
      </c:catAx>
      <c:valAx>
        <c:axId val="23416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.##0_);_(* \(#.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16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1705872535812E-2"/>
          <c:y val="3.2461963555517136E-2"/>
          <c:w val="0.76021068999344643"/>
          <c:h val="0.90012436860873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  <c:pt idx="5">
                  <c:v>251</c:v>
                </c:pt>
                <c:pt idx="6">
                  <c:v>262</c:v>
                </c:pt>
                <c:pt idx="7">
                  <c:v>238</c:v>
                </c:pt>
                <c:pt idx="8">
                  <c:v>233</c:v>
                </c:pt>
                <c:pt idx="9">
                  <c:v>254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245</c:v>
                </c:pt>
                <c:pt idx="1">
                  <c:v>245</c:v>
                </c:pt>
                <c:pt idx="2">
                  <c:v>245</c:v>
                </c:pt>
                <c:pt idx="3">
                  <c:v>245</c:v>
                </c:pt>
                <c:pt idx="4">
                  <c:v>245</c:v>
                </c:pt>
                <c:pt idx="5">
                  <c:v>245</c:v>
                </c:pt>
                <c:pt idx="6">
                  <c:v>245</c:v>
                </c:pt>
                <c:pt idx="7">
                  <c:v>245</c:v>
                </c:pt>
                <c:pt idx="8">
                  <c:v>245</c:v>
                </c:pt>
                <c:pt idx="9">
                  <c:v>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548224"/>
        <c:axId val="122549760"/>
      </c:lineChart>
      <c:catAx>
        <c:axId val="12254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549760"/>
        <c:crosses val="autoZero"/>
        <c:auto val="1"/>
        <c:lblAlgn val="ctr"/>
        <c:lblOffset val="100"/>
        <c:noMultiLvlLbl val="0"/>
      </c:catAx>
      <c:valAx>
        <c:axId val="12254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54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  <c:pt idx="5">
                  <c:v>287</c:v>
                </c:pt>
                <c:pt idx="6">
                  <c:v>316</c:v>
                </c:pt>
                <c:pt idx="7">
                  <c:v>269</c:v>
                </c:pt>
                <c:pt idx="8">
                  <c:v>245</c:v>
                </c:pt>
                <c:pt idx="9">
                  <c:v>278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(288)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288</c:v>
                </c:pt>
                <c:pt idx="1">
                  <c:v>288</c:v>
                </c:pt>
                <c:pt idx="2">
                  <c:v>288</c:v>
                </c:pt>
                <c:pt idx="3">
                  <c:v>288</c:v>
                </c:pt>
                <c:pt idx="4">
                  <c:v>288</c:v>
                </c:pt>
                <c:pt idx="5">
                  <c:v>288</c:v>
                </c:pt>
                <c:pt idx="6">
                  <c:v>288</c:v>
                </c:pt>
                <c:pt idx="7">
                  <c:v>288</c:v>
                </c:pt>
                <c:pt idx="8">
                  <c:v>288</c:v>
                </c:pt>
                <c:pt idx="9">
                  <c:v>288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9520"/>
        <c:axId val="123027456"/>
      </c:lineChart>
      <c:catAx>
        <c:axId val="1013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27456"/>
        <c:crosses val="autoZero"/>
        <c:auto val="1"/>
        <c:lblAlgn val="ctr"/>
        <c:lblOffset val="100"/>
        <c:noMultiLvlLbl val="0"/>
      </c:catAx>
      <c:valAx>
        <c:axId val="12302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 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  <c:pt idx="6">
                  <c:v>60</c:v>
                </c:pt>
                <c:pt idx="7">
                  <c:v>42</c:v>
                </c:pt>
                <c:pt idx="8">
                  <c:v>39</c:v>
                </c:pt>
                <c:pt idx="9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  <c:pt idx="5">
                  <c:v>47</c:v>
                </c:pt>
                <c:pt idx="6">
                  <c:v>67</c:v>
                </c:pt>
                <c:pt idx="7">
                  <c:v>56</c:v>
                </c:pt>
                <c:pt idx="8">
                  <c:v>60</c:v>
                </c:pt>
                <c:pt idx="9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EC4C1-BF13-4941-963A-7458F94D0400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39834-2A73-42A8-8072-1C0DD21F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0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74ABE-4C11-49EC-885D-02AF52C2764C}" type="datetime7">
              <a:rPr lang="en-US" smtClean="0"/>
              <a:t>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01613" y="833438"/>
            <a:ext cx="7413626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4EB224-D5A9-4B03-9760-27AED58BE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7D5E684-DE29-4B66-B2B3-559050E8DF6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04EE5DD-1F95-441D-80DA-71FAE1172163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7E10E0-6E5B-4561-A5A7-096F13010869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DFBA03-5789-463A-A771-6E5C516384E7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559B69-FFA6-4731-AD19-229EF6142B3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9B1CAF-6B6D-4533-8371-850C5D0D9107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3C436D-AEF3-4B46-A051-7E220176CCE4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644D3-6900-4C1D-8D88-B1D203B540D2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8DA281-EC4D-4531-8B2B-2CC9805B42C2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968A19-3E96-44B3-A685-A2805072982D}" type="datetime7">
              <a:rPr lang="en-US" smtClean="0"/>
              <a:t>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0BBECF-1FBB-43D8-8281-7D9AEFA05E26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DE3CF-7BC4-4A1D-B2C6-6D61FB107F08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20A159-C2F2-4521-8536-E7EA772713E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AAA961-CFD3-4B19-B93C-C7662CCEB58F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E30FDE-C061-458B-B682-E34F94F703A0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68DFC4-F1DA-49AB-9BD2-D519C103D59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617C84-480C-4541-A46F-C92E083C30B1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025047-CB35-4A5F-8FA6-33FFF1AC7A6E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48E20F-F016-4CB6-9E3C-14B635DB46F0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229A12-DE19-4379-88A4-1B8D2833FE2A}" type="datetime7">
              <a:rPr lang="en-US" smtClean="0"/>
              <a:t>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5832E0-0713-44D8-ABCC-92643F2113E2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044D8B-CC91-4C39-996B-289325222FA4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F01D0D-329F-44C3-94CD-34B5FC6A390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C22D308-29E8-443C-8E4F-0C256B9643C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686C4A-EE1B-4036-83B8-781099AA717E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399B238-22D4-4897-BE91-3FAF950C040E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F0559-2B9F-4B1F-8956-BD9628968753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8478A1-F9F4-4381-985B-6CCF9D758B2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5C4662-706B-474D-BE61-2DF4963BCEE4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DC6569-5A6A-474D-8484-0144BBED3F49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AE6688-66EF-4AE8-87F2-16AABC129A1A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FAA860-91CF-4CFA-A668-4FE96E2AA276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3B5BADE-D0ED-4D19-9810-62E2F0FD6E9E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40615D-8250-4172-B7A3-477A7A5C2AEB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F0ED7D-DB25-4213-B29D-D4D2F9A5AC1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97EAB0-BFEA-40A0-912F-F087CC8EDF05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1AD13B2-5932-4F96-8EF0-B9BC9AF3E170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293D34-DBAC-4B55-8F48-C25F19E0C38B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42A45-42E2-4046-B0B2-D50D2068C2A9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8CD2B6-93E9-4440-A868-19DEA021DB98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A6BCED-783D-4A47-A47F-A456FE416CEF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1DDEC5-1C90-42C3-A62B-044A98777A10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BB7C910-61E6-44BF-8C07-86978F9FC0A8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5" y="-8468"/>
            <a:ext cx="12223221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5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8" y="4470400"/>
            <a:ext cx="84614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911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7717" y="3632200"/>
            <a:ext cx="722452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470400"/>
            <a:ext cx="846141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3448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4590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6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6" y="1931988"/>
            <a:ext cx="8461416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911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584" y="4013200"/>
            <a:ext cx="846141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3448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4590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75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917" y="609600"/>
            <a:ext cx="845308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584" y="4013200"/>
            <a:ext cx="846141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7" y="609601"/>
            <a:ext cx="6924898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277823"/>
            <a:ext cx="10969945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65" y="1600214"/>
            <a:ext cx="53834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6008" y="1600207"/>
            <a:ext cx="5383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6008" y="3941770"/>
            <a:ext cx="5383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277823"/>
            <a:ext cx="10969945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453" y="1600214"/>
            <a:ext cx="10969945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6" y="2700869"/>
            <a:ext cx="8461416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2160589"/>
            <a:ext cx="4116406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595" y="2160590"/>
            <a:ext cx="4116408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7" y="2160983"/>
            <a:ext cx="41198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587" y="2737247"/>
            <a:ext cx="41198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4177" y="2160983"/>
            <a:ext cx="41198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4177" y="2737247"/>
            <a:ext cx="41198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7" y="609600"/>
            <a:ext cx="84614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7" y="1498604"/>
            <a:ext cx="371927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5"/>
            <a:ext cx="4513540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7" y="2777069"/>
            <a:ext cx="371927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7" y="4800600"/>
            <a:ext cx="846141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587" y="609600"/>
            <a:ext cx="8461415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7" y="5367338"/>
            <a:ext cx="8461415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6" y="-8468"/>
            <a:ext cx="12223223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7" y="2160590"/>
            <a:ext cx="846141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4" y="6041364"/>
            <a:ext cx="911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588" y="6041364"/>
            <a:ext cx="6162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71321" y="5533081"/>
            <a:ext cx="10360503" cy="431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95" tIns="47097" rIns="94195" bIns="47097" anchor="ctr">
            <a:normAutofit/>
          </a:bodyPr>
          <a:lstStyle/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79976" y="5373217"/>
            <a:ext cx="10360503" cy="892178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81" tIns="47091" rIns="94181" bIns="47091" anchor="ctr">
            <a:normAutofit/>
          </a:bodyPr>
          <a:lstStyle/>
          <a:p>
            <a:pPr algn="ctr"/>
            <a:endParaRPr lang="en-US" sz="10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17350" y="2672916"/>
            <a:ext cx="6042207" cy="2446426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LAPORAN KINERJA</a:t>
            </a:r>
          </a:p>
          <a:p>
            <a:pPr algn="ctr"/>
            <a:r>
              <a:rPr lang="en-US" sz="4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s/d OKTOBER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</a:t>
            </a:r>
            <a:r>
              <a:rPr lang="id-ID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1808" y="1484786"/>
            <a:ext cx="4054483" cy="692099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RUMAH SAKIT JIWA DAERAH</a:t>
            </a:r>
          </a:p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dr. ARIF </a:t>
            </a:r>
            <a:r>
              <a:rPr lang="en-US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ZAINUDIN</a:t>
            </a:r>
            <a:endParaRPr lang="en-US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26"/>
          <p:cNvGrpSpPr/>
          <p:nvPr/>
        </p:nvGrpSpPr>
        <p:grpSpPr>
          <a:xfrm>
            <a:off x="5091525" y="512676"/>
            <a:ext cx="1575965" cy="756084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4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58643835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054019396"/>
              </p:ext>
            </p:extLst>
          </p:nvPr>
        </p:nvGraphicFramePr>
        <p:xfrm>
          <a:off x="363629" y="1386946"/>
          <a:ext cx="11297953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2835374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71577328"/>
              </p:ext>
            </p:extLst>
          </p:nvPr>
        </p:nvGraphicFramePr>
        <p:xfrm>
          <a:off x="506898" y="1376773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84236210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090516722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97" y="620688"/>
            <a:ext cx="10969945" cy="113982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2993975"/>
              </p:ext>
            </p:extLst>
          </p:nvPr>
        </p:nvGraphicFramePr>
        <p:xfrm>
          <a:off x="220354" y="1916834"/>
          <a:ext cx="11748117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627"/>
                <a:gridCol w="1005549"/>
                <a:gridCol w="1005549"/>
                <a:gridCol w="1005549"/>
                <a:gridCol w="1005549"/>
                <a:gridCol w="1005549"/>
                <a:gridCol w="1005549"/>
                <a:gridCol w="1005549"/>
                <a:gridCol w="1005549"/>
                <a:gridCol w="1005549"/>
                <a:gridCol w="1005549"/>
              </a:tblGrid>
              <a:tr h="10426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14672919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87677332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3168923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283592"/>
              </p:ext>
            </p:extLst>
          </p:nvPr>
        </p:nvGraphicFramePr>
        <p:xfrm>
          <a:off x="220360" y="550777"/>
          <a:ext cx="11777963" cy="605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019"/>
                <a:gridCol w="2735898"/>
                <a:gridCol w="2449785"/>
                <a:gridCol w="2613109"/>
                <a:gridCol w="1306554"/>
                <a:gridCol w="1864598"/>
              </a:tblGrid>
              <a:tr h="60946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21671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788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10.767.206.000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7.391.119.337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68,64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93,43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19788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1.315.049.000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87,67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1098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12.579.091.000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9.559.272.800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75,99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87,81</a:t>
                      </a:r>
                    </a:p>
                  </a:txBody>
                  <a:tcPr marL="181933" marR="181933" marT="68580" marB="68580" anchor="ctr"/>
                </a:tc>
              </a:tr>
              <a:tr h="14877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1.195.900.000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89,25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4573" y="29818"/>
            <a:ext cx="11868127" cy="445878"/>
          </a:xfrm>
          <a:prstGeom prst="rect">
            <a:avLst/>
          </a:prstGeom>
          <a:noFill/>
        </p:spPr>
        <p:txBody>
          <a:bodyPr wrap="square" lIns="136767" tIns="68383" rIns="136767" bIns="68383">
            <a:spAutoFit/>
          </a:bodyPr>
          <a:lstStyle/>
          <a:p>
            <a:pPr algn="ctr"/>
            <a:r>
              <a:rPr lang="en-US" sz="2000" b="1" dirty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REALISASI BELANJA LANGSUNG S/D </a:t>
            </a:r>
            <a:r>
              <a:rPr lang="en-US" sz="2000" b="1" dirty="0" smtClean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OKTOBER2017</a:t>
            </a:r>
            <a:endParaRPr lang="en-US" sz="2000" b="1" dirty="0">
              <a:ln w="0"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21646844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63697573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609600"/>
            <a:ext cx="10969945" cy="10049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82730654"/>
              </p:ext>
            </p:extLst>
          </p:nvPr>
        </p:nvGraphicFramePr>
        <p:xfrm>
          <a:off x="220359" y="1700810"/>
          <a:ext cx="11748099" cy="427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17"/>
                <a:gridCol w="1174810"/>
                <a:gridCol w="979008"/>
                <a:gridCol w="979008"/>
                <a:gridCol w="979008"/>
                <a:gridCol w="979008"/>
                <a:gridCol w="979008"/>
                <a:gridCol w="979008"/>
                <a:gridCol w="979008"/>
                <a:gridCol w="979008"/>
                <a:gridCol w="979008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</a:tr>
              <a:tr h="6406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83569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8196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4355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57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52352019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44234620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27660380"/>
              </p:ext>
            </p:extLst>
          </p:nvPr>
        </p:nvGraphicFramePr>
        <p:xfrm>
          <a:off x="1967029" y="1349568"/>
          <a:ext cx="911863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893856" y="533399"/>
            <a:ext cx="33122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</a:t>
            </a:r>
            <a:r>
              <a:rPr lang="en-US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  </a:t>
            </a:r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03200210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79738940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15736" y="2514600"/>
            <a:ext cx="10360503" cy="1829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</a:t>
            </a: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 PASIEN RAWAT JALAN</a:t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6619"/>
              </p:ext>
            </p:extLst>
          </p:nvPr>
        </p:nvGraphicFramePr>
        <p:xfrm>
          <a:off x="143302" y="116632"/>
          <a:ext cx="11806232" cy="654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54"/>
                <a:gridCol w="2084838"/>
                <a:gridCol w="897274"/>
                <a:gridCol w="897274"/>
                <a:gridCol w="897274"/>
                <a:gridCol w="897274"/>
                <a:gridCol w="897274"/>
                <a:gridCol w="897274"/>
                <a:gridCol w="897274"/>
                <a:gridCol w="897274"/>
                <a:gridCol w="897274"/>
                <a:gridCol w="897274"/>
              </a:tblGrid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22" marR="181922" marT="68546" marB="68546" anchor="ctr"/>
                </a:tc>
              </a:tr>
              <a:tr h="36962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584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644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2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</a:tr>
              <a:tr h="3428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717014"/>
              </p:ext>
            </p:extLst>
          </p:nvPr>
        </p:nvGraphicFramePr>
        <p:xfrm>
          <a:off x="228541" y="228600"/>
          <a:ext cx="11782533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09"/>
                <a:gridCol w="2683572"/>
                <a:gridCol w="2466032"/>
                <a:gridCol w="2319764"/>
                <a:gridCol w="1373425"/>
                <a:gridCol w="2051731"/>
              </a:tblGrid>
              <a:tr h="86715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97643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643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207.905.060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70,66</a:t>
                      </a:r>
                      <a:endParaRPr lang="en-US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94,63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1086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38.743.054.000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22.651.055.928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58,46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82,57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113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255.829.837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74,63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841"/>
            <a:ext cx="1096962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</a:t>
            </a: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JAWA TENGAH</a:t>
            </a: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9" y="2040732"/>
            <a:ext cx="11604837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312697" y="1373984"/>
            <a:ext cx="1102332" cy="478631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1.273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535073" y="1368355"/>
            <a:ext cx="1102332" cy="488156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651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0679041" y="3969545"/>
            <a:ext cx="1263418" cy="511968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2.099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773254" y="1376365"/>
            <a:ext cx="1099174" cy="488156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3.395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290850" y="1366838"/>
            <a:ext cx="1274719" cy="492920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6.835</a:t>
            </a:r>
          </a:p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945367" y="1369220"/>
            <a:ext cx="1289427" cy="488156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5.992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6619965" y="1354933"/>
            <a:ext cx="1623492" cy="502443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5.999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9795497" y="1371601"/>
            <a:ext cx="1099174" cy="504825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6.105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0965579" y="1340646"/>
            <a:ext cx="1099174" cy="504825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247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335938" y="1352551"/>
            <a:ext cx="1432696" cy="511970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Grobongan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8" y="296652"/>
            <a:ext cx="10969625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6" y="1844824"/>
            <a:ext cx="11253186" cy="4832694"/>
          </a:xfrm>
        </p:spPr>
      </p:pic>
      <p:sp>
        <p:nvSpPr>
          <p:cNvPr id="5" name="Rectangular Callout 4"/>
          <p:cNvSpPr/>
          <p:nvPr/>
        </p:nvSpPr>
        <p:spPr>
          <a:xfrm>
            <a:off x="2249774" y="1274499"/>
            <a:ext cx="1525579" cy="350043"/>
          </a:xfrm>
          <a:prstGeom prst="wedgeRectCallout">
            <a:avLst>
              <a:gd name="adj1" fmla="val -63446"/>
              <a:gd name="adj2" fmla="val 77540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702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39388" y="1252704"/>
            <a:ext cx="1525576" cy="350043"/>
          </a:xfrm>
          <a:prstGeom prst="wedgeRectCallout">
            <a:avLst>
              <a:gd name="adj1" fmla="val -143249"/>
              <a:gd name="adj2" fmla="val 658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803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450534" y="1274499"/>
            <a:ext cx="1522378" cy="350043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121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024485" y="1269678"/>
            <a:ext cx="1525579" cy="350043"/>
          </a:xfrm>
          <a:prstGeom prst="wedgeRectCallout">
            <a:avLst>
              <a:gd name="adj1" fmla="val -334338"/>
              <a:gd name="adj2" fmla="val 7733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348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015736" y="1252705"/>
            <a:ext cx="1159187" cy="350043"/>
          </a:xfrm>
          <a:prstGeom prst="wedgeRectCallout">
            <a:avLst>
              <a:gd name="adj1" fmla="val -25777"/>
              <a:gd name="adj2" fmla="val 108963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8713399" y="1274499"/>
            <a:ext cx="1342382" cy="350043"/>
          </a:xfrm>
          <a:prstGeom prst="wedgeRectCallout">
            <a:avLst>
              <a:gd name="adj1" fmla="val -518448"/>
              <a:gd name="adj2" fmla="val 96202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437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0173265" y="1273351"/>
            <a:ext cx="1841432" cy="350043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834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7309" y="2895601"/>
            <a:ext cx="9888320" cy="164630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525484"/>
              </p:ext>
            </p:extLst>
          </p:nvPr>
        </p:nvGraphicFramePr>
        <p:xfrm>
          <a:off x="325537" y="103324"/>
          <a:ext cx="11623999" cy="63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822"/>
                <a:gridCol w="1883851"/>
                <a:gridCol w="1077126"/>
                <a:gridCol w="871800"/>
                <a:gridCol w="871800"/>
                <a:gridCol w="871800"/>
                <a:gridCol w="871800"/>
                <a:gridCol w="871800"/>
                <a:gridCol w="871800"/>
                <a:gridCol w="871800"/>
                <a:gridCol w="871800"/>
                <a:gridCol w="871800"/>
              </a:tblGrid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98" marR="181998" marT="68592" marB="68592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4113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2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311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8522" y="141022"/>
            <a:ext cx="1150213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&amp;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TENGAH</a:t>
            </a: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9" y="2040732"/>
            <a:ext cx="11461568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20358" y="1334226"/>
            <a:ext cx="1102332" cy="54285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249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366516" y="1335156"/>
            <a:ext cx="1102332" cy="548724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0679041" y="3969545"/>
            <a:ext cx="1263418" cy="511968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211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530337" y="1342716"/>
            <a:ext cx="1099174" cy="535780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192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212874" y="1353586"/>
            <a:ext cx="1346676" cy="492920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262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694158" y="1369220"/>
            <a:ext cx="1401455" cy="488156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309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637630" y="1384853"/>
            <a:ext cx="1623492" cy="485775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281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9742752" y="1371601"/>
            <a:ext cx="1209526" cy="506895"/>
          </a:xfrm>
          <a:prstGeom prst="wedgeRectCallout">
            <a:avLst>
              <a:gd name="adj1" fmla="val -94585"/>
              <a:gd name="adj2" fmla="val 53056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404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1030226" y="1367150"/>
            <a:ext cx="1099174" cy="504825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79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386725" y="1371600"/>
            <a:ext cx="1289427" cy="492921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294" y="685800"/>
            <a:ext cx="10969625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83" y="1609295"/>
            <a:ext cx="11379770" cy="5274531"/>
          </a:xfrm>
        </p:spPr>
      </p:pic>
      <p:sp>
        <p:nvSpPr>
          <p:cNvPr id="5" name="Rectangular Callout 4"/>
          <p:cNvSpPr/>
          <p:nvPr/>
        </p:nvSpPr>
        <p:spPr>
          <a:xfrm>
            <a:off x="1737201" y="1244965"/>
            <a:ext cx="1525579" cy="350043"/>
          </a:xfrm>
          <a:prstGeom prst="wedgeRectCallout">
            <a:avLst>
              <a:gd name="adj1" fmla="val -40424"/>
              <a:gd name="adj2" fmla="val 7593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370169" y="1249728"/>
            <a:ext cx="1525576" cy="350043"/>
          </a:xfrm>
          <a:prstGeom prst="wedgeRectCallout">
            <a:avLst>
              <a:gd name="adj1" fmla="val -127491"/>
              <a:gd name="adj2" fmla="val 6276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984184" y="1249728"/>
            <a:ext cx="1525579" cy="350043"/>
          </a:xfrm>
          <a:prstGeom prst="wedgeRectCallout">
            <a:avLst>
              <a:gd name="adj1" fmla="val -157455"/>
              <a:gd name="adj2" fmla="val 4746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576091" y="1254490"/>
            <a:ext cx="1525579" cy="350043"/>
          </a:xfrm>
          <a:prstGeom prst="wedgeRectCallout">
            <a:avLst>
              <a:gd name="adj1" fmla="val -308689"/>
              <a:gd name="adj2" fmla="val 7427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73783" y="1240203"/>
            <a:ext cx="1159187" cy="350043"/>
          </a:xfrm>
          <a:prstGeom prst="wedgeRectCallout">
            <a:avLst>
              <a:gd name="adj1" fmla="val 15950"/>
              <a:gd name="adj2" fmla="val 106699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8224852" y="1259253"/>
            <a:ext cx="1342382" cy="350043"/>
          </a:xfrm>
          <a:prstGeom prst="wedgeRectCallout">
            <a:avLst>
              <a:gd name="adj1" fmla="val -487607"/>
              <a:gd name="adj2" fmla="val 90936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9690416" y="1244965"/>
            <a:ext cx="1841432" cy="350043"/>
          </a:xfrm>
          <a:prstGeom prst="wedgeRectCallout">
            <a:avLst>
              <a:gd name="adj1" fmla="val -273310"/>
              <a:gd name="adj2" fmla="val 8501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88" y="2996952"/>
            <a:ext cx="10360503" cy="182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</a:t>
            </a:r>
            <a:r>
              <a:rPr lang="en-US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OKTOBER </a:t>
            </a:r>
            <a:r>
              <a:rPr lang="id-ID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441" y="762000"/>
            <a:ext cx="10969625" cy="1143000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716383"/>
              </p:ext>
            </p:extLst>
          </p:nvPr>
        </p:nvGraphicFramePr>
        <p:xfrm>
          <a:off x="101574" y="1905001"/>
          <a:ext cx="11985685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246"/>
                <a:gridCol w="2304256"/>
                <a:gridCol w="986145"/>
                <a:gridCol w="1084918"/>
                <a:gridCol w="902344"/>
                <a:gridCol w="820312"/>
                <a:gridCol w="871637"/>
                <a:gridCol w="866855"/>
                <a:gridCol w="871243"/>
                <a:gridCol w="871243"/>
                <a:gridCol w="871243"/>
                <a:gridCol w="871243"/>
              </a:tblGrid>
              <a:tr h="6545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91" marR="181991" marT="68598" marB="68598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3.321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2.781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3.451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3.090 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3.300 </a:t>
                      </a: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1.365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1.526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1.590 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1.594 </a:t>
                      </a: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18955" marR="18955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418 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395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629" y="188640"/>
            <a:ext cx="11086569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392860"/>
              </p:ext>
            </p:extLst>
          </p:nvPr>
        </p:nvGraphicFramePr>
        <p:xfrm>
          <a:off x="220359" y="879578"/>
          <a:ext cx="11746057" cy="544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482"/>
                <a:gridCol w="2265465"/>
                <a:gridCol w="795420"/>
                <a:gridCol w="892410"/>
                <a:gridCol w="892410"/>
                <a:gridCol w="892410"/>
                <a:gridCol w="892410"/>
                <a:gridCol w="892410"/>
                <a:gridCol w="892410"/>
                <a:gridCol w="892410"/>
                <a:gridCol w="892410"/>
                <a:gridCol w="892410"/>
              </a:tblGrid>
              <a:tr h="533199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</a:tr>
              <a:tr h="221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SEDERHANA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</a:tr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Exercise Therapy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 Red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Traksi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 Ft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Mwd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Cryo</a:t>
                      </a:r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Therapy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Static </a:t>
                      </a:r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Bycicle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20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Class Exercise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Pijat</a:t>
                      </a:r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Bayi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SEDANG</a:t>
                      </a:r>
                      <a:r>
                        <a:rPr lang="en-US" sz="13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Faradisasi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Galvanic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Ultrasound Therapy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CANGGIH 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18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 Monitor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Nebulizer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Densitometri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629" y="404665"/>
            <a:ext cx="11086569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200084"/>
              </p:ext>
            </p:extLst>
          </p:nvPr>
        </p:nvGraphicFramePr>
        <p:xfrm>
          <a:off x="353684" y="1376772"/>
          <a:ext cx="11691845" cy="408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06"/>
                <a:gridCol w="2362600"/>
                <a:gridCol w="854632"/>
                <a:gridCol w="887035"/>
                <a:gridCol w="887035"/>
                <a:gridCol w="887035"/>
                <a:gridCol w="798331"/>
                <a:gridCol w="887035"/>
                <a:gridCol w="798331"/>
                <a:gridCol w="887035"/>
                <a:gridCol w="887035"/>
                <a:gridCol w="887035"/>
              </a:tblGrid>
              <a:tr h="52822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</a:tr>
              <a:tr h="359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57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08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3437" y="609600"/>
            <a:ext cx="10969625" cy="722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174085"/>
              </p:ext>
            </p:extLst>
          </p:nvPr>
        </p:nvGraphicFramePr>
        <p:xfrm>
          <a:off x="335272" y="2132856"/>
          <a:ext cx="11630937" cy="243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266"/>
                <a:gridCol w="4964424"/>
                <a:gridCol w="1560247"/>
              </a:tblGrid>
              <a:tr h="7354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OKTOBER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</a:tr>
              <a:tr h="5965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25.773.569.838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996585" y="762000"/>
            <a:ext cx="10969625" cy="722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KINERJA PENDAPATAN</a:t>
            </a:r>
            <a: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06" y="66260"/>
            <a:ext cx="5789692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188630"/>
              </p:ext>
            </p:extLst>
          </p:nvPr>
        </p:nvGraphicFramePr>
        <p:xfrm>
          <a:off x="406295" y="630307"/>
          <a:ext cx="11543239" cy="603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193"/>
                <a:gridCol w="2381484"/>
                <a:gridCol w="865453"/>
                <a:gridCol w="880777"/>
                <a:gridCol w="921691"/>
                <a:gridCol w="921691"/>
                <a:gridCol w="1005483"/>
                <a:gridCol w="921691"/>
                <a:gridCol w="738694"/>
                <a:gridCol w="738694"/>
                <a:gridCol w="738694"/>
                <a:gridCol w="738694"/>
              </a:tblGrid>
              <a:tr h="47304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</a:tr>
              <a:tr h="28668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media radio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1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 Kesehatan Jiwa ke masyarakat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5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Support Group 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57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Konsultasi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keluarga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84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Kunjungan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rumah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14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72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8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5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2030" y="533401"/>
            <a:ext cx="8448354" cy="59295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479507"/>
              </p:ext>
            </p:extLst>
          </p:nvPr>
        </p:nvGraphicFramePr>
        <p:xfrm>
          <a:off x="220360" y="1376772"/>
          <a:ext cx="11663742" cy="479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30"/>
                <a:gridCol w="1786183"/>
                <a:gridCol w="871510"/>
                <a:gridCol w="871510"/>
                <a:gridCol w="958661"/>
                <a:gridCol w="871510"/>
                <a:gridCol w="871510"/>
                <a:gridCol w="871510"/>
                <a:gridCol w="871510"/>
                <a:gridCol w="871510"/>
                <a:gridCol w="1073549"/>
                <a:gridCol w="1073549"/>
              </a:tblGrid>
              <a:tr h="6078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57" marR="181957" marT="68579" marB="68579" anchor="ctr"/>
                </a:tc>
              </a:tr>
              <a:tr h="531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284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294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13 </a:t>
                      </a:r>
                    </a:p>
                  </a:txBody>
                  <a:tcPr marL="0" marR="0" marT="0" marB="0" anchor="ctr"/>
                </a:tc>
              </a:tr>
              <a:tr h="44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1.288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1.362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171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162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118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28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7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</a:tr>
              <a:tr h="52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168" y="188640"/>
            <a:ext cx="11086569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396313"/>
              </p:ext>
            </p:extLst>
          </p:nvPr>
        </p:nvGraphicFramePr>
        <p:xfrm>
          <a:off x="120619" y="973300"/>
          <a:ext cx="11968483" cy="54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427"/>
                <a:gridCol w="2409066"/>
                <a:gridCol w="858670"/>
                <a:gridCol w="780608"/>
                <a:gridCol w="858670"/>
                <a:gridCol w="858670"/>
                <a:gridCol w="858670"/>
                <a:gridCol w="858670"/>
                <a:gridCol w="923508"/>
                <a:gridCol w="923508"/>
                <a:gridCol w="923508"/>
                <a:gridCol w="923508"/>
              </a:tblGrid>
              <a:tr h="5792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89" marR="181889" marT="68573" marB="68573" anchor="ctr"/>
                </a:tc>
              </a:tr>
              <a:tr h="41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0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30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38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</a:tr>
              <a:tr h="397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6898" y="473869"/>
            <a:ext cx="11086569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177609"/>
              </p:ext>
            </p:extLst>
          </p:nvPr>
        </p:nvGraphicFramePr>
        <p:xfrm>
          <a:off x="220356" y="1654536"/>
          <a:ext cx="11748115" cy="425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713"/>
                <a:gridCol w="2065999"/>
                <a:gridCol w="792088"/>
                <a:gridCol w="1152128"/>
                <a:gridCol w="1080120"/>
                <a:gridCol w="864096"/>
                <a:gridCol w="864096"/>
                <a:gridCol w="864096"/>
                <a:gridCol w="927538"/>
                <a:gridCol w="808747"/>
                <a:gridCol w="808747"/>
                <a:gridCol w="808747"/>
              </a:tblGrid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97" marR="181897" marT="68586" marB="68586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0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104</a:t>
                      </a:r>
                    </a:p>
                  </a:txBody>
                  <a:tcPr marL="0" marR="0" marT="0" marB="0" anchor="ctr"/>
                </a:tc>
              </a:tr>
              <a:tr h="471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</a:tr>
              <a:tr h="242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9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5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40913" y="609600"/>
            <a:ext cx="6907013" cy="5146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92292"/>
              </p:ext>
            </p:extLst>
          </p:nvPr>
        </p:nvGraphicFramePr>
        <p:xfrm>
          <a:off x="118782" y="1360780"/>
          <a:ext cx="11968468" cy="466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924"/>
                <a:gridCol w="2418124"/>
                <a:gridCol w="885242"/>
                <a:gridCol w="885242"/>
                <a:gridCol w="885242"/>
                <a:gridCol w="885242"/>
                <a:gridCol w="885242"/>
                <a:gridCol w="885242"/>
                <a:gridCol w="885242"/>
                <a:gridCol w="885242"/>
                <a:gridCol w="885242"/>
                <a:gridCol w="885242"/>
              </a:tblGrid>
              <a:tr h="65358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18" marR="181918" marT="68534" marB="68534" anchor="ctr"/>
                </a:tc>
              </a:tr>
              <a:tr h="31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389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39339" y="152400"/>
            <a:ext cx="7211721" cy="6686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722030"/>
              </p:ext>
            </p:extLst>
          </p:nvPr>
        </p:nvGraphicFramePr>
        <p:xfrm>
          <a:off x="143298" y="782847"/>
          <a:ext cx="11739040" cy="588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46"/>
                <a:gridCol w="2298221"/>
                <a:gridCol w="871740"/>
                <a:gridCol w="792490"/>
                <a:gridCol w="871740"/>
                <a:gridCol w="937504"/>
                <a:gridCol w="790805"/>
                <a:gridCol w="790805"/>
                <a:gridCol w="878672"/>
                <a:gridCol w="966539"/>
                <a:gridCol w="992889"/>
                <a:gridCol w="992889"/>
              </a:tblGrid>
              <a:tr h="56199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57" marR="181957" marT="68577" marB="68577" anchor="ctr"/>
                </a:tc>
              </a:tr>
              <a:tr h="294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45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2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90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1188" y="11342"/>
            <a:ext cx="9550888" cy="5957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608752"/>
              </p:ext>
            </p:extLst>
          </p:nvPr>
        </p:nvGraphicFramePr>
        <p:xfrm>
          <a:off x="203147" y="442936"/>
          <a:ext cx="11985679" cy="628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54"/>
                <a:gridCol w="620957"/>
                <a:gridCol w="949698"/>
                <a:gridCol w="949698"/>
                <a:gridCol w="949698"/>
                <a:gridCol w="949698"/>
                <a:gridCol w="949698"/>
                <a:gridCol w="949698"/>
                <a:gridCol w="786545"/>
                <a:gridCol w="786545"/>
                <a:gridCol w="786545"/>
                <a:gridCol w="786545"/>
              </a:tblGrid>
              <a:tr h="342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2011" marR="182011" marT="68480" marB="68480" anchor="ctr"/>
                </a:tc>
              </a:tr>
              <a:tr h="2200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70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</a:t>
                      </a: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  <a:p>
                      <a:pPr algn="l" fontAlgn="b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Tangan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</a:tr>
              <a:tr h="234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23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343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</a:t>
                      </a:r>
                      <a:endParaRPr lang="fi-FI" sz="11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 fontAlgn="b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Tangan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25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79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5201" y="0"/>
            <a:ext cx="10323558" cy="498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43305"/>
              </p:ext>
            </p:extLst>
          </p:nvPr>
        </p:nvGraphicFramePr>
        <p:xfrm>
          <a:off x="239288" y="433856"/>
          <a:ext cx="11759781" cy="624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889"/>
                <a:gridCol w="2272538"/>
                <a:gridCol w="923816"/>
                <a:gridCol w="935006"/>
                <a:gridCol w="1078853"/>
                <a:gridCol w="935006"/>
                <a:gridCol w="791159"/>
                <a:gridCol w="863082"/>
                <a:gridCol w="719235"/>
                <a:gridCol w="791159"/>
                <a:gridCol w="719235"/>
                <a:gridCol w="948803"/>
              </a:tblGrid>
              <a:tr h="4595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58" marR="181958" marT="68495" marB="68495" anchor="ctr"/>
                </a:tc>
              </a:tr>
              <a:tr h="2756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/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65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53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ctr"/>
                </a:tc>
              </a:tr>
              <a:tr h="36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3603" y="762000"/>
            <a:ext cx="8836581" cy="7381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GAWAT DARURAT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246438"/>
              </p:ext>
            </p:extLst>
          </p:nvPr>
        </p:nvGraphicFramePr>
        <p:xfrm>
          <a:off x="189757" y="1700808"/>
          <a:ext cx="11999068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92"/>
                <a:gridCol w="2920095"/>
                <a:gridCol w="804522"/>
                <a:gridCol w="820882"/>
                <a:gridCol w="851782"/>
                <a:gridCol w="858633"/>
                <a:gridCol w="889299"/>
                <a:gridCol w="808453"/>
                <a:gridCol w="790335"/>
                <a:gridCol w="866425"/>
                <a:gridCol w="866425"/>
                <a:gridCol w="866425"/>
              </a:tblGrid>
              <a:tr h="6801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77" marR="181877" marT="68567" marB="68567" anchor="ctr"/>
                </a:tc>
              </a:tr>
              <a:tr h="391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81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589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</a:tr>
              <a:tr h="319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EKG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3053" y="709616"/>
            <a:ext cx="8461415" cy="7267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ELEKTROMEDIK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966761"/>
              </p:ext>
            </p:extLst>
          </p:nvPr>
        </p:nvGraphicFramePr>
        <p:xfrm>
          <a:off x="190457" y="1843088"/>
          <a:ext cx="11748118" cy="260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77"/>
                <a:gridCol w="2423787"/>
                <a:gridCol w="792901"/>
                <a:gridCol w="792901"/>
                <a:gridCol w="872191"/>
                <a:gridCol w="792901"/>
                <a:gridCol w="792901"/>
                <a:gridCol w="792901"/>
                <a:gridCol w="792901"/>
                <a:gridCol w="1021719"/>
                <a:gridCol w="1021719"/>
                <a:gridCol w="1021719"/>
              </a:tblGrid>
              <a:tr h="69320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66" marR="181966" marT="68600" marB="68600" anchor="ctr"/>
                </a:tc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0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260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1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01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3147" y="0"/>
            <a:ext cx="11495563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24661"/>
              </p:ext>
            </p:extLst>
          </p:nvPr>
        </p:nvGraphicFramePr>
        <p:xfrm>
          <a:off x="101573" y="438150"/>
          <a:ext cx="11688343" cy="619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46"/>
                <a:gridCol w="3082642"/>
                <a:gridCol w="2279025"/>
                <a:gridCol w="1928889"/>
                <a:gridCol w="2158782"/>
                <a:gridCol w="1275059"/>
              </a:tblGrid>
              <a:tr h="5425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OKT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</a:tr>
              <a:tr h="3958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34.365.900.000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2.203.099.964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24.496.201.436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71,28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58" marR="181958" marT="68555" marB="68555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61.835.000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432.425.000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96,09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3.120.000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27.507.500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110,03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290.000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3.210.000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91,71</a:t>
                      </a:r>
                    </a:p>
                  </a:txBody>
                  <a:tcPr marL="0" marR="0" marT="0" marB="0" anchor="ctr"/>
                </a:tc>
              </a:tr>
              <a:tr h="429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495.000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33,00</a:t>
                      </a:r>
                    </a:p>
                  </a:txBody>
                  <a:tcPr marL="0" marR="0" marT="0" marB="0" anchor="ctr"/>
                </a:tc>
              </a:tr>
              <a:tr h="410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14.070.000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119.155.000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68,09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86.510.000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740.177.500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49,35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1.125.000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103.298.750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147,57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710.000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6.655.000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66,55</a:t>
                      </a:r>
                    </a:p>
                  </a:txBody>
                  <a:tcPr marL="0" marR="0" marT="0" marB="0" anchor="ctr"/>
                </a:tc>
              </a:tr>
              <a:tr h="431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550.000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2.108.750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70,29</a:t>
                      </a:r>
                    </a:p>
                  </a:txBody>
                  <a:tcPr marL="0" marR="0" marT="0" marB="0" anchor="ctr"/>
                </a:tc>
              </a:tr>
              <a:tr h="429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1.535.500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51,18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63.750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388.750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12,96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941.250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16.508.800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94,34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14.360.054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76.619.642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51,08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7101" y="332656"/>
            <a:ext cx="8781646" cy="6177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32767"/>
              </p:ext>
            </p:extLst>
          </p:nvPr>
        </p:nvGraphicFramePr>
        <p:xfrm>
          <a:off x="37696" y="980728"/>
          <a:ext cx="11968467" cy="5190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78"/>
                <a:gridCol w="4552025"/>
                <a:gridCol w="718742"/>
                <a:gridCol w="638881"/>
                <a:gridCol w="853303"/>
                <a:gridCol w="670234"/>
                <a:gridCol w="670234"/>
                <a:gridCol w="670234"/>
                <a:gridCol w="670234"/>
                <a:gridCol w="670234"/>
                <a:gridCol w="670234"/>
                <a:gridCol w="670234"/>
              </a:tblGrid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955" marR="18955" marT="14289" marB="0" anchor="ctr"/>
                </a:tc>
              </a:tr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</a:tr>
              <a:tr h="33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5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6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1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24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79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00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5288" y="114304"/>
            <a:ext cx="8775733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882663"/>
              </p:ext>
            </p:extLst>
          </p:nvPr>
        </p:nvGraphicFramePr>
        <p:xfrm>
          <a:off x="101574" y="1116456"/>
          <a:ext cx="11866892" cy="492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65"/>
                <a:gridCol w="2289918"/>
                <a:gridCol w="821189"/>
                <a:gridCol w="819202"/>
                <a:gridCol w="819202"/>
                <a:gridCol w="819202"/>
                <a:gridCol w="819202"/>
                <a:gridCol w="819202"/>
                <a:gridCol w="819202"/>
                <a:gridCol w="819202"/>
                <a:gridCol w="819202"/>
                <a:gridCol w="819202"/>
                <a:gridCol w="819202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951" marR="18951" marT="1429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367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2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691723" y="5698334"/>
            <a:ext cx="10969625" cy="1052513"/>
          </a:xfrm>
          <a:prstGeom prst="rect">
            <a:avLst/>
          </a:prstGeom>
        </p:spPr>
        <p:txBody>
          <a:bodyPr lIns="87240" tIns="43619" rIns="87240" bIns="43619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5177" y="381000"/>
            <a:ext cx="9599064" cy="939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716095"/>
              </p:ext>
            </p:extLst>
          </p:nvPr>
        </p:nvGraphicFramePr>
        <p:xfrm>
          <a:off x="239288" y="1447800"/>
          <a:ext cx="11806236" cy="429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000"/>
                <a:gridCol w="1657357"/>
                <a:gridCol w="866856"/>
                <a:gridCol w="1102653"/>
                <a:gridCol w="1102653"/>
                <a:gridCol w="1023891"/>
                <a:gridCol w="984441"/>
                <a:gridCol w="882077"/>
                <a:gridCol w="882077"/>
                <a:gridCol w="882077"/>
                <a:gridCol w="882077"/>
                <a:gridCol w="882077"/>
              </a:tblGrid>
              <a:tr h="533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116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116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792107" y="4714875"/>
          <a:ext cx="414401" cy="548640"/>
        </p:xfrm>
        <a:graphic>
          <a:graphicData uri="http://schemas.openxmlformats.org/drawingml/2006/table">
            <a:tbl>
              <a:tblPr/>
              <a:tblGrid>
                <a:gridCol w="414401"/>
              </a:tblGrid>
              <a:tr h="548640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81933" marR="181933" marT="68580" marB="68580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39339" y="533400"/>
            <a:ext cx="6399134" cy="8554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67851"/>
              </p:ext>
            </p:extLst>
          </p:nvPr>
        </p:nvGraphicFramePr>
        <p:xfrm>
          <a:off x="220359" y="1592798"/>
          <a:ext cx="11748113" cy="21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87"/>
                <a:gridCol w="2509767"/>
                <a:gridCol w="890563"/>
                <a:gridCol w="809602"/>
                <a:gridCol w="890563"/>
                <a:gridCol w="809602"/>
                <a:gridCol w="809602"/>
                <a:gridCol w="809602"/>
                <a:gridCol w="877580"/>
                <a:gridCol w="919515"/>
                <a:gridCol w="919515"/>
                <a:gridCol w="919515"/>
              </a:tblGrid>
              <a:tr h="61700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29" marR="181929" marT="68640" marB="68640" anchor="ctr"/>
                </a:tc>
              </a:tr>
              <a:tr h="506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7.303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7.472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7.256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7.462</a:t>
                      </a:r>
                    </a:p>
                  </a:txBody>
                  <a:tcPr marL="9525" marR="9525" marT="9525" marB="0" anchor="ctr"/>
                </a:tc>
              </a:tr>
              <a:tr h="53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471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Diet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1.140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1.056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1.204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1.378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5177" y="1143000"/>
            <a:ext cx="8590865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LAUNDRY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63164"/>
              </p:ext>
            </p:extLst>
          </p:nvPr>
        </p:nvGraphicFramePr>
        <p:xfrm>
          <a:off x="101574" y="2133601"/>
          <a:ext cx="12039933" cy="178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5"/>
                <a:gridCol w="2497665"/>
                <a:gridCol w="966838"/>
                <a:gridCol w="805699"/>
                <a:gridCol w="883210"/>
                <a:gridCol w="821776"/>
                <a:gridCol w="821776"/>
                <a:gridCol w="821776"/>
                <a:gridCol w="921664"/>
                <a:gridCol w="966838"/>
                <a:gridCol w="966838"/>
                <a:gridCol w="966838"/>
              </a:tblGrid>
              <a:tr h="585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65" marR="181965" marT="68559" marB="68559" anchor="ctr"/>
                </a:tc>
              </a:tr>
              <a:tr h="44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15.185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16.534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17.191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17.699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323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539339" y="82976"/>
            <a:ext cx="6973246" cy="6028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106172"/>
              </p:ext>
            </p:extLst>
          </p:nvPr>
        </p:nvGraphicFramePr>
        <p:xfrm>
          <a:off x="158989" y="558347"/>
          <a:ext cx="11886544" cy="618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37"/>
                <a:gridCol w="3651022"/>
                <a:gridCol w="785276"/>
                <a:gridCol w="642500"/>
                <a:gridCol w="713889"/>
                <a:gridCol w="856664"/>
                <a:gridCol w="785276"/>
                <a:gridCol w="785276"/>
                <a:gridCol w="785276"/>
                <a:gridCol w="785276"/>
                <a:gridCol w="785276"/>
                <a:gridCol w="785276"/>
              </a:tblGrid>
              <a:tr h="31322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</a:tr>
              <a:tr h="49220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26" marR="181926" marT="68585" marB="68585" anchor="ctr"/>
                </a:tc>
              </a:tr>
              <a:tr h="313222">
                <a:tc gridSpan="5"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181926" marR="181926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371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667683" y="124410"/>
            <a:ext cx="7922738" cy="42390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516581"/>
              </p:ext>
            </p:extLst>
          </p:nvPr>
        </p:nvGraphicFramePr>
        <p:xfrm>
          <a:off x="128019" y="648942"/>
          <a:ext cx="11926068" cy="598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561"/>
                <a:gridCol w="1945447"/>
                <a:gridCol w="914472"/>
                <a:gridCol w="778993"/>
                <a:gridCol w="778993"/>
                <a:gridCol w="755162"/>
                <a:gridCol w="802825"/>
                <a:gridCol w="802825"/>
                <a:gridCol w="914958"/>
                <a:gridCol w="914958"/>
                <a:gridCol w="914958"/>
                <a:gridCol w="914958"/>
                <a:gridCol w="914958"/>
              </a:tblGrid>
              <a:tr h="3370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</a:tr>
              <a:tr h="33702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41" marR="181941" marT="68570" marB="6857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</a:tr>
              <a:tr h="12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</a:tr>
              <a:tr h="53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3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</a:tr>
              <a:tr h="46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bangunan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inspeksi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616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047206" y="221974"/>
            <a:ext cx="6502690" cy="638168"/>
          </a:xfrm>
        </p:spPr>
        <p:txBody>
          <a:bodyPr/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06691"/>
              </p:ext>
            </p:extLst>
          </p:nvPr>
        </p:nvGraphicFramePr>
        <p:xfrm>
          <a:off x="143301" y="764705"/>
          <a:ext cx="11943188" cy="533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63"/>
                <a:gridCol w="3385618"/>
                <a:gridCol w="875003"/>
                <a:gridCol w="766481"/>
                <a:gridCol w="834461"/>
                <a:gridCol w="751017"/>
                <a:gridCol w="751017"/>
                <a:gridCol w="775328"/>
                <a:gridCol w="788925"/>
                <a:gridCol w="788925"/>
                <a:gridCol w="788925"/>
                <a:gridCol w="788925"/>
              </a:tblGrid>
              <a:tr h="37157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</a:tr>
              <a:tr h="365524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77" marR="181877" marT="68583" marB="68583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Elektronika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1924" y="548680"/>
            <a:ext cx="8461415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340888"/>
              </p:ext>
            </p:extLst>
          </p:nvPr>
        </p:nvGraphicFramePr>
        <p:xfrm>
          <a:off x="117748" y="1484784"/>
          <a:ext cx="11873162" cy="4535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18"/>
                <a:gridCol w="1639018"/>
                <a:gridCol w="880509"/>
                <a:gridCol w="720080"/>
                <a:gridCol w="864096"/>
                <a:gridCol w="1080120"/>
                <a:gridCol w="864096"/>
                <a:gridCol w="1008112"/>
                <a:gridCol w="1008112"/>
                <a:gridCol w="1008112"/>
                <a:gridCol w="1152128"/>
                <a:gridCol w="1208561"/>
              </a:tblGrid>
              <a:tr h="3491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</a:tr>
              <a:tr h="796309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73" marR="181973" marT="68474" marB="68474" anchor="ctr"/>
                </a:tc>
              </a:tr>
              <a:tr h="376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292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00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" y="0"/>
            <a:ext cx="12292707" cy="687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1" y="152400"/>
            <a:ext cx="11495563" cy="6429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07881"/>
              </p:ext>
            </p:extLst>
          </p:nvPr>
        </p:nvGraphicFramePr>
        <p:xfrm>
          <a:off x="101573" y="609600"/>
          <a:ext cx="11877605" cy="617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51"/>
                <a:gridCol w="3552752"/>
                <a:gridCol w="2214350"/>
                <a:gridCol w="1929897"/>
                <a:gridCol w="1977576"/>
                <a:gridCol w="1401379"/>
              </a:tblGrid>
              <a:tr h="5237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OKT</a:t>
                      </a: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</a:tr>
              <a:tr h="3249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14.595.000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172.872.250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86,44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7.768.500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66.128.350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264,51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7.087.500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142.191.500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203,13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6.763.000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28.314.500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80,90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828.000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16.395.554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136,63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106.160.118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945.896.097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63,06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4.140.000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67.855.000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100,53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4.877.500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161.990.000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231,41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93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1.745.858.500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20.572.141.405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71,02</a:t>
                      </a:r>
                    </a:p>
                  </a:txBody>
                  <a:tcPr marL="0" marR="0" marT="0" marB="0" anchor="ctr"/>
                </a:tc>
              </a:tr>
              <a:tr h="31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121.446.792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792.331.588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79,23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09442" y="228601"/>
            <a:ext cx="11312369" cy="47668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629377"/>
              </p:ext>
            </p:extLst>
          </p:nvPr>
        </p:nvGraphicFramePr>
        <p:xfrm>
          <a:off x="135410" y="762000"/>
          <a:ext cx="11863658" cy="59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652"/>
                <a:gridCol w="3153845"/>
                <a:gridCol w="2392994"/>
                <a:gridCol w="2166572"/>
                <a:gridCol w="2158916"/>
                <a:gridCol w="885679"/>
              </a:tblGrid>
              <a:tr h="6076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OKT</a:t>
                      </a: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</a:tr>
              <a:tr h="3333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1.160.000.000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151.860.000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763.186.000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65,79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</a:tr>
              <a:tr h="357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151.517.000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754.369.000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65,60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343.000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8.817.000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88,17</a:t>
                      </a:r>
                    </a:p>
                  </a:txBody>
                  <a:tcPr marL="0" marR="0" marT="0" marB="0" anchor="ctr"/>
                </a:tc>
              </a:tr>
              <a:tr h="2716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474.100.000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154.900.432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514.182.402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108,45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3.370.000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20.345.000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162,76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Kendaraan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4.000.000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7.000.000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87,50</a:t>
                      </a:r>
                    </a:p>
                  </a:txBody>
                  <a:tcPr marL="0" marR="0" marT="0" marB="0" anchor="ctr"/>
                </a:tc>
              </a:tr>
              <a:tr h="25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4.235.000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Kantin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33.400.000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66,80</a:t>
                      </a:r>
                    </a:p>
                  </a:txBody>
                  <a:tcPr marL="0" marR="0" marT="0" marB="0" anchor="ctr"/>
                </a:tc>
              </a:tr>
              <a:tr h="40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8.500.000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55.900.000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101,64</a:t>
                      </a:r>
                    </a:p>
                  </a:txBody>
                  <a:tcPr marL="0" marR="0" marT="0" marB="0" anchor="ctr"/>
                </a:tc>
              </a:tr>
              <a:tr h="37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36.000.000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750.000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9.500.000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475,00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526.500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52,65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144.280.432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337.775.902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114,46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457200"/>
            <a:ext cx="10969945" cy="96044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12998552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63628" y="50507"/>
            <a:ext cx="10969625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66651459"/>
              </p:ext>
            </p:extLst>
          </p:nvPr>
        </p:nvGraphicFramePr>
        <p:xfrm>
          <a:off x="145611" y="743448"/>
          <a:ext cx="11938364" cy="576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880"/>
                <a:gridCol w="836307"/>
                <a:gridCol w="1065353"/>
                <a:gridCol w="1065353"/>
                <a:gridCol w="1065353"/>
                <a:gridCol w="1065353"/>
                <a:gridCol w="1065353"/>
                <a:gridCol w="1065353"/>
                <a:gridCol w="1065353"/>
                <a:gridCol w="1065353"/>
                <a:gridCol w="1065353"/>
              </a:tblGrid>
              <a:tr h="5900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</a:p>
                    <a:p>
                      <a:endParaRPr lang="en-US" sz="1200" dirty="0"/>
                    </a:p>
                  </a:txBody>
                  <a:tcPr marL="0" marR="0" marT="0" marB="0" anchor="ctr"/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OKT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455282">
                <a:tc gridSpan="11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93663" indent="0" algn="l" rtl="0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jung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3.593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93663" indent="0"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7.615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6.730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6.812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1842</TotalTime>
  <Words>5989</Words>
  <Application>Microsoft Office PowerPoint</Application>
  <PresentationFormat>Custom</PresentationFormat>
  <Paragraphs>4657</Paragraphs>
  <Slides>59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Facet</vt:lpstr>
      <vt:lpstr>PowerPoint Presentation</vt:lpstr>
      <vt:lpstr>PowerPoint Presentation</vt:lpstr>
      <vt:lpstr>PowerPoint Presentation</vt:lpstr>
      <vt:lpstr>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PowerPoint Presentation</vt:lpstr>
      <vt:lpstr>BKMKS</vt:lpstr>
      <vt:lpstr>JAMKESDA</vt:lpstr>
      <vt:lpstr>     JUMLAH KUNJUNGAN PASIEN RAWAT JALAN BERDASARKAN WILAYAH </vt:lpstr>
      <vt:lpstr>PowerPoint Presentation</vt:lpstr>
      <vt:lpstr>DATA WILAYAH CAKUPAN  SURAKARTA &amp; JAWA TENGAH</vt:lpstr>
      <vt:lpstr>DATA WILAYAH CAKUPAN JAWA TIMUR   </vt:lpstr>
      <vt:lpstr>JUMLAH KUNJUNGAN PASIEN RAWAT INAP BERDASARKAN WILAYAH </vt:lpstr>
      <vt:lpstr>PowerPoint Presentation</vt:lpstr>
      <vt:lpstr>DATA WILAYAH CAKUPAN  SURAKARTA &amp; JAWA TENGAH</vt:lpstr>
      <vt:lpstr>DATA WILAYAH CAKUPAN JAWA TIMUR   </vt:lpstr>
      <vt:lpstr>LAPORAN KEGIATAN INSTALASI S/D BULAN OKTOBER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INSTALASI GAWAT DARURAT</vt:lpstr>
      <vt:lpstr>INSTALASI ELEKTROMEDIK</vt:lpstr>
      <vt:lpstr>INSTALASI RAWAT INAP</vt:lpstr>
      <vt:lpstr>INSTALASI RAWAT JALAN</vt:lpstr>
      <vt:lpstr>RAWAT JALAN NONPSIKIATRI</vt:lpstr>
      <vt:lpstr>INSTALASI GIZI</vt:lpstr>
      <vt:lpstr>INSTALASI LAUNDRY</vt:lpstr>
      <vt:lpstr>INSTALASI SANITASI (1)</vt:lpstr>
      <vt:lpstr>INSTALASI SANITASI (2)</vt:lpstr>
      <vt:lpstr>INSTALASI IPS RS</vt:lpstr>
      <vt:lpstr>SUBAG DIKLITBANG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189</cp:revision>
  <cp:lastPrinted>2017-08-21T04:12:20Z</cp:lastPrinted>
  <dcterms:created xsi:type="dcterms:W3CDTF">2017-07-26T01:43:47Z</dcterms:created>
  <dcterms:modified xsi:type="dcterms:W3CDTF">2017-12-07T04:55:52Z</dcterms:modified>
</cp:coreProperties>
</file>