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042" r:id="rId1"/>
  </p:sldMasterIdLst>
  <p:notesMasterIdLst>
    <p:notesMasterId r:id="rId61"/>
  </p:notesMasterIdLst>
  <p:handoutMasterIdLst>
    <p:handoutMasterId r:id="rId62"/>
  </p:handoutMasterIdLst>
  <p:sldIdLst>
    <p:sldId id="492" r:id="rId2"/>
    <p:sldId id="562" r:id="rId3"/>
    <p:sldId id="563" r:id="rId4"/>
    <p:sldId id="564" r:id="rId5"/>
    <p:sldId id="565" r:id="rId6"/>
    <p:sldId id="566" r:id="rId7"/>
    <p:sldId id="567" r:id="rId8"/>
    <p:sldId id="577" r:id="rId9"/>
    <p:sldId id="291" r:id="rId10"/>
    <p:sldId id="553" r:id="rId11"/>
    <p:sldId id="554" r:id="rId12"/>
    <p:sldId id="555" r:id="rId13"/>
    <p:sldId id="556" r:id="rId14"/>
    <p:sldId id="557" r:id="rId15"/>
    <p:sldId id="559" r:id="rId16"/>
    <p:sldId id="415" r:id="rId17"/>
    <p:sldId id="558" r:id="rId18"/>
    <p:sldId id="568" r:id="rId19"/>
    <p:sldId id="569" r:id="rId20"/>
    <p:sldId id="570" r:id="rId21"/>
    <p:sldId id="571" r:id="rId22"/>
    <p:sldId id="414" r:id="rId23"/>
    <p:sldId id="572" r:id="rId24"/>
    <p:sldId id="573" r:id="rId25"/>
    <p:sldId id="574" r:id="rId26"/>
    <p:sldId id="575" r:id="rId27"/>
    <p:sldId id="576" r:id="rId28"/>
    <p:sldId id="398" r:id="rId29"/>
    <p:sldId id="442" r:id="rId30"/>
    <p:sldId id="443" r:id="rId31"/>
    <p:sldId id="502" r:id="rId32"/>
    <p:sldId id="459" r:id="rId33"/>
    <p:sldId id="460" r:id="rId34"/>
    <p:sldId id="503" r:id="rId35"/>
    <p:sldId id="504" r:id="rId36"/>
    <p:sldId id="435" r:id="rId37"/>
    <p:sldId id="445" r:id="rId38"/>
    <p:sldId id="446" r:id="rId39"/>
    <p:sldId id="449" r:id="rId40"/>
    <p:sldId id="450" r:id="rId41"/>
    <p:sldId id="451" r:id="rId42"/>
    <p:sldId id="452" r:id="rId43"/>
    <p:sldId id="454" r:id="rId44"/>
    <p:sldId id="455" r:id="rId45"/>
    <p:sldId id="457" r:id="rId46"/>
    <p:sldId id="458" r:id="rId47"/>
    <p:sldId id="456" r:id="rId48"/>
    <p:sldId id="468" r:id="rId49"/>
    <p:sldId id="469" r:id="rId50"/>
    <p:sldId id="470" r:id="rId51"/>
    <p:sldId id="471" r:id="rId52"/>
    <p:sldId id="501" r:id="rId53"/>
    <p:sldId id="472" r:id="rId54"/>
    <p:sldId id="473" r:id="rId55"/>
    <p:sldId id="518" r:id="rId56"/>
    <p:sldId id="515" r:id="rId57"/>
    <p:sldId id="516" r:id="rId58"/>
    <p:sldId id="517" r:id="rId59"/>
    <p:sldId id="552" r:id="rId60"/>
  </p:sldIdLst>
  <p:sldSz cx="6126163" cy="4572000"/>
  <p:notesSz cx="7010400" cy="1112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508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66"/>
    <a:srgbClr val="FD7651"/>
    <a:srgbClr val="1004FC"/>
    <a:srgbClr val="AC2214"/>
    <a:srgbClr val="CC00FF"/>
    <a:srgbClr val="E28B0A"/>
    <a:srgbClr val="F3C76F"/>
    <a:srgbClr val="0C9613"/>
    <a:srgbClr val="190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82383" autoAdjust="0"/>
  </p:normalViewPr>
  <p:slideViewPr>
    <p:cSldViewPr>
      <p:cViewPr varScale="1">
        <p:scale>
          <a:sx n="90" d="100"/>
          <a:sy n="90" d="100"/>
        </p:scale>
        <p:origin x="-1656" y="-96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505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_(* #,##0_);_(* \(#,##0\);_(* "-"_);_(@_)</c:formatCode>
                <c:ptCount val="5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01024"/>
        <c:axId val="137602560"/>
        <c:axId val="0"/>
      </c:bar3DChart>
      <c:catAx>
        <c:axId val="1376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02560"/>
        <c:crosses val="autoZero"/>
        <c:auto val="1"/>
        <c:lblAlgn val="ctr"/>
        <c:lblOffset val="100"/>
        <c:noMultiLvlLbl val="0"/>
      </c:catAx>
      <c:valAx>
        <c:axId val="13760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0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Sheet1!$A$3:$A$6</c:f>
              <c:strCache>
                <c:ptCount val="4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MEI</c:v>
                </c:pt>
              </c:strCache>
            </c:strRef>
          </c:cat>
          <c:val>
            <c:numRef>
              <c:f>Sheet1!$B$3:$B$6</c:f>
              <c:numCache>
                <c:formatCode>#,##0</c:formatCode>
                <c:ptCount val="4"/>
                <c:pt idx="0">
                  <c:v>1167</c:v>
                </c:pt>
                <c:pt idx="1">
                  <c:v>1325</c:v>
                </c:pt>
                <c:pt idx="2">
                  <c:v>1272</c:v>
                </c:pt>
                <c:pt idx="3">
                  <c:v>1298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577216"/>
        <c:axId val="137579136"/>
        <c:axId val="0"/>
      </c:bar3DChart>
      <c:catAx>
        <c:axId val="13757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79136"/>
        <c:crosses val="autoZero"/>
        <c:auto val="1"/>
        <c:lblAlgn val="ctr"/>
        <c:lblOffset val="100"/>
        <c:noMultiLvlLbl val="0"/>
      </c:catAx>
      <c:valAx>
        <c:axId val="13757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7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924288"/>
        <c:axId val="193046016"/>
        <c:axId val="0"/>
      </c:bar3DChart>
      <c:catAx>
        <c:axId val="1929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46016"/>
        <c:crosses val="autoZero"/>
        <c:auto val="1"/>
        <c:lblAlgn val="ctr"/>
        <c:lblOffset val="100"/>
        <c:noMultiLvlLbl val="0"/>
      </c:catAx>
      <c:valAx>
        <c:axId val="19304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2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3450624"/>
        <c:axId val="223452544"/>
        <c:axId val="0"/>
      </c:bar3DChart>
      <c:catAx>
        <c:axId val="2234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452544"/>
        <c:crosses val="autoZero"/>
        <c:auto val="1"/>
        <c:lblAlgn val="ctr"/>
        <c:lblOffset val="100"/>
        <c:noMultiLvlLbl val="0"/>
      </c:catAx>
      <c:valAx>
        <c:axId val="22345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45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(7043)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7043</c:v>
                </c:pt>
                <c:pt idx="1">
                  <c:v>7043</c:v>
                </c:pt>
                <c:pt idx="2">
                  <c:v>7043</c:v>
                </c:pt>
                <c:pt idx="3">
                  <c:v>7043</c:v>
                </c:pt>
                <c:pt idx="4">
                  <c:v>7043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6038400"/>
        <c:axId val="216040192"/>
      </c:lineChart>
      <c:catAx>
        <c:axId val="21603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040192"/>
        <c:crosses val="autoZero"/>
        <c:auto val="1"/>
        <c:lblAlgn val="ctr"/>
        <c:lblOffset val="100"/>
        <c:noMultiLvlLbl val="0"/>
      </c:catAx>
      <c:valAx>
        <c:axId val="21604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03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(243))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243</c:v>
                </c:pt>
                <c:pt idx="1">
                  <c:v>243</c:v>
                </c:pt>
                <c:pt idx="2">
                  <c:v>243</c:v>
                </c:pt>
                <c:pt idx="3">
                  <c:v>243</c:v>
                </c:pt>
                <c:pt idx="4">
                  <c:v>243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641024"/>
        <c:axId val="226642560"/>
      </c:lineChart>
      <c:catAx>
        <c:axId val="22664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42560"/>
        <c:crosses val="autoZero"/>
        <c:auto val="1"/>
        <c:lblAlgn val="ctr"/>
        <c:lblOffset val="100"/>
        <c:noMultiLvlLbl val="0"/>
      </c:catAx>
      <c:valAx>
        <c:axId val="22664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4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(298)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298</c:v>
                </c:pt>
                <c:pt idx="1">
                  <c:v>298</c:v>
                </c:pt>
                <c:pt idx="2">
                  <c:v>298</c:v>
                </c:pt>
                <c:pt idx="3">
                  <c:v>298</c:v>
                </c:pt>
                <c:pt idx="4">
                  <c:v>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752000"/>
        <c:axId val="226753536"/>
      </c:lineChart>
      <c:catAx>
        <c:axId val="22675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53536"/>
        <c:crosses val="autoZero"/>
        <c:auto val="1"/>
        <c:lblAlgn val="ctr"/>
        <c:lblOffset val="100"/>
        <c:noMultiLvlLbl val="0"/>
      </c:catAx>
      <c:valAx>
        <c:axId val="22675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5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3"/>
            <a:ext cx="3037840" cy="55936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314" y="13"/>
            <a:ext cx="3037840" cy="55936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5838"/>
            <a:ext cx="3037840" cy="55404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314" y="10565838"/>
            <a:ext cx="3037840" cy="55404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"/>
            <a:ext cx="3037840" cy="55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314" y="13"/>
            <a:ext cx="3037840" cy="55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831850"/>
            <a:ext cx="5597525" cy="4178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282918"/>
            <a:ext cx="5608320" cy="500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5838"/>
            <a:ext cx="3037840" cy="55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314" y="10565838"/>
            <a:ext cx="3037840" cy="55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16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22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28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32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40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46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9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5672" y="-5645"/>
            <a:ext cx="6144464" cy="458329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460" y="1603023"/>
            <a:ext cx="3903700" cy="1097535"/>
          </a:xfrm>
        </p:spPr>
        <p:txBody>
          <a:bodyPr anchor="b">
            <a:no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460" y="2700556"/>
            <a:ext cx="3903700" cy="7312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A50F-A7ED-4AFD-A4D1-7347AB286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2269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1" y="2980267"/>
            <a:ext cx="4252748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681" y="2421467"/>
            <a:ext cx="3631081" cy="254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2980267"/>
            <a:ext cx="4252749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78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287992"/>
            <a:ext cx="4252749" cy="1730307"/>
          </a:xfrm>
        </p:spPr>
        <p:txBody>
          <a:bodyPr anchor="b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5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7" y="406400"/>
            <a:ext cx="4248562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1"/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67382-B0C2-4D1A-8A5D-346A9292E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8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4592" y="406401"/>
            <a:ext cx="655770" cy="350096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410" y="406401"/>
            <a:ext cx="3480487" cy="35009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C3E71-3E97-492D-A74B-08B831E2A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7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800579"/>
            <a:ext cx="4252749" cy="1217721"/>
          </a:xfrm>
        </p:spPr>
        <p:txBody>
          <a:bodyPr anchor="b"/>
          <a:lstStyle>
            <a:lvl1pPr algn="l">
              <a:defRPr sz="2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573600"/>
          </a:xfrm>
        </p:spPr>
        <p:txBody>
          <a:bodyPr anchor="t"/>
          <a:lstStyle>
            <a:lvl1pPr marL="0" indent="0" algn="l"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BE8EC-E58D-4F8C-B71A-A41B5504A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411" y="1440393"/>
            <a:ext cx="2068926" cy="258718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232" y="1440394"/>
            <a:ext cx="2068927" cy="258718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E288D-8228-42CD-9BA3-801C5BE38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410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0515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515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1BB97-518D-467A-810A-F45D989FD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0AA0-BD75-46C3-AC08-A5B2A7225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B5DF2-AA6B-4A0E-8BF4-AE1AE5151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999069"/>
            <a:ext cx="1869325" cy="852311"/>
          </a:xfrm>
        </p:spPr>
        <p:txBody>
          <a:bodyPr anchor="b">
            <a:normAutofit/>
          </a:bodyPr>
          <a:lstStyle>
            <a:lvl1pPr>
              <a:defRPr sz="1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631" y="343284"/>
            <a:ext cx="2268527" cy="36842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1851380"/>
            <a:ext cx="1869325" cy="1722966"/>
          </a:xfrm>
        </p:spPr>
        <p:txBody>
          <a:bodyPr>
            <a:normAutofit/>
          </a:bodyPr>
          <a:lstStyle>
            <a:lvl1pPr marL="0" indent="0">
              <a:buNone/>
              <a:defRPr sz="933"/>
            </a:lvl1pPr>
            <a:lvl2pPr marL="228611" indent="0">
              <a:buNone/>
              <a:defRPr sz="700"/>
            </a:lvl2pPr>
            <a:lvl3pPr marL="457223" indent="0">
              <a:buNone/>
              <a:defRPr sz="600"/>
            </a:lvl3pPr>
            <a:lvl4pPr marL="685834" indent="0">
              <a:buNone/>
              <a:defRPr sz="500"/>
            </a:lvl4pPr>
            <a:lvl5pPr marL="914446" indent="0">
              <a:buNone/>
              <a:defRPr sz="500"/>
            </a:lvl5pPr>
            <a:lvl6pPr marL="1143057" indent="0">
              <a:buNone/>
              <a:defRPr sz="500"/>
            </a:lvl6pPr>
            <a:lvl7pPr marL="1371669" indent="0">
              <a:buNone/>
              <a:defRPr sz="500"/>
            </a:lvl7pPr>
            <a:lvl8pPr marL="1600280" indent="0">
              <a:buNone/>
              <a:defRPr sz="500"/>
            </a:lvl8pPr>
            <a:lvl9pPr marL="18288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07B2-F8B4-412A-9D7A-E40C4B552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3200400"/>
            <a:ext cx="4252748" cy="377825"/>
          </a:xfrm>
        </p:spPr>
        <p:txBody>
          <a:bodyPr anchor="b">
            <a:normAutofit/>
          </a:bodyPr>
          <a:lstStyle>
            <a:lvl1pPr algn="l">
              <a:defRPr sz="1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410" y="406400"/>
            <a:ext cx="4252748" cy="2563812"/>
          </a:xfrm>
        </p:spPr>
        <p:txBody>
          <a:bodyPr anchor="t">
            <a:normAutofit/>
          </a:bodyPr>
          <a:lstStyle>
            <a:lvl1pPr marL="0" indent="0" algn="ctr">
              <a:buNone/>
              <a:defRPr sz="1067"/>
            </a:lvl1pPr>
            <a:lvl2pPr marL="304815" indent="0">
              <a:buNone/>
              <a:defRPr sz="1067"/>
            </a:lvl2pPr>
            <a:lvl3pPr marL="609630" indent="0">
              <a:buNone/>
              <a:defRPr sz="1067"/>
            </a:lvl3pPr>
            <a:lvl4pPr marL="914446" indent="0">
              <a:buNone/>
              <a:defRPr sz="1067"/>
            </a:lvl4pPr>
            <a:lvl5pPr marL="1219261" indent="0">
              <a:buNone/>
              <a:defRPr sz="1067"/>
            </a:lvl5pPr>
            <a:lvl6pPr marL="1524076" indent="0">
              <a:buNone/>
              <a:defRPr sz="1067"/>
            </a:lvl6pPr>
            <a:lvl7pPr marL="1828891" indent="0">
              <a:buNone/>
              <a:defRPr sz="1067"/>
            </a:lvl7pPr>
            <a:lvl8pPr marL="2133707" indent="0">
              <a:buNone/>
              <a:defRPr sz="1067"/>
            </a:lvl8pPr>
            <a:lvl9pPr marL="2438522" indent="0">
              <a:buNone/>
              <a:defRPr sz="1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3578226"/>
            <a:ext cx="4252748" cy="44934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7B677-EFDF-438D-B29C-BE3E2F67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72" y="-5645"/>
            <a:ext cx="6144464" cy="458329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394"/>
            <a:ext cx="4252748" cy="25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1335" y="4027576"/>
            <a:ext cx="45834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410" y="4027576"/>
            <a:ext cx="309723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7709" y="4027576"/>
            <a:ext cx="3434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43" r:id="rId1"/>
    <p:sldLayoutId id="2147488044" r:id="rId2"/>
    <p:sldLayoutId id="2147488045" r:id="rId3"/>
    <p:sldLayoutId id="2147488046" r:id="rId4"/>
    <p:sldLayoutId id="2147488047" r:id="rId5"/>
    <p:sldLayoutId id="2147488048" r:id="rId6"/>
    <p:sldLayoutId id="2147488049" r:id="rId7"/>
    <p:sldLayoutId id="2147488050" r:id="rId8"/>
    <p:sldLayoutId id="2147488051" r:id="rId9"/>
    <p:sldLayoutId id="2147488052" r:id="rId10"/>
    <p:sldLayoutId id="2147488053" r:id="rId11"/>
    <p:sldLayoutId id="2147488054" r:id="rId12"/>
    <p:sldLayoutId id="2147488055" r:id="rId13"/>
    <p:sldLayoutId id="2147488056" r:id="rId14"/>
    <p:sldLayoutId id="2147488057" r:id="rId15"/>
    <p:sldLayoutId id="2147488058" r:id="rId16"/>
    <p:sldLayoutId id="2147488059" r:id="rId17"/>
    <p:sldLayoutId id="2147488060" r:id="rId18"/>
  </p:sldLayoutIdLst>
  <p:hf sldNum="0" hdr="0" ftr="0" dt="0"/>
  <p:txStyles>
    <p:titleStyle>
      <a:lvl1pPr algn="l" defTabSz="304815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11" indent="-228611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95325" indent="-190510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62038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853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7166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7648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8129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11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90930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87148" y="3688720"/>
            <a:ext cx="5207239" cy="28745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77" tIns="31488" rIns="62977" bIns="31488" anchor="ctr">
            <a:normAutofit fontScale="92500" lnSpcReduction="20000"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42801" y="3582144"/>
            <a:ext cx="5207239" cy="59478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algn="ctr"/>
            <a:endParaRPr lang="en-US" sz="7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0622" y="1781944"/>
            <a:ext cx="40286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s/d MEI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id-ID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28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5251" y="989856"/>
            <a:ext cx="2970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RUMAH SAKIT JIWA DAERAH</a:t>
            </a:r>
          </a:p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</a:t>
            </a:r>
            <a:r>
              <a:rPr lang="en-US" sz="1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ARIF ZAINUDIN </a:t>
            </a:r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SURAKARTA</a:t>
            </a:r>
            <a:endParaRPr lang="en-US" sz="12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9025" y="341784"/>
            <a:ext cx="792088" cy="504056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6507907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791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13212599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65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4399723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914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79603624"/>
              </p:ext>
            </p:extLst>
          </p:nvPr>
        </p:nvGraphicFramePr>
        <p:xfrm>
          <a:off x="254769" y="917848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313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52036267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54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08919584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44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13779387"/>
              </p:ext>
            </p:extLst>
          </p:nvPr>
        </p:nvGraphicFramePr>
        <p:xfrm>
          <a:off x="110750" y="1277888"/>
          <a:ext cx="5904659" cy="2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179"/>
                <a:gridCol w="883496"/>
                <a:gridCol w="883496"/>
                <a:gridCol w="883496"/>
                <a:gridCol w="883496"/>
                <a:gridCol w="883496"/>
              </a:tblGrid>
              <a:tr h="69512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450173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338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95709800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2146150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92183"/>
              </p:ext>
            </p:extLst>
          </p:nvPr>
        </p:nvGraphicFramePr>
        <p:xfrm>
          <a:off x="110753" y="341784"/>
          <a:ext cx="5904654" cy="410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98"/>
                <a:gridCol w="1275153"/>
                <a:gridCol w="1240179"/>
                <a:gridCol w="1322860"/>
                <a:gridCol w="661430"/>
                <a:gridCol w="943934"/>
              </a:tblGrid>
              <a:tr h="445358"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3505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365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3.881.605.403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35,23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58,11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0365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431.900.000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28,79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92,55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2.389.818.200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15,43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1,17</a:t>
                      </a:r>
                    </a:p>
                  </a:txBody>
                  <a:tcPr anchor="ctr"/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226.000.000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16,87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5048" y="19878"/>
            <a:ext cx="493115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REALISASI BELANJA LANGSUNG </a:t>
            </a:r>
            <a:r>
              <a:rPr lang="en-US" sz="1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S/D MEI </a:t>
            </a:r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2017</a:t>
            </a:r>
            <a:endParaRPr lang="en-US" sz="1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2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9883375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1505105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68895179"/>
              </p:ext>
            </p:extLst>
          </p:nvPr>
        </p:nvGraphicFramePr>
        <p:xfrm>
          <a:off x="110753" y="1133872"/>
          <a:ext cx="5904655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340"/>
                <a:gridCol w="1012227"/>
                <a:gridCol w="843522"/>
                <a:gridCol w="843522"/>
                <a:gridCol w="843522"/>
                <a:gridCol w="84352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7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797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237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937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71558736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56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6530762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0068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15239061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82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4342934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232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76674235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928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96590"/>
              </p:ext>
            </p:extLst>
          </p:nvPr>
        </p:nvGraphicFramePr>
        <p:xfrm>
          <a:off x="182761" y="125760"/>
          <a:ext cx="5760644" cy="434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82"/>
                <a:gridCol w="1640742"/>
                <a:gridCol w="706144"/>
                <a:gridCol w="706144"/>
                <a:gridCol w="706144"/>
                <a:gridCol w="706144"/>
                <a:gridCol w="706144"/>
              </a:tblGrid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91435" marR="91435" marT="45697" marB="45697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</a:tr>
              <a:tr h="2198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009459"/>
              </p:ext>
            </p:extLst>
          </p:nvPr>
        </p:nvGraphicFramePr>
        <p:xfrm>
          <a:off x="110753" y="125760"/>
          <a:ext cx="593814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08"/>
                <a:gridCol w="1376250"/>
                <a:gridCol w="1264686"/>
                <a:gridCol w="1298170"/>
                <a:gridCol w="538449"/>
                <a:gridCol w="1005177"/>
              </a:tblGrid>
              <a:tr h="599957"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116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46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34.253.000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11,64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32,46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0525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10.548.252.752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29,30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43,86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77032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174.768.780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50,98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79,95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7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832648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725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335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1.037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1.687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59207" y="911225"/>
            <a:ext cx="640680" cy="328613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3.513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82961" y="912813"/>
            <a:ext cx="648072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3.093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3.016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35289" y="893763"/>
            <a:ext cx="552450" cy="336550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2.990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11353" y="893763"/>
            <a:ext cx="552450" cy="336550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1439863"/>
            <a:ext cx="5588533" cy="3077100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442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240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452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7459" y="1603023"/>
            <a:ext cx="4969918" cy="10975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489941"/>
              </p:ext>
            </p:extLst>
          </p:nvPr>
        </p:nvGraphicFramePr>
        <p:xfrm>
          <a:off x="182761" y="116509"/>
          <a:ext cx="5760640" cy="43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683"/>
                <a:gridCol w="1426147"/>
                <a:gridCol w="921702"/>
                <a:gridCol w="691277"/>
                <a:gridCol w="691277"/>
                <a:gridCol w="691277"/>
                <a:gridCol w="691277"/>
              </a:tblGrid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91473" marR="91473" marT="45728" marB="45728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2626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89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10753" y="915988"/>
            <a:ext cx="554037" cy="36190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105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86817" y="912813"/>
            <a:ext cx="554037" cy="325437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113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262881" y="912813"/>
            <a:ext cx="552450" cy="325437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02259" y="911225"/>
            <a:ext cx="676846" cy="328613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838945" y="912813"/>
            <a:ext cx="704378" cy="325437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58903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186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34967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" y="1439863"/>
            <a:ext cx="5688631" cy="2934369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MEI </a:t>
            </a:r>
            <a:r>
              <a:rPr lang="id-ID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51800"/>
              </p:ext>
            </p:extLst>
          </p:nvPr>
        </p:nvGraphicFramePr>
        <p:xfrm>
          <a:off x="110753" y="1205880"/>
          <a:ext cx="5832649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74"/>
                <a:gridCol w="2251055"/>
                <a:gridCol w="596524"/>
                <a:gridCol w="596524"/>
                <a:gridCol w="596524"/>
                <a:gridCol w="596524"/>
                <a:gridCol w="596524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2.882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3.321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1.536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448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75865"/>
              </p:ext>
            </p:extLst>
          </p:nvPr>
        </p:nvGraphicFramePr>
        <p:xfrm>
          <a:off x="110753" y="557808"/>
          <a:ext cx="5832649" cy="38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54"/>
                <a:gridCol w="1799125"/>
                <a:gridCol w="725454"/>
                <a:gridCol w="725454"/>
                <a:gridCol w="725454"/>
                <a:gridCol w="725454"/>
                <a:gridCol w="725454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</a:tr>
              <a:tr h="1477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</a:tr>
              <a:tr h="21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69776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83209"/>
              </p:ext>
            </p:extLst>
          </p:nvPr>
        </p:nvGraphicFramePr>
        <p:xfrm>
          <a:off x="110753" y="917848"/>
          <a:ext cx="5904656" cy="26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06"/>
                <a:gridCol w="1818095"/>
                <a:gridCol w="772147"/>
                <a:gridCol w="726727"/>
                <a:gridCol w="726727"/>
                <a:gridCol w="726727"/>
                <a:gridCol w="726727"/>
              </a:tblGrid>
              <a:tr h="41139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236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34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9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25760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112227"/>
              </p:ext>
            </p:extLst>
          </p:nvPr>
        </p:nvGraphicFramePr>
        <p:xfrm>
          <a:off x="110753" y="773832"/>
          <a:ext cx="5904656" cy="177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20280"/>
                <a:gridCol w="792088"/>
              </a:tblGrid>
              <a:tr h="534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MEI</a:t>
                      </a:r>
                      <a:endParaRPr lang="en-US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12.873.811.285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35,76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9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974878"/>
              </p:ext>
            </p:extLst>
          </p:nvPr>
        </p:nvGraphicFramePr>
        <p:xfrm>
          <a:off x="25542" y="341784"/>
          <a:ext cx="5912589" cy="419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82"/>
                <a:gridCol w="1661711"/>
                <a:gridCol w="778604"/>
                <a:gridCol w="770673"/>
                <a:gridCol w="770673"/>
                <a:gridCol w="770673"/>
                <a:gridCol w="770673"/>
              </a:tblGrid>
              <a:tr h="3323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3006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</a:tr>
              <a:tr h="212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28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53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Konsultasi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keluarga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7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84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531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97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27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2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7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7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2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78455"/>
              </p:ext>
            </p:extLst>
          </p:nvPr>
        </p:nvGraphicFramePr>
        <p:xfrm>
          <a:off x="110753" y="917848"/>
          <a:ext cx="5904654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05"/>
                <a:gridCol w="2374699"/>
                <a:gridCol w="641810"/>
                <a:gridCol w="641810"/>
                <a:gridCol w="641810"/>
                <a:gridCol w="641810"/>
                <a:gridCol w="641810"/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256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317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260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319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26 </a:t>
                      </a:r>
                    </a:p>
                  </a:txBody>
                  <a:tcPr marL="0" marR="0" marT="0" marB="0" anchor="ctr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1.425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1.587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1.325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1.385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435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417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225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222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59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10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8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818243"/>
              </p:ext>
            </p:extLst>
          </p:nvPr>
        </p:nvGraphicFramePr>
        <p:xfrm>
          <a:off x="110753" y="629816"/>
          <a:ext cx="5832648" cy="375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/>
                <a:gridCol w="1879409"/>
                <a:gridCol w="648072"/>
                <a:gridCol w="648072"/>
                <a:gridCol w="648072"/>
                <a:gridCol w="648072"/>
                <a:gridCol w="648072"/>
              </a:tblGrid>
              <a:tr h="5274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27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06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00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7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9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64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95902"/>
              </p:ext>
            </p:extLst>
          </p:nvPr>
        </p:nvGraphicFramePr>
        <p:xfrm>
          <a:off x="110752" y="845840"/>
          <a:ext cx="5904658" cy="29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14"/>
                <a:gridCol w="2348814"/>
                <a:gridCol w="619826"/>
                <a:gridCol w="619826"/>
                <a:gridCol w="619826"/>
                <a:gridCol w="619826"/>
                <a:gridCol w="619826"/>
              </a:tblGrid>
              <a:tr h="54864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2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53752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93843"/>
              </p:ext>
            </p:extLst>
          </p:nvPr>
        </p:nvGraphicFramePr>
        <p:xfrm>
          <a:off x="182761" y="773832"/>
          <a:ext cx="5832647" cy="310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66"/>
                <a:gridCol w="2026366"/>
                <a:gridCol w="684583"/>
                <a:gridCol w="684583"/>
                <a:gridCol w="684583"/>
                <a:gridCol w="684583"/>
                <a:gridCol w="684583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212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</a:tr>
              <a:tr h="259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9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3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146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039466"/>
              </p:ext>
            </p:extLst>
          </p:nvPr>
        </p:nvGraphicFramePr>
        <p:xfrm>
          <a:off x="110753" y="374327"/>
          <a:ext cx="5832648" cy="399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992"/>
                <a:gridCol w="2194461"/>
                <a:gridCol w="635239"/>
                <a:gridCol w="635239"/>
                <a:gridCol w="635239"/>
                <a:gridCol w="635239"/>
                <a:gridCol w="635239"/>
              </a:tblGrid>
              <a:tr h="338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07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2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0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8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867945"/>
              </p:ext>
            </p:extLst>
          </p:nvPr>
        </p:nvGraphicFramePr>
        <p:xfrm>
          <a:off x="110754" y="327563"/>
          <a:ext cx="6015409" cy="419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589"/>
                <a:gridCol w="473435"/>
                <a:gridCol w="724077"/>
                <a:gridCol w="724077"/>
                <a:gridCol w="724077"/>
                <a:gridCol w="724077"/>
                <a:gridCol w="724077"/>
              </a:tblGrid>
              <a:tr h="225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4489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  <a:tr h="1803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</a:tr>
              <a:tr h="2803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9525" marR="9525" marT="9525" marB="0" anchor="ctr"/>
                </a:tc>
              </a:tr>
              <a:tr h="2803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</a:tr>
              <a:tr h="1448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562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2155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1562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</a:tr>
              <a:tr h="2803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2803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9525" marR="9525" marT="9525" marB="0" anchor="ctr"/>
                </a:tc>
              </a:tr>
              <a:tr h="2527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200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00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144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576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870323"/>
              </p:ext>
            </p:extLst>
          </p:nvPr>
        </p:nvGraphicFramePr>
        <p:xfrm>
          <a:off x="16027" y="485800"/>
          <a:ext cx="5999382" cy="401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93"/>
                <a:gridCol w="1910774"/>
                <a:gridCol w="1207165"/>
                <a:gridCol w="512150"/>
                <a:gridCol w="512150"/>
                <a:gridCol w="512150"/>
                <a:gridCol w="512150"/>
                <a:gridCol w="512150"/>
              </a:tblGrid>
              <a:tr h="31318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</a:tr>
              <a:tr h="1256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60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83208"/>
              </p:ext>
            </p:extLst>
          </p:nvPr>
        </p:nvGraphicFramePr>
        <p:xfrm>
          <a:off x="110753" y="1061864"/>
          <a:ext cx="5904653" cy="244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46"/>
                <a:gridCol w="2398767"/>
                <a:gridCol w="615068"/>
                <a:gridCol w="615068"/>
                <a:gridCol w="615068"/>
                <a:gridCol w="615068"/>
                <a:gridCol w="615068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26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1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038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37928"/>
              </p:ext>
            </p:extLst>
          </p:nvPr>
        </p:nvGraphicFramePr>
        <p:xfrm>
          <a:off x="110753" y="1061864"/>
          <a:ext cx="5904660" cy="17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400909"/>
                <a:gridCol w="599939"/>
                <a:gridCol w="599939"/>
                <a:gridCol w="599939"/>
                <a:gridCol w="599939"/>
                <a:gridCol w="599939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19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11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753" y="12576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219120"/>
              </p:ext>
            </p:extLst>
          </p:nvPr>
        </p:nvGraphicFramePr>
        <p:xfrm>
          <a:off x="110754" y="428612"/>
          <a:ext cx="5927456" cy="394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7"/>
                <a:gridCol w="1582654"/>
                <a:gridCol w="1081788"/>
                <a:gridCol w="966196"/>
                <a:gridCol w="1127460"/>
                <a:gridCol w="665921"/>
              </a:tblGrid>
              <a:tr h="45352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MEI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771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35.310.000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176.520.000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39,23</a:t>
                      </a:r>
                    </a:p>
                  </a:txBody>
                  <a:tcPr marL="0" marR="0" marT="0" marB="0" anchor="ctr"/>
                </a:tc>
              </a:tr>
              <a:tr h="243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2.900.000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13.795.000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55,18</a:t>
                      </a:r>
                    </a:p>
                  </a:txBody>
                  <a:tcPr marL="0" marR="0" marT="0" marB="0" anchor="ctr"/>
                </a:tc>
              </a:tr>
              <a:tr h="24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385.000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1.645.000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47,00</a:t>
                      </a:r>
                    </a:p>
                  </a:txBody>
                  <a:tcPr marL="0" marR="0" marT="0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Psikogeriatri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300.000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20,00</a:t>
                      </a:r>
                    </a:p>
                  </a:txBody>
                  <a:tcPr marL="0" marR="0" marT="0" marB="0" anchor="ctr"/>
                </a:tc>
              </a:tr>
              <a:tr h="258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11.665.000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60.760.000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34,72</a:t>
                      </a:r>
                    </a:p>
                  </a:txBody>
                  <a:tcPr marL="0" marR="0" marT="0" marB="0" anchor="ctr"/>
                </a:tc>
              </a:tr>
              <a:tr h="1905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90.805.000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416.647.500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27,78</a:t>
                      </a:r>
                    </a:p>
                  </a:txBody>
                  <a:tcPr marL="0" marR="0" marT="0" marB="0" anchor="ctr"/>
                </a:tc>
              </a:tr>
              <a:tr h="252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7.335.000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76.835.000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109,76</a:t>
                      </a:r>
                    </a:p>
                  </a:txBody>
                  <a:tcPr marL="0" marR="0" marT="0" marB="0" anchor="ctr"/>
                </a:tc>
              </a:tr>
              <a:tr h="1905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300.000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2.375.000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23,75</a:t>
                      </a:r>
                    </a:p>
                  </a:txBody>
                  <a:tcPr marL="0" marR="0" marT="0" marB="0" anchor="ctr"/>
                </a:tc>
              </a:tr>
              <a:tr h="357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325.000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16,67</a:t>
                      </a:r>
                    </a:p>
                  </a:txBody>
                  <a:tcPr marL="0" marR="0" marT="0" marB="0" anchor="ctr"/>
                </a:tc>
              </a:tr>
              <a:tr h="258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205.000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6,83</a:t>
                      </a:r>
                    </a:p>
                  </a:txBody>
                  <a:tcPr marL="0" marR="0" marT="0" marB="0" anchor="ctr"/>
                </a:tc>
              </a:tr>
              <a:tr h="243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100.000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3,33</a:t>
                      </a:r>
                    </a:p>
                  </a:txBody>
                  <a:tcPr marL="0" marR="0" marT="0" marB="0" anchor="ctr"/>
                </a:tc>
              </a:tr>
              <a:tr h="243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11.307.800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64,62</a:t>
                      </a:r>
                    </a:p>
                  </a:txBody>
                  <a:tcPr marL="0" marR="0" marT="0" marB="0" anchor="ctr"/>
                </a:tc>
              </a:tr>
              <a:tr h="243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7.845.346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34.649.261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23,10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97768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671730"/>
              </p:ext>
            </p:extLst>
          </p:nvPr>
        </p:nvGraphicFramePr>
        <p:xfrm>
          <a:off x="110753" y="773832"/>
          <a:ext cx="5904656" cy="345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51"/>
                <a:gridCol w="3149150"/>
                <a:gridCol w="459251"/>
                <a:gridCol w="459251"/>
                <a:gridCol w="459251"/>
                <a:gridCol w="459251"/>
                <a:gridCol w="459251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</a:tr>
              <a:tr h="22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0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40911"/>
              </p:ext>
            </p:extLst>
          </p:nvPr>
        </p:nvGraphicFramePr>
        <p:xfrm>
          <a:off x="110753" y="629816"/>
          <a:ext cx="5904655" cy="328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33"/>
                <a:gridCol w="1889816"/>
                <a:gridCol w="630956"/>
                <a:gridCol w="629430"/>
                <a:gridCol w="629430"/>
                <a:gridCol w="629430"/>
                <a:gridCol w="629430"/>
                <a:gridCol w="62943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</a:tr>
              <a:tr h="244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1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413792"/>
            <a:ext cx="4824536" cy="8805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780983"/>
              </p:ext>
            </p:extLst>
          </p:nvPr>
        </p:nvGraphicFramePr>
        <p:xfrm>
          <a:off x="110753" y="1061864"/>
          <a:ext cx="5943403" cy="3024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20"/>
                <a:gridCol w="924140"/>
                <a:gridCol w="284584"/>
                <a:gridCol w="284584"/>
                <a:gridCol w="426876"/>
                <a:gridCol w="355730"/>
                <a:gridCol w="355730"/>
                <a:gridCol w="355730"/>
                <a:gridCol w="284584"/>
                <a:gridCol w="213438"/>
                <a:gridCol w="426876"/>
                <a:gridCol w="284584"/>
                <a:gridCol w="284584"/>
                <a:gridCol w="355730"/>
                <a:gridCol w="284584"/>
                <a:gridCol w="284584"/>
                <a:gridCol w="304045"/>
              </a:tblGrid>
              <a:tr h="4699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375" y="3143250"/>
          <a:ext cx="208280" cy="27432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817" y="197768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27609"/>
              </p:ext>
            </p:extLst>
          </p:nvPr>
        </p:nvGraphicFramePr>
        <p:xfrm>
          <a:off x="110753" y="1061864"/>
          <a:ext cx="5904655" cy="146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64"/>
                <a:gridCol w="2278151"/>
                <a:gridCol w="631748"/>
                <a:gridCol w="631748"/>
                <a:gridCol w="631748"/>
                <a:gridCol w="631748"/>
                <a:gridCol w="631748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33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2576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803555"/>
              </p:ext>
            </p:extLst>
          </p:nvPr>
        </p:nvGraphicFramePr>
        <p:xfrm>
          <a:off x="110753" y="1133872"/>
          <a:ext cx="5904661" cy="14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32"/>
                <a:gridCol w="1999459"/>
                <a:gridCol w="656074"/>
                <a:gridCol w="656074"/>
                <a:gridCol w="656074"/>
                <a:gridCol w="656074"/>
                <a:gridCol w="656074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297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341784"/>
            <a:ext cx="4252748" cy="880533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68384"/>
              </p:ext>
            </p:extLst>
          </p:nvPr>
        </p:nvGraphicFramePr>
        <p:xfrm>
          <a:off x="110753" y="915192"/>
          <a:ext cx="5904662" cy="22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0"/>
                <a:gridCol w="2324172"/>
                <a:gridCol w="628156"/>
                <a:gridCol w="628156"/>
                <a:gridCol w="628156"/>
                <a:gridCol w="628156"/>
                <a:gridCol w="628156"/>
              </a:tblGrid>
              <a:tr h="232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51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94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66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98785" y="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515527"/>
              </p:ext>
            </p:extLst>
          </p:nvPr>
        </p:nvGraphicFramePr>
        <p:xfrm>
          <a:off x="110753" y="341784"/>
          <a:ext cx="5944932" cy="426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41"/>
                <a:gridCol w="2457891"/>
                <a:gridCol w="116837"/>
                <a:gridCol w="456895"/>
                <a:gridCol w="119169"/>
                <a:gridCol w="531123"/>
                <a:gridCol w="116949"/>
                <a:gridCol w="533343"/>
                <a:gridCol w="650292"/>
                <a:gridCol w="650292"/>
              </a:tblGrid>
              <a:tr h="214538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20113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201130">
                <a:tc gridSpan="8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29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9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28601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267813"/>
              </p:ext>
            </p:extLst>
          </p:nvPr>
        </p:nvGraphicFramePr>
        <p:xfrm>
          <a:off x="110754" y="413792"/>
          <a:ext cx="5832647" cy="4013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81"/>
                <a:gridCol w="1649446"/>
                <a:gridCol w="730083"/>
                <a:gridCol w="621922"/>
                <a:gridCol w="621922"/>
                <a:gridCol w="602895"/>
                <a:gridCol w="640949"/>
                <a:gridCol w="640949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76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1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27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281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</a:tr>
              <a:tr h="285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72428"/>
              </p:ext>
            </p:extLst>
          </p:nvPr>
        </p:nvGraphicFramePr>
        <p:xfrm>
          <a:off x="110753" y="845840"/>
          <a:ext cx="5832650" cy="2613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18"/>
                <a:gridCol w="2788882"/>
                <a:gridCol w="524630"/>
                <a:gridCol w="524630"/>
                <a:gridCol w="524630"/>
                <a:gridCol w="524630"/>
                <a:gridCol w="524630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</a:tr>
              <a:tr h="16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59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60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45" y="125760"/>
            <a:ext cx="5777726" cy="428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479305"/>
              </p:ext>
            </p:extLst>
          </p:nvPr>
        </p:nvGraphicFramePr>
        <p:xfrm>
          <a:off x="110752" y="571488"/>
          <a:ext cx="5833622" cy="385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68"/>
                <a:gridCol w="1633052"/>
                <a:gridCol w="1160220"/>
                <a:gridCol w="852232"/>
                <a:gridCol w="967733"/>
                <a:gridCol w="700917"/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MEI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2496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02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20.906.400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97.512.300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48,76</a:t>
                      </a: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4.741.400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28.572.450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114,29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15.012.000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95.423.500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136,32</a:t>
                      </a:r>
                    </a:p>
                  </a:txBody>
                  <a:tcPr marL="0" marR="0" marT="0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2.775.000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11.383.000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32,52</a:t>
                      </a:r>
                    </a:p>
                  </a:txBody>
                  <a:tcPr marL="0" marR="0" marT="0" marB="0" anchor="ctr"/>
                </a:tc>
              </a:tr>
              <a:tr h="189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618.000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10.856.054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90,47</a:t>
                      </a:r>
                    </a:p>
                  </a:txBody>
                  <a:tcPr marL="0" marR="0" marT="0" marB="0" anchor="ctr"/>
                </a:tc>
              </a:tr>
              <a:tr h="23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103.255.856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466.142.427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31,08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6.665.000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38.070.000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56,40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18.360.000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98.450.000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140,64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1.938.971.400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10.427.612.846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36,00</a:t>
                      </a:r>
                    </a:p>
                  </a:txBody>
                  <a:tcPr marL="0" marR="0" marT="0" marB="0" anchor="ctr"/>
                </a:tc>
              </a:tr>
              <a:tr h="20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87.493.849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277.186.875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27,72</a:t>
                      </a:r>
                    </a:p>
                  </a:txBody>
                  <a:tcPr marL="0" marR="0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4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3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10753" y="53752"/>
            <a:ext cx="5685652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80018"/>
              </p:ext>
            </p:extLst>
          </p:nvPr>
        </p:nvGraphicFramePr>
        <p:xfrm>
          <a:off x="134123" y="485800"/>
          <a:ext cx="5881286" cy="382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35"/>
                <a:gridCol w="1555838"/>
                <a:gridCol w="1180500"/>
                <a:gridCol w="1068802"/>
                <a:gridCol w="1023145"/>
                <a:gridCol w="507566"/>
              </a:tblGrid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MEI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173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75.323.000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343.025.000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29,83</a:t>
                      </a:r>
                    </a:p>
                  </a:txBody>
                  <a:tcPr marL="0" marR="0" marT="0" marB="0" anchor="b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739.000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5.802.000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58,02</a:t>
                      </a:r>
                    </a:p>
                  </a:txBody>
                  <a:tcPr marL="0" marR="0" marT="0" marB="0" anchor="ctr"/>
                </a:tc>
              </a:tr>
              <a:tr h="1771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12,500,000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450.000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9.755.000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78,04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Kendaraan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8,000,000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18,75</a:t>
                      </a:r>
                    </a:p>
                  </a:txBody>
                  <a:tcPr marL="0" marR="0" marT="0" marB="0" anchor="ctr"/>
                </a:tc>
              </a:tr>
              <a:tr h="1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1.635.000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2.205.000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14,70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Kantin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20.900.000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41,80</a:t>
                      </a:r>
                    </a:p>
                  </a:txBody>
                  <a:tcPr marL="0" marR="0" marT="0" marB="0" anchor="ctr"/>
                </a:tc>
              </a:tr>
              <a:tr h="26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3.500.000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15.650.000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28,45</a:t>
                      </a:r>
                    </a:p>
                  </a:txBody>
                  <a:tcPr marL="0" marR="0" marT="0" marB="0" anchor="ctr"/>
                </a:tc>
              </a:tr>
              <a:tr h="21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30,000,000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5.250.000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262,50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39.000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466.500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46,65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15.619.808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118.658.772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40,21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29959999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009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82761" y="33671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3821988"/>
              </p:ext>
            </p:extLst>
          </p:nvPr>
        </p:nvGraphicFramePr>
        <p:xfrm>
          <a:off x="110753" y="485800"/>
          <a:ext cx="583264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64096"/>
                <a:gridCol w="972108"/>
                <a:gridCol w="972108"/>
                <a:gridCol w="972108"/>
                <a:gridCol w="972108"/>
              </a:tblGrid>
              <a:tr h="370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19836</TotalTime>
  <Words>3892</Words>
  <Application>Microsoft Office PowerPoint</Application>
  <PresentationFormat>Custom</PresentationFormat>
  <Paragraphs>2832</Paragraphs>
  <Slides>59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KINERJA PENDAPATAN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 B I</vt:lpstr>
      <vt:lpstr>BKMKS</vt:lpstr>
      <vt:lpstr>JAMKESDA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MEI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SUBAG DIKLITBANG</vt:lpstr>
      <vt:lpstr>INSTALASI SANITASI (1)</vt:lpstr>
      <vt:lpstr>INSTALASI SANITASI (2)</vt:lpstr>
      <vt:lpstr>INSTALASI IPS RS</vt:lpstr>
      <vt:lpstr>PowerPoint Presentation</vt:lpstr>
    </vt:vector>
  </TitlesOfParts>
  <Company>RSJSOLO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acer</cp:lastModifiedBy>
  <cp:revision>1902</cp:revision>
  <cp:lastPrinted>2017-06-22T02:43:10Z</cp:lastPrinted>
  <dcterms:created xsi:type="dcterms:W3CDTF">2010-03-23T07:09:14Z</dcterms:created>
  <dcterms:modified xsi:type="dcterms:W3CDTF">2017-06-22T02:43:53Z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