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8042" r:id="rId1"/>
  </p:sldMasterIdLst>
  <p:notesMasterIdLst>
    <p:notesMasterId r:id="rId53"/>
  </p:notesMasterIdLst>
  <p:handoutMasterIdLst>
    <p:handoutMasterId r:id="rId54"/>
  </p:handoutMasterIdLst>
  <p:sldIdLst>
    <p:sldId id="492" r:id="rId2"/>
    <p:sldId id="562" r:id="rId3"/>
    <p:sldId id="563" r:id="rId4"/>
    <p:sldId id="564" r:id="rId5"/>
    <p:sldId id="565" r:id="rId6"/>
    <p:sldId id="566" r:id="rId7"/>
    <p:sldId id="567" r:id="rId8"/>
    <p:sldId id="570" r:id="rId9"/>
    <p:sldId id="291" r:id="rId10"/>
    <p:sldId id="553" r:id="rId11"/>
    <p:sldId id="554" r:id="rId12"/>
    <p:sldId id="555" r:id="rId13"/>
    <p:sldId id="556" r:id="rId14"/>
    <p:sldId id="557" r:id="rId15"/>
    <p:sldId id="559" r:id="rId16"/>
    <p:sldId id="415" r:id="rId17"/>
    <p:sldId id="558" r:id="rId18"/>
    <p:sldId id="414" r:id="rId19"/>
    <p:sldId id="560" r:id="rId20"/>
    <p:sldId id="398" r:id="rId21"/>
    <p:sldId id="442" r:id="rId22"/>
    <p:sldId id="443" r:id="rId23"/>
    <p:sldId id="502" r:id="rId24"/>
    <p:sldId id="459" r:id="rId25"/>
    <p:sldId id="460" r:id="rId26"/>
    <p:sldId id="503" r:id="rId27"/>
    <p:sldId id="504" r:id="rId28"/>
    <p:sldId id="435" r:id="rId29"/>
    <p:sldId id="445" r:id="rId30"/>
    <p:sldId id="446" r:id="rId31"/>
    <p:sldId id="449" r:id="rId32"/>
    <p:sldId id="450" r:id="rId33"/>
    <p:sldId id="451" r:id="rId34"/>
    <p:sldId id="452" r:id="rId35"/>
    <p:sldId id="454" r:id="rId36"/>
    <p:sldId id="455" r:id="rId37"/>
    <p:sldId id="457" r:id="rId38"/>
    <p:sldId id="458" r:id="rId39"/>
    <p:sldId id="456" r:id="rId40"/>
    <p:sldId id="468" r:id="rId41"/>
    <p:sldId id="469" r:id="rId42"/>
    <p:sldId id="470" r:id="rId43"/>
    <p:sldId id="471" r:id="rId44"/>
    <p:sldId id="501" r:id="rId45"/>
    <p:sldId id="472" r:id="rId46"/>
    <p:sldId id="473" r:id="rId47"/>
    <p:sldId id="515" r:id="rId48"/>
    <p:sldId id="516" r:id="rId49"/>
    <p:sldId id="517" r:id="rId50"/>
    <p:sldId id="518" r:id="rId51"/>
    <p:sldId id="552" r:id="rId52"/>
  </p:sldIdLst>
  <p:sldSz cx="6126163" cy="4572000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311150" indent="-20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627063" indent="-428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941388" indent="-666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255713" indent="-904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19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D7651"/>
    <a:srgbClr val="E28B0A"/>
    <a:srgbClr val="F3C76F"/>
    <a:srgbClr val="0C9613"/>
    <a:srgbClr val="190FDD"/>
    <a:srgbClr val="DFEB3D"/>
    <a:srgbClr val="BE8A6A"/>
    <a:srgbClr val="B8A570"/>
    <a:srgbClr val="64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5" autoAdjust="0"/>
    <p:restoredTop sz="82383" autoAdjust="0"/>
  </p:normalViewPr>
  <p:slideViewPr>
    <p:cSldViewPr>
      <p:cViewPr varScale="1">
        <p:scale>
          <a:sx n="92" d="100"/>
          <a:sy n="92" d="100"/>
        </p:scale>
        <p:origin x="1260" y="72"/>
      </p:cViewPr>
      <p:guideLst>
        <p:guide orient="horz" pos="1440"/>
        <p:guide pos="193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71" y="-91"/>
      </p:cViewPr>
      <p:guideLst>
        <p:guide orient="horz" pos="3133"/>
        <p:guide pos="2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614912"/>
        <c:axId val="338615304"/>
        <c:axId val="0"/>
      </c:bar3DChart>
      <c:catAx>
        <c:axId val="33861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615304"/>
        <c:crosses val="autoZero"/>
        <c:auto val="1"/>
        <c:lblAlgn val="ctr"/>
        <c:lblOffset val="100"/>
        <c:noMultiLvlLbl val="0"/>
      </c:catAx>
      <c:valAx>
        <c:axId val="33861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61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33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616872"/>
        <c:axId val="338617264"/>
        <c:axId val="0"/>
      </c:bar3DChart>
      <c:catAx>
        <c:axId val="338616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617264"/>
        <c:crosses val="autoZero"/>
        <c:auto val="1"/>
        <c:lblAlgn val="ctr"/>
        <c:lblOffset val="100"/>
        <c:noMultiLvlLbl val="0"/>
      </c:catAx>
      <c:valAx>
        <c:axId val="33861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616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6989944"/>
        <c:axId val="336990336"/>
        <c:axId val="0"/>
      </c:bar3DChart>
      <c:catAx>
        <c:axId val="33698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90336"/>
        <c:crosses val="autoZero"/>
        <c:auto val="1"/>
        <c:lblAlgn val="ctr"/>
        <c:lblOffset val="100"/>
        <c:noMultiLvlLbl val="0"/>
      </c:catAx>
      <c:valAx>
        <c:axId val="33699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89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(7.047)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7047</c:v>
                </c:pt>
                <c:pt idx="1">
                  <c:v>7047</c:v>
                </c:pt>
                <c:pt idx="2">
                  <c:v>7047</c:v>
                </c:pt>
              </c:numCache>
            </c:numRef>
          </c: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6991120"/>
        <c:axId val="336991512"/>
      </c:lineChart>
      <c:catAx>
        <c:axId val="33699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91512"/>
        <c:crosses val="autoZero"/>
        <c:auto val="1"/>
        <c:lblAlgn val="ctr"/>
        <c:lblOffset val="100"/>
        <c:noMultiLvlLbl val="0"/>
      </c:catAx>
      <c:valAx>
        <c:axId val="336991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9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7"/>
              <c:spPr>
                <a:solidFill>
                  <a:srgbClr val="00B05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218</c:v>
                </c:pt>
                <c:pt idx="1">
                  <c:v>238</c:v>
                </c:pt>
                <c:pt idx="2">
                  <c:v>249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(235)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235</c:v>
                </c:pt>
                <c:pt idx="1">
                  <c:v>235</c:v>
                </c:pt>
                <c:pt idx="2">
                  <c:v>235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615696"/>
        <c:axId val="337000664"/>
      </c:lineChart>
      <c:catAx>
        <c:axId val="33861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00664"/>
        <c:crosses val="autoZero"/>
        <c:auto val="1"/>
        <c:lblAlgn val="ctr"/>
        <c:lblOffset val="100"/>
        <c:noMultiLvlLbl val="0"/>
      </c:catAx>
      <c:valAx>
        <c:axId val="337000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61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7"/>
              <c:spPr>
                <a:solidFill>
                  <a:srgbClr val="00B05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(301)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301</c:v>
                </c:pt>
                <c:pt idx="1">
                  <c:v>301</c:v>
                </c:pt>
                <c:pt idx="2">
                  <c:v>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097840"/>
        <c:axId val="336098232"/>
      </c:lineChart>
      <c:catAx>
        <c:axId val="33609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98232"/>
        <c:crosses val="autoZero"/>
        <c:auto val="1"/>
        <c:lblAlgn val="ctr"/>
        <c:lblOffset val="100"/>
        <c:noMultiLvlLbl val="0"/>
      </c:catAx>
      <c:valAx>
        <c:axId val="33609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09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UMUM</c:v>
                </c:pt>
                <c:pt idx="1">
                  <c:v>NPBI</c:v>
                </c:pt>
                <c:pt idx="2">
                  <c:v>PBI</c:v>
                </c:pt>
                <c:pt idx="3">
                  <c:v>PKMS</c:v>
                </c:pt>
                <c:pt idx="4">
                  <c:v>JKD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</c:v>
                </c:pt>
                <c:pt idx="1">
                  <c:v>57</c:v>
                </c:pt>
                <c:pt idx="2">
                  <c:v>98</c:v>
                </c:pt>
                <c:pt idx="3">
                  <c:v>0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rgbClr val="E28B0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UMUM</c:v>
                </c:pt>
                <c:pt idx="1">
                  <c:v>NPBI</c:v>
                </c:pt>
                <c:pt idx="2">
                  <c:v>PBI</c:v>
                </c:pt>
                <c:pt idx="3">
                  <c:v>PKMS</c:v>
                </c:pt>
                <c:pt idx="4">
                  <c:v>JKD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55</c:v>
                </c:pt>
                <c:pt idx="2">
                  <c:v>109</c:v>
                </c:pt>
                <c:pt idx="3">
                  <c:v>24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rgbClr val="7030A0"/>
            </a:solidFill>
            <a:ln w="0" cap="rnd">
              <a:solidFill>
                <a:schemeClr val="accent3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UMUM</c:v>
                </c:pt>
                <c:pt idx="1">
                  <c:v>NPBI</c:v>
                </c:pt>
                <c:pt idx="2">
                  <c:v>PBI</c:v>
                </c:pt>
                <c:pt idx="3">
                  <c:v>PKMS</c:v>
                </c:pt>
                <c:pt idx="4">
                  <c:v>JKD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61</c:v>
                </c:pt>
                <c:pt idx="1">
                  <c:v>49</c:v>
                </c:pt>
                <c:pt idx="2">
                  <c:v>126</c:v>
                </c:pt>
                <c:pt idx="3">
                  <c:v>22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UMUM</c:v>
                </c:pt>
                <c:pt idx="1">
                  <c:v>NPBI</c:v>
                </c:pt>
                <c:pt idx="2">
                  <c:v>PBI</c:v>
                </c:pt>
                <c:pt idx="3">
                  <c:v>PKMS</c:v>
                </c:pt>
                <c:pt idx="4">
                  <c:v>JKD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159</c:v>
                </c:pt>
                <c:pt idx="1">
                  <c:v>161</c:v>
                </c:pt>
                <c:pt idx="2">
                  <c:v>333</c:v>
                </c:pt>
                <c:pt idx="3">
                  <c:v>46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1197224"/>
        <c:axId val="391197616"/>
      </c:barChart>
      <c:catAx>
        <c:axId val="39119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97616"/>
        <c:crosses val="autoZero"/>
        <c:auto val="1"/>
        <c:lblAlgn val="ctr"/>
        <c:lblOffset val="100"/>
        <c:noMultiLvlLbl val="0"/>
      </c:catAx>
      <c:valAx>
        <c:axId val="39119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9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UMUM</c:v>
                </c:pt>
                <c:pt idx="1">
                  <c:v>NON PBI</c:v>
                </c:pt>
                <c:pt idx="2">
                  <c:v>PBI</c:v>
                </c:pt>
                <c:pt idx="3">
                  <c:v>IPWL</c:v>
                </c:pt>
                <c:pt idx="4">
                  <c:v>JKD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1543</c:v>
                </c:pt>
                <c:pt idx="1">
                  <c:v>928</c:v>
                </c:pt>
                <c:pt idx="2">
                  <c:v>1276</c:v>
                </c:pt>
                <c:pt idx="3">
                  <c:v>0</c:v>
                </c:pt>
                <c:pt idx="4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rgbClr val="E28B0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UMUM</c:v>
                </c:pt>
                <c:pt idx="1">
                  <c:v>NON PBI</c:v>
                </c:pt>
                <c:pt idx="2">
                  <c:v>PBI</c:v>
                </c:pt>
                <c:pt idx="3">
                  <c:v>IPWL</c:v>
                </c:pt>
                <c:pt idx="4">
                  <c:v>JKD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1354</c:v>
                </c:pt>
                <c:pt idx="1">
                  <c:v>844</c:v>
                </c:pt>
                <c:pt idx="2">
                  <c:v>1167</c:v>
                </c:pt>
                <c:pt idx="3">
                  <c:v>77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rgbClr val="7030A0"/>
            </a:solidFill>
            <a:ln w="0" cap="rnd">
              <a:solidFill>
                <a:schemeClr val="accent3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UMUM</c:v>
                </c:pt>
                <c:pt idx="1">
                  <c:v>NON PBI</c:v>
                </c:pt>
                <c:pt idx="2">
                  <c:v>PBI</c:v>
                </c:pt>
                <c:pt idx="3">
                  <c:v>IPWL</c:v>
                </c:pt>
                <c:pt idx="4">
                  <c:v>JKD</c:v>
                </c:pt>
              </c:strCache>
            </c:strRef>
          </c:cat>
          <c:val>
            <c:numRef>
              <c:f>Sheet1!$D$2:$D$6</c:f>
              <c:numCache>
                <c:formatCode>#,##0</c:formatCode>
                <c:ptCount val="5"/>
                <c:pt idx="0">
                  <c:v>1483</c:v>
                </c:pt>
                <c:pt idx="1">
                  <c:v>1016</c:v>
                </c:pt>
                <c:pt idx="2">
                  <c:v>1325</c:v>
                </c:pt>
                <c:pt idx="3">
                  <c:v>86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UMUM</c:v>
                </c:pt>
                <c:pt idx="1">
                  <c:v>NON PBI</c:v>
                </c:pt>
                <c:pt idx="2">
                  <c:v>PBI</c:v>
                </c:pt>
                <c:pt idx="3">
                  <c:v>IPWL</c:v>
                </c:pt>
                <c:pt idx="4">
                  <c:v>JKD</c:v>
                </c:pt>
              </c:strCache>
            </c:strRef>
          </c:cat>
          <c:val>
            <c:numRef>
              <c:f>Sheet1!$E$2:$E$6</c:f>
              <c:numCache>
                <c:formatCode>#,##0</c:formatCode>
                <c:ptCount val="5"/>
                <c:pt idx="0">
                  <c:v>2897</c:v>
                </c:pt>
                <c:pt idx="1">
                  <c:v>1772</c:v>
                </c:pt>
                <c:pt idx="2">
                  <c:v>2443</c:v>
                </c:pt>
                <c:pt idx="3">
                  <c:v>77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930968"/>
        <c:axId val="392931360"/>
      </c:barChart>
      <c:catAx>
        <c:axId val="39293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931360"/>
        <c:crosses val="autoZero"/>
        <c:auto val="1"/>
        <c:lblAlgn val="ctr"/>
        <c:lblOffset val="100"/>
        <c:noMultiLvlLbl val="0"/>
      </c:catAx>
      <c:valAx>
        <c:axId val="39293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93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71800" cy="500063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8"/>
            <a:ext cx="2971800" cy="500063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8"/>
            <a:ext cx="2971800" cy="49530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9445628"/>
            <a:ext cx="2971800" cy="49530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82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8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50038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2814"/>
            <a:ext cx="54864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8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445628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2BCC5F-5B0A-4508-8DE6-BA88F4FB5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9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111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270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413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557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574218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9061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03903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18747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1A2462D-8A8A-42F0-861F-39924CEFD0C0}" type="slidenum">
              <a:rPr lang="en-US" smtClean="0">
                <a:latin typeface="Arial" panose="020B0604020202020204" pitchFamily="34" charset="0"/>
              </a:rPr>
              <a:pPr/>
              <a:t>1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78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37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8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0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01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E88C904-45BC-4B53-9A7C-146073CD0E98}" type="slidenum">
              <a:rPr lang="en-US" smtClean="0">
                <a:latin typeface="Arial" panose="020B0604020202020204" pitchFamily="34" charset="0"/>
              </a:rPr>
              <a:pPr/>
              <a:t>16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54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B6A5B19-D778-46F9-8204-A8E1BD7AB72D}" type="slidenum">
              <a:rPr lang="en-US" smtClean="0">
                <a:latin typeface="Arial" panose="020B0604020202020204" pitchFamily="34" charset="0"/>
              </a:rPr>
              <a:pPr/>
              <a:t>18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4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4F9BB64-E89D-4FC3-B203-631AE6AA4684}" type="slidenum">
              <a:rPr lang="en-US" smtClean="0">
                <a:latin typeface="Arial" panose="020B0604020202020204" pitchFamily="34" charset="0"/>
              </a:rPr>
              <a:pPr/>
              <a:t>20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72E903-F4C6-421A-9A34-CDAA11AD433C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1A14F3E-5B13-4D15-9F0A-6EB93674E506}" type="slidenum">
              <a:rPr lang="en-US" smtClean="0">
                <a:latin typeface="Arial" panose="020B0604020202020204" pitchFamily="34" charset="0"/>
              </a:rPr>
              <a:pPr/>
              <a:t>24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14C0D0-4BA5-4EB7-BE53-FACBFE0D1AD8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7F93584-7CC8-455F-8BF5-C49EF838B2DE}" type="slidenum">
              <a:rPr lang="en-US" smtClean="0">
                <a:latin typeface="Arial" panose="020B0604020202020204" pitchFamily="34" charset="0"/>
              </a:rPr>
              <a:pPr/>
              <a:t>32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126C71F-9CD1-47EB-9797-EE2305949CF7}" type="slidenum">
              <a:rPr lang="en-US" smtClean="0">
                <a:latin typeface="Arial" panose="020B0604020202020204" pitchFamily="34" charset="0"/>
              </a:rPr>
              <a:pPr/>
              <a:t>38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2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F2CAE4-5AEB-47A2-BCF0-38E043F3F39D}" type="slidenum">
              <a:rPr lang="en-US" smtClean="0">
                <a:latin typeface="Arial" panose="020B0604020202020204" pitchFamily="34" charset="0"/>
              </a:rPr>
              <a:pPr/>
              <a:t>8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32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F2CAE4-5AEB-47A2-BCF0-38E043F3F39D}" type="slidenum">
              <a:rPr lang="en-US" smtClean="0">
                <a:latin typeface="Arial" panose="020B0604020202020204" pitchFamily="34" charset="0"/>
              </a:rPr>
              <a:pPr/>
              <a:t>9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5672" y="-5645"/>
            <a:ext cx="6144464" cy="458329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460" y="1603023"/>
            <a:ext cx="3903700" cy="1097535"/>
          </a:xfrm>
        </p:spPr>
        <p:txBody>
          <a:bodyPr anchor="b">
            <a:no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460" y="2700556"/>
            <a:ext cx="3903700" cy="73126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3A50F-A7ED-4AFD-A4D1-7347AB2864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1" y="406400"/>
            <a:ext cx="4252748" cy="2269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1" y="2980267"/>
            <a:ext cx="4252748" cy="104730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46" y="406400"/>
            <a:ext cx="4068151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7681" y="2421467"/>
            <a:ext cx="3631081" cy="254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2980267"/>
            <a:ext cx="4252749" cy="1047308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400" y="526919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0725" y="1924371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78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1287992"/>
            <a:ext cx="4252749" cy="1730307"/>
          </a:xfrm>
        </p:spPr>
        <p:txBody>
          <a:bodyPr anchor="b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46" y="406400"/>
            <a:ext cx="4068151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8409" y="2675467"/>
            <a:ext cx="4252750" cy="3428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400" y="526919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0725" y="1924371"/>
            <a:ext cx="306388" cy="389851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lvl="0"/>
            <a:r>
              <a:rPr lang="en-US" sz="53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57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97" y="406400"/>
            <a:ext cx="4248562" cy="2015067"/>
          </a:xfrm>
        </p:spPr>
        <p:txBody>
          <a:bodyPr anchor="ctr">
            <a:normAutofit/>
          </a:bodyPr>
          <a:lstStyle>
            <a:lvl1pPr algn="l">
              <a:defRPr sz="29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8409" y="2675467"/>
            <a:ext cx="4252750" cy="3428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1"/>
                </a:solidFill>
              </a:defRPr>
            </a:lvl1pPr>
            <a:lvl2pPr marL="304815" indent="0">
              <a:buFontTx/>
              <a:buNone/>
              <a:defRPr/>
            </a:lvl2pPr>
            <a:lvl3pPr marL="609630" indent="0">
              <a:buFontTx/>
              <a:buNone/>
              <a:defRPr/>
            </a:lvl3pPr>
            <a:lvl4pPr marL="914446" indent="0">
              <a:buFontTx/>
              <a:buNone/>
              <a:defRPr/>
            </a:lvl4pPr>
            <a:lvl5pPr marL="121926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100927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2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67382-B0C2-4D1A-8A5D-346A9292E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58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04592" y="406401"/>
            <a:ext cx="655770" cy="350096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410" y="406401"/>
            <a:ext cx="3480487" cy="35009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C3E71-3E97-492D-A74B-08B831E2A3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6320" y="1066808"/>
            <a:ext cx="2705723" cy="30204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114143" y="1066804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14143" y="2627846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97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6314" y="1066808"/>
            <a:ext cx="5513548" cy="302048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1800579"/>
            <a:ext cx="4252749" cy="1217721"/>
          </a:xfrm>
        </p:spPr>
        <p:txBody>
          <a:bodyPr anchor="b"/>
          <a:lstStyle>
            <a:lvl1pPr algn="l">
              <a:defRPr sz="2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3018299"/>
            <a:ext cx="4252749" cy="573600"/>
          </a:xfrm>
        </p:spPr>
        <p:txBody>
          <a:bodyPr anchor="t"/>
          <a:lstStyle>
            <a:lvl1pPr marL="0" indent="0" algn="l"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BE8EC-E58D-4F8C-B71A-A41B5504A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1" y="406400"/>
            <a:ext cx="4252748" cy="88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411" y="1440393"/>
            <a:ext cx="2068926" cy="258718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67"/>
            </a:lvl2pPr>
            <a:lvl3pPr>
              <a:defRPr sz="933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232" y="1440394"/>
            <a:ext cx="2068927" cy="258718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67"/>
            </a:lvl2pPr>
            <a:lvl3pPr>
              <a:defRPr sz="933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E288D-8228-42CD-9BA3-801C5BE38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1440655"/>
            <a:ext cx="2070643" cy="384175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410" y="1824831"/>
            <a:ext cx="2070643" cy="22027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0515" y="1440655"/>
            <a:ext cx="2070643" cy="384175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0515" y="1824831"/>
            <a:ext cx="2070643" cy="22027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1BB97-518D-467A-810A-F45D989FDD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60AA0-BD75-46C3-AC08-A5B2A72250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B5DF2-AA6B-4A0E-8BF4-AE1AE51519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999069"/>
            <a:ext cx="1869325" cy="852311"/>
          </a:xfrm>
        </p:spPr>
        <p:txBody>
          <a:bodyPr anchor="b">
            <a:normAutofit/>
          </a:bodyPr>
          <a:lstStyle>
            <a:lvl1pPr>
              <a:defRPr sz="1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631" y="343284"/>
            <a:ext cx="2268527" cy="36842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8410" y="1851380"/>
            <a:ext cx="1869325" cy="1722966"/>
          </a:xfrm>
        </p:spPr>
        <p:txBody>
          <a:bodyPr>
            <a:normAutofit/>
          </a:bodyPr>
          <a:lstStyle>
            <a:lvl1pPr marL="0" indent="0">
              <a:buNone/>
              <a:defRPr sz="933"/>
            </a:lvl1pPr>
            <a:lvl2pPr marL="228611" indent="0">
              <a:buNone/>
              <a:defRPr sz="700"/>
            </a:lvl2pPr>
            <a:lvl3pPr marL="457223" indent="0">
              <a:buNone/>
              <a:defRPr sz="600"/>
            </a:lvl3pPr>
            <a:lvl4pPr marL="685834" indent="0">
              <a:buNone/>
              <a:defRPr sz="500"/>
            </a:lvl4pPr>
            <a:lvl5pPr marL="914446" indent="0">
              <a:buNone/>
              <a:defRPr sz="500"/>
            </a:lvl5pPr>
            <a:lvl6pPr marL="1143057" indent="0">
              <a:buNone/>
              <a:defRPr sz="500"/>
            </a:lvl6pPr>
            <a:lvl7pPr marL="1371669" indent="0">
              <a:buNone/>
              <a:defRPr sz="500"/>
            </a:lvl7pPr>
            <a:lvl8pPr marL="1600280" indent="0">
              <a:buNone/>
              <a:defRPr sz="500"/>
            </a:lvl8pPr>
            <a:lvl9pPr marL="1828891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07B2-F8B4-412A-9D7A-E40C4B5525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10" y="3200400"/>
            <a:ext cx="4252748" cy="377825"/>
          </a:xfrm>
        </p:spPr>
        <p:txBody>
          <a:bodyPr anchor="b">
            <a:normAutofit/>
          </a:bodyPr>
          <a:lstStyle>
            <a:lvl1pPr algn="l">
              <a:defRPr sz="1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410" y="406400"/>
            <a:ext cx="4252748" cy="2563812"/>
          </a:xfrm>
        </p:spPr>
        <p:txBody>
          <a:bodyPr anchor="t">
            <a:normAutofit/>
          </a:bodyPr>
          <a:lstStyle>
            <a:lvl1pPr marL="0" indent="0" algn="ctr">
              <a:buNone/>
              <a:defRPr sz="1067"/>
            </a:lvl1pPr>
            <a:lvl2pPr marL="304815" indent="0">
              <a:buNone/>
              <a:defRPr sz="1067"/>
            </a:lvl2pPr>
            <a:lvl3pPr marL="609630" indent="0">
              <a:buNone/>
              <a:defRPr sz="1067"/>
            </a:lvl3pPr>
            <a:lvl4pPr marL="914446" indent="0">
              <a:buNone/>
              <a:defRPr sz="1067"/>
            </a:lvl4pPr>
            <a:lvl5pPr marL="1219261" indent="0">
              <a:buNone/>
              <a:defRPr sz="1067"/>
            </a:lvl5pPr>
            <a:lvl6pPr marL="1524076" indent="0">
              <a:buNone/>
              <a:defRPr sz="1067"/>
            </a:lvl6pPr>
            <a:lvl7pPr marL="1828891" indent="0">
              <a:buNone/>
              <a:defRPr sz="1067"/>
            </a:lvl7pPr>
            <a:lvl8pPr marL="2133707" indent="0">
              <a:buNone/>
              <a:defRPr sz="1067"/>
            </a:lvl8pPr>
            <a:lvl9pPr marL="2438522" indent="0">
              <a:buNone/>
              <a:defRPr sz="10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8410" y="3578226"/>
            <a:ext cx="4252748" cy="44934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7B677-EFDF-438D-B29C-BE3E2F673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2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72" y="-5645"/>
            <a:ext cx="6144464" cy="458329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410" y="406400"/>
            <a:ext cx="4252748" cy="880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10" y="1440394"/>
            <a:ext cx="4252748" cy="2587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21335" y="4027576"/>
            <a:ext cx="45834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410" y="4027576"/>
            <a:ext cx="309723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7709" y="4027576"/>
            <a:ext cx="3434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EDA2AA4-9F4B-4527-85E7-E1063C770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0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043" r:id="rId1"/>
    <p:sldLayoutId id="2147488044" r:id="rId2"/>
    <p:sldLayoutId id="2147488045" r:id="rId3"/>
    <p:sldLayoutId id="2147488046" r:id="rId4"/>
    <p:sldLayoutId id="2147488047" r:id="rId5"/>
    <p:sldLayoutId id="2147488048" r:id="rId6"/>
    <p:sldLayoutId id="2147488049" r:id="rId7"/>
    <p:sldLayoutId id="2147488050" r:id="rId8"/>
    <p:sldLayoutId id="2147488051" r:id="rId9"/>
    <p:sldLayoutId id="2147488052" r:id="rId10"/>
    <p:sldLayoutId id="2147488053" r:id="rId11"/>
    <p:sldLayoutId id="2147488054" r:id="rId12"/>
    <p:sldLayoutId id="2147488055" r:id="rId13"/>
    <p:sldLayoutId id="2147488056" r:id="rId14"/>
    <p:sldLayoutId id="2147488057" r:id="rId15"/>
    <p:sldLayoutId id="2147488058" r:id="rId16"/>
    <p:sldLayoutId id="2147488059" r:id="rId17"/>
    <p:sldLayoutId id="2147488060" r:id="rId18"/>
  </p:sldLayoutIdLst>
  <p:hf hdr="0" ftr="0" dt="0"/>
  <p:txStyles>
    <p:titleStyle>
      <a:lvl1pPr algn="l" defTabSz="304815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11" indent="-228611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95325" indent="-190510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62038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66853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71669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76484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81299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114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90930" indent="-152408" algn="l" defTabSz="304815" rtl="0" eaLnBrk="1" latinLnBrk="0" hangingPunct="1">
        <a:spcBef>
          <a:spcPts val="6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3048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87148" y="3688720"/>
            <a:ext cx="5207239" cy="28745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77" tIns="31488" rIns="62977" bIns="31488" anchor="ctr">
            <a:normAutofit fontScale="92500" lnSpcReduction="20000"/>
          </a:bodyPr>
          <a:lstStyle/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42801" y="3582144"/>
            <a:ext cx="5207239" cy="59478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68" tIns="31484" rIns="62968" bIns="31484" anchor="ctr">
            <a:normAutofit/>
          </a:bodyPr>
          <a:lstStyle/>
          <a:p>
            <a:pPr algn="ctr"/>
            <a:endParaRPr lang="en-US" sz="7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0622" y="1781944"/>
            <a:ext cx="40286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LAPORAN KINERJA</a:t>
            </a:r>
          </a:p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TRIWULAN I</a:t>
            </a:r>
          </a:p>
          <a:p>
            <a:pPr algn="ctr"/>
            <a:r>
              <a:rPr lang="en-US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201</a:t>
            </a:r>
            <a:r>
              <a:rPr lang="id-ID" sz="2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2800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1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5251" y="989856"/>
            <a:ext cx="29706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RUMAH SAKIT JIWA DAERAH</a:t>
            </a:r>
          </a:p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</a:t>
            </a:r>
            <a:r>
              <a:rPr lang="en-US" sz="1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ARIF ZAINUDIN </a:t>
            </a:r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SURAKARTA</a:t>
            </a:r>
            <a:endParaRPr lang="en-US" sz="12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59025" y="341784"/>
            <a:ext cx="792088" cy="504056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91239385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1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85989024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5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861761170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47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99911214"/>
              </p:ext>
            </p:extLst>
          </p:nvPr>
        </p:nvGraphicFramePr>
        <p:xfrm>
          <a:off x="254769" y="917848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973679732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4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27411080"/>
              </p:ext>
            </p:extLst>
          </p:nvPr>
        </p:nvGraphicFramePr>
        <p:xfrm>
          <a:off x="182761" y="924630"/>
          <a:ext cx="5760640" cy="337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44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548" cy="7598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97776185"/>
              </p:ext>
            </p:extLst>
          </p:nvPr>
        </p:nvGraphicFramePr>
        <p:xfrm>
          <a:off x="110750" y="1277888"/>
          <a:ext cx="5904658" cy="288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279"/>
                <a:gridCol w="1260793"/>
                <a:gridCol w="1260793"/>
                <a:gridCol w="1260793"/>
              </a:tblGrid>
              <a:tr h="69512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PKMS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43703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INAP </a:t>
            </a:r>
            <a:b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</a:t>
            </a:r>
            <a:endParaRPr lang="en-US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85624290"/>
              </p:ext>
            </p:extLst>
          </p:nvPr>
        </p:nvGraphicFramePr>
        <p:xfrm>
          <a:off x="306388" y="1066800"/>
          <a:ext cx="5513387" cy="330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8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37" y="142860"/>
            <a:ext cx="5513548" cy="9741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 </a:t>
            </a: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61716996"/>
              </p:ext>
            </p:extLst>
          </p:nvPr>
        </p:nvGraphicFramePr>
        <p:xfrm>
          <a:off x="110753" y="1133872"/>
          <a:ext cx="5904656" cy="28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676"/>
                <a:gridCol w="1417118"/>
                <a:gridCol w="1180931"/>
                <a:gridCol w="1180931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4270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7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797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237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</a:t>
                      </a:r>
                    </a:p>
                  </a:txBody>
                  <a:tcPr marL="0" marR="0" marT="0" marB="0" anchor="ctr"/>
                </a:tc>
              </a:tr>
              <a:tr h="39371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</a:t>
            </a:r>
            <a:endParaRPr lang="en-US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98724412"/>
              </p:ext>
            </p:extLst>
          </p:nvPr>
        </p:nvGraphicFramePr>
        <p:xfrm>
          <a:off x="306388" y="1066800"/>
          <a:ext cx="5513387" cy="330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9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580526"/>
              </p:ext>
            </p:extLst>
          </p:nvPr>
        </p:nvGraphicFramePr>
        <p:xfrm>
          <a:off x="110753" y="341784"/>
          <a:ext cx="5904654" cy="4109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98"/>
                <a:gridCol w="1275153"/>
                <a:gridCol w="1240179"/>
                <a:gridCol w="1322860"/>
                <a:gridCol w="661430"/>
                <a:gridCol w="943934"/>
              </a:tblGrid>
              <a:tr h="445358"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35056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365">
                <a:tc gridSpan="6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11.016.513.000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1.011.098.492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9,18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34,73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20365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36,10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1702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15.492.322.000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Proses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Penetapan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Pemenang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8814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17,71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82761" y="19878"/>
            <a:ext cx="523572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REALISASI BELANJA LANGSUNG </a:t>
            </a:r>
            <a:r>
              <a:rPr lang="en-US" sz="14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S/D MARET </a:t>
            </a:r>
            <a:r>
              <a:rPr lang="en-US" sz="14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2017</a:t>
            </a:r>
            <a:endParaRPr lang="en-US" sz="14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0793" y="1133872"/>
            <a:ext cx="5207239" cy="1219841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JALAN</a:t>
            </a:r>
            <a:b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sz="2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144848"/>
              </p:ext>
            </p:extLst>
          </p:nvPr>
        </p:nvGraphicFramePr>
        <p:xfrm>
          <a:off x="182761" y="125760"/>
          <a:ext cx="5760641" cy="434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540"/>
                <a:gridCol w="2173634"/>
                <a:gridCol w="935489"/>
                <a:gridCol w="935489"/>
                <a:gridCol w="935489"/>
              </a:tblGrid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91435" marR="91435" marT="45697" marB="45697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</a:tr>
              <a:tr h="2198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TENGAH</a:t>
            </a:r>
            <a:endParaRPr lang="en-US" sz="1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832648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19087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503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601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1,.23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38425" y="911225"/>
            <a:ext cx="640680" cy="328613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2.092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82961" y="912813"/>
            <a:ext cx="648072" cy="325437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1.886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327226" y="903288"/>
            <a:ext cx="815975" cy="334962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1.816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935289" y="893763"/>
            <a:ext cx="552450" cy="336550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1.763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511353" y="893763"/>
            <a:ext cx="552450" cy="336550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215209" y="901700"/>
            <a:ext cx="648072" cy="341313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101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6" y="1439863"/>
            <a:ext cx="5588533" cy="3077100"/>
          </a:xfrm>
        </p:spPr>
      </p:pic>
      <p:sp>
        <p:nvSpPr>
          <p:cNvPr id="5" name="Rectangular Callout 4"/>
          <p:cNvSpPr/>
          <p:nvPr/>
        </p:nvSpPr>
        <p:spPr>
          <a:xfrm>
            <a:off x="882476" y="836315"/>
            <a:ext cx="766763" cy="233362"/>
          </a:xfrm>
          <a:prstGeom prst="wedgeRectCallout">
            <a:avLst>
              <a:gd name="adj1" fmla="val -55657"/>
              <a:gd name="adj2" fmla="val 7500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240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703214" y="839490"/>
            <a:ext cx="766762" cy="233362"/>
          </a:xfrm>
          <a:prstGeom prst="wedgeRectCallout">
            <a:avLst>
              <a:gd name="adj1" fmla="val -141271"/>
              <a:gd name="adj2" fmla="val 60009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278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14426" y="839490"/>
            <a:ext cx="766763" cy="233362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14526" y="842665"/>
            <a:ext cx="766763" cy="233362"/>
          </a:xfrm>
          <a:prstGeom prst="wedgeRectCallout">
            <a:avLst>
              <a:gd name="adj1" fmla="val -334338"/>
              <a:gd name="adj2" fmla="val 72106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134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47476" y="833140"/>
            <a:ext cx="582613" cy="233362"/>
          </a:xfrm>
          <a:prstGeom prst="wedgeRectCallout">
            <a:avLst>
              <a:gd name="adj1" fmla="val -14167"/>
              <a:gd name="adj2" fmla="val 10529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43201" y="845840"/>
            <a:ext cx="674688" cy="233362"/>
          </a:xfrm>
          <a:prstGeom prst="wedgeRectCallout">
            <a:avLst>
              <a:gd name="adj1" fmla="val -510193"/>
              <a:gd name="adj2" fmla="val 89078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136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9801" y="836315"/>
            <a:ext cx="925513" cy="233362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265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7459" y="1603023"/>
            <a:ext cx="4969918" cy="109753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sz="2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548093"/>
              </p:ext>
            </p:extLst>
          </p:nvPr>
        </p:nvGraphicFramePr>
        <p:xfrm>
          <a:off x="182761" y="116509"/>
          <a:ext cx="5760640" cy="437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214"/>
                <a:gridCol w="1876510"/>
                <a:gridCol w="1212766"/>
                <a:gridCol w="909575"/>
                <a:gridCol w="909575"/>
              </a:tblGrid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91473" marR="91473" marT="45728" marB="45728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</a:tr>
              <a:tr h="262675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891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48093"/>
            <a:ext cx="5781029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b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JAWA TENGAH</a:t>
            </a:r>
            <a:endParaRPr lang="en-US" sz="18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1" y="1360488"/>
            <a:ext cx="5760640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10753" y="915988"/>
            <a:ext cx="554037" cy="36190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86817" y="912813"/>
            <a:ext cx="554037" cy="325437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67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262881" y="912813"/>
            <a:ext cx="552450" cy="325437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02259" y="911225"/>
            <a:ext cx="676846" cy="328613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82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838945" y="912813"/>
            <a:ext cx="704378" cy="325437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86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327226" y="903288"/>
            <a:ext cx="815975" cy="334962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88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958903" y="893763"/>
            <a:ext cx="552450" cy="336550"/>
          </a:xfrm>
          <a:prstGeom prst="wedgeRectCallout">
            <a:avLst>
              <a:gd name="adj1" fmla="val -98966"/>
              <a:gd name="adj2" fmla="val 555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102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534967" y="893763"/>
            <a:ext cx="552450" cy="336550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215209" y="901700"/>
            <a:ext cx="648072" cy="341313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1" y="1439863"/>
            <a:ext cx="5688631" cy="2934369"/>
          </a:xfrm>
        </p:spPr>
      </p:pic>
      <p:sp>
        <p:nvSpPr>
          <p:cNvPr id="5" name="Rectangular Callout 4"/>
          <p:cNvSpPr/>
          <p:nvPr/>
        </p:nvSpPr>
        <p:spPr>
          <a:xfrm>
            <a:off x="873125" y="1087438"/>
            <a:ext cx="766763" cy="233362"/>
          </a:xfrm>
          <a:prstGeom prst="wedgeRectCallout">
            <a:avLst>
              <a:gd name="adj1" fmla="val 13324"/>
              <a:gd name="adj2" fmla="val 73084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693863" y="1090613"/>
            <a:ext cx="766762" cy="233362"/>
          </a:xfrm>
          <a:prstGeom prst="wedgeRectCallout">
            <a:avLst>
              <a:gd name="adj1" fmla="val -72290"/>
              <a:gd name="adj2" fmla="val 6039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05075" y="1090613"/>
            <a:ext cx="766763" cy="233362"/>
          </a:xfrm>
          <a:prstGeom prst="wedgeRectCallout">
            <a:avLst>
              <a:gd name="adj1" fmla="val -121138"/>
              <a:gd name="adj2" fmla="val 45089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05175" y="1093788"/>
            <a:ext cx="766763" cy="233362"/>
          </a:xfrm>
          <a:prstGeom prst="wedgeRectCallout">
            <a:avLst>
              <a:gd name="adj1" fmla="val -272372"/>
              <a:gd name="adj2" fmla="val 70953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38125" y="1084263"/>
            <a:ext cx="582613" cy="233362"/>
          </a:xfrm>
          <a:prstGeom prst="wedgeRectCallout">
            <a:avLst>
              <a:gd name="adj1" fmla="val 98158"/>
              <a:gd name="adj2" fmla="val 103374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33850" y="1096963"/>
            <a:ext cx="674688" cy="233362"/>
          </a:xfrm>
          <a:prstGeom prst="wedgeRectCallout">
            <a:avLst>
              <a:gd name="adj1" fmla="val -433127"/>
              <a:gd name="adj2" fmla="val 85237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0450" y="1087438"/>
            <a:ext cx="925513" cy="233362"/>
          </a:xfrm>
          <a:prstGeom prst="wedgeRectCallout">
            <a:avLst>
              <a:gd name="adj1" fmla="val -268496"/>
              <a:gd name="adj2" fmla="val 7456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  <a:endParaRPr lang="en-US" sz="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793" y="1997968"/>
            <a:ext cx="5207239" cy="12198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MARET </a:t>
            </a:r>
            <a:r>
              <a:rPr lang="id-ID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285736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780152"/>
              </p:ext>
            </p:extLst>
          </p:nvPr>
        </p:nvGraphicFramePr>
        <p:xfrm>
          <a:off x="110753" y="1205880"/>
          <a:ext cx="5832650" cy="152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97"/>
                <a:gridCol w="2829902"/>
                <a:gridCol w="749917"/>
                <a:gridCol w="749917"/>
                <a:gridCol w="749917"/>
              </a:tblGrid>
              <a:tr h="39627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3.065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2.882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3.232 </a:t>
                      </a: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1.501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1.504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1.644 </a:t>
                      </a: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362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382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458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993324"/>
              </p:ext>
            </p:extLst>
          </p:nvPr>
        </p:nvGraphicFramePr>
        <p:xfrm>
          <a:off x="110753" y="125760"/>
          <a:ext cx="5938140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08"/>
                <a:gridCol w="1376250"/>
                <a:gridCol w="1264686"/>
                <a:gridCol w="1298170"/>
                <a:gridCol w="538449"/>
                <a:gridCol w="1005177"/>
              </a:tblGrid>
              <a:tr h="599957">
                <a:tc row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116">
                <a:tc gridSpan="6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046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14.049.000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4,79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7,04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60525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5.954.179.009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16,54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30,53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275116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77032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69.119.800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20,16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36,21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521187"/>
              </p:ext>
            </p:extLst>
          </p:nvPr>
        </p:nvGraphicFramePr>
        <p:xfrm>
          <a:off x="110753" y="557808"/>
          <a:ext cx="5832650" cy="385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775"/>
                <a:gridCol w="2394862"/>
                <a:gridCol w="965671"/>
                <a:gridCol w="965671"/>
                <a:gridCol w="965671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</a:tr>
              <a:tr h="1477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SEDERHANA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</a:tr>
              <a:tr h="212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Exercise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Infra Red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Traksi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 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Cryo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Static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Bycicle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142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Exercise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Pijat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SEDANG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Faradisasi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Galvanic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4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Ultrasound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CANGGIH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2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 Monitor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Nebulizer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Densitometri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269776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748361"/>
              </p:ext>
            </p:extLst>
          </p:nvPr>
        </p:nvGraphicFramePr>
        <p:xfrm>
          <a:off x="110753" y="917848"/>
          <a:ext cx="5904657" cy="265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69"/>
                <a:gridCol w="2411759"/>
                <a:gridCol w="1024277"/>
                <a:gridCol w="964026"/>
                <a:gridCol w="964026"/>
              </a:tblGrid>
              <a:tr h="41139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</a:tr>
              <a:tr h="236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348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9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0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875" y="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429685"/>
              </p:ext>
            </p:extLst>
          </p:nvPr>
        </p:nvGraphicFramePr>
        <p:xfrm>
          <a:off x="182762" y="485800"/>
          <a:ext cx="5760638" cy="3958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44"/>
                <a:gridCol w="2193866"/>
                <a:gridCol w="1017476"/>
                <a:gridCol w="1017476"/>
                <a:gridCol w="1017476"/>
              </a:tblGrid>
              <a:tr h="35138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</a:tr>
              <a:tr h="24326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media radio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61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Penyuluhan Kesehatan Jiwa ke masyarakat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1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Support Group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Konsultasi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keluarga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pasien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rumah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pasien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4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491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08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46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1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561" y="214298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299482"/>
              </p:ext>
            </p:extLst>
          </p:nvPr>
        </p:nvGraphicFramePr>
        <p:xfrm>
          <a:off x="110753" y="917848"/>
          <a:ext cx="5904656" cy="318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46"/>
                <a:gridCol w="3034337"/>
                <a:gridCol w="820091"/>
                <a:gridCol w="820091"/>
                <a:gridCol w="820091"/>
              </a:tblGrid>
              <a:tr h="4572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</a:tr>
              <a:tr h="304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256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317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7 </a:t>
                      </a:r>
                    </a:p>
                  </a:txBody>
                  <a:tcPr marL="0" marR="0" marT="0" marB="0" anchor="ctr"/>
                </a:tc>
              </a:tr>
              <a:tr h="29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1.425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1.587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435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417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49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62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10 </a:t>
                      </a: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</a:tr>
              <a:tr h="349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-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899643"/>
              </p:ext>
            </p:extLst>
          </p:nvPr>
        </p:nvGraphicFramePr>
        <p:xfrm>
          <a:off x="110753" y="629816"/>
          <a:ext cx="5832647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559"/>
                <a:gridCol w="2416383"/>
                <a:gridCol w="833235"/>
                <a:gridCol w="833235"/>
                <a:gridCol w="833235"/>
              </a:tblGrid>
              <a:tr h="5274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</a:tr>
              <a:tr h="27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00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88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7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2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64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8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769" y="0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142995"/>
              </p:ext>
            </p:extLst>
          </p:nvPr>
        </p:nvGraphicFramePr>
        <p:xfrm>
          <a:off x="110752" y="845840"/>
          <a:ext cx="5904657" cy="299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78"/>
                <a:gridCol w="2972974"/>
                <a:gridCol w="784535"/>
                <a:gridCol w="784535"/>
                <a:gridCol w="784535"/>
              </a:tblGrid>
              <a:tr h="54864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0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</a:tr>
              <a:tr h="31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161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52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23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1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53752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575204"/>
              </p:ext>
            </p:extLst>
          </p:nvPr>
        </p:nvGraphicFramePr>
        <p:xfrm>
          <a:off x="182761" y="773832"/>
          <a:ext cx="5832649" cy="310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64"/>
                <a:gridCol w="2647951"/>
                <a:gridCol w="894578"/>
                <a:gridCol w="894578"/>
                <a:gridCol w="894578"/>
              </a:tblGrid>
              <a:tr h="4357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</a:tr>
              <a:tr h="212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</a:tr>
              <a:tr h="259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9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53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1460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08112"/>
              </p:ext>
            </p:extLst>
          </p:nvPr>
        </p:nvGraphicFramePr>
        <p:xfrm>
          <a:off x="110753" y="374327"/>
          <a:ext cx="5832648" cy="399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648"/>
                <a:gridCol w="2805577"/>
                <a:gridCol w="812141"/>
                <a:gridCol w="812141"/>
                <a:gridCol w="812141"/>
              </a:tblGrid>
              <a:tr h="338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</a:tr>
              <a:tr h="207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2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0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8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82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793" y="0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815262"/>
              </p:ext>
            </p:extLst>
          </p:nvPr>
        </p:nvGraphicFramePr>
        <p:xfrm>
          <a:off x="110753" y="413794"/>
          <a:ext cx="5832648" cy="400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980"/>
                <a:gridCol w="604604"/>
                <a:gridCol w="924688"/>
                <a:gridCol w="924688"/>
                <a:gridCol w="924688"/>
              </a:tblGrid>
              <a:tr h="239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</a:tr>
              <a:tr h="14733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025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61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Tangan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421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755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61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421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755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936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Tangan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511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84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252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252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7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5760"/>
            <a:ext cx="5513387" cy="5318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676039"/>
              </p:ext>
            </p:extLst>
          </p:nvPr>
        </p:nvGraphicFramePr>
        <p:xfrm>
          <a:off x="16027" y="485800"/>
          <a:ext cx="5999381" cy="390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19"/>
                <a:gridCol w="2304176"/>
                <a:gridCol w="1455704"/>
                <a:gridCol w="617594"/>
                <a:gridCol w="617594"/>
                <a:gridCol w="617594"/>
              </a:tblGrid>
              <a:tr h="31318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</a:tr>
              <a:tr h="1256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601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56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25760"/>
            <a:ext cx="5513387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965442"/>
              </p:ext>
            </p:extLst>
          </p:nvPr>
        </p:nvGraphicFramePr>
        <p:xfrm>
          <a:off x="110753" y="773832"/>
          <a:ext cx="5904656" cy="177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629"/>
                <a:gridCol w="813691"/>
                <a:gridCol w="2232248"/>
                <a:gridCol w="792088"/>
              </a:tblGrid>
              <a:tr h="53424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TRIWULAN I</a:t>
                      </a:r>
                      <a:endParaRPr lang="en-US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401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018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333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7.629.830.965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21,19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238116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GAWAT DARURAT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772972"/>
              </p:ext>
            </p:extLst>
          </p:nvPr>
        </p:nvGraphicFramePr>
        <p:xfrm>
          <a:off x="110753" y="1061864"/>
          <a:ext cx="5904656" cy="2444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848"/>
                <a:gridCol w="3030021"/>
                <a:gridCol w="776929"/>
                <a:gridCol w="776929"/>
                <a:gridCol w="776929"/>
              </a:tblGrid>
              <a:tr h="4572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</a:tr>
              <a:tr h="262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0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0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189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16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41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10380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ELEKTROMEDIK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004937"/>
              </p:ext>
            </p:extLst>
          </p:nvPr>
        </p:nvGraphicFramePr>
        <p:xfrm>
          <a:off x="110753" y="1061864"/>
          <a:ext cx="5904657" cy="173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085"/>
                <a:gridCol w="2694743"/>
                <a:gridCol w="752943"/>
                <a:gridCol w="752943"/>
                <a:gridCol w="752943"/>
              </a:tblGrid>
              <a:tr h="45733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</a:tr>
              <a:tr h="19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73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</a:tr>
              <a:tr h="17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  <a:tr h="211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0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b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97768"/>
            <a:ext cx="5444351" cy="4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473502"/>
              </p:ext>
            </p:extLst>
          </p:nvPr>
        </p:nvGraphicFramePr>
        <p:xfrm>
          <a:off x="110753" y="773832"/>
          <a:ext cx="5904657" cy="334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850"/>
                <a:gridCol w="3729257"/>
                <a:gridCol w="543850"/>
                <a:gridCol w="543850"/>
                <a:gridCol w="543850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22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0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0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7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45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6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018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74223"/>
              </p:ext>
            </p:extLst>
          </p:nvPr>
        </p:nvGraphicFramePr>
        <p:xfrm>
          <a:off x="110753" y="629816"/>
          <a:ext cx="5904657" cy="300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80"/>
                <a:gridCol w="2401895"/>
                <a:gridCol w="801924"/>
                <a:gridCol w="799986"/>
                <a:gridCol w="799986"/>
                <a:gridCol w="799986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</a:tr>
              <a:tr h="244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7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21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347663" y="3798888"/>
            <a:ext cx="5513387" cy="701675"/>
          </a:xfrm>
          <a:prstGeom prst="rect">
            <a:avLst/>
          </a:prstGeom>
        </p:spPr>
        <p:txBody>
          <a:bodyPr lIns="58327" tIns="29163" rIns="58327" bIns="29163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413792"/>
            <a:ext cx="4824536" cy="8805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  <a:endParaRPr lang="en-US" sz="20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892875"/>
              </p:ext>
            </p:extLst>
          </p:nvPr>
        </p:nvGraphicFramePr>
        <p:xfrm>
          <a:off x="110752" y="989856"/>
          <a:ext cx="5904657" cy="3044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4283"/>
                <a:gridCol w="1552321"/>
                <a:gridCol w="413117"/>
                <a:gridCol w="413117"/>
                <a:gridCol w="413117"/>
                <a:gridCol w="413117"/>
                <a:gridCol w="413117"/>
                <a:gridCol w="413117"/>
                <a:gridCol w="413117"/>
                <a:gridCol w="413117"/>
                <a:gridCol w="413117"/>
              </a:tblGrid>
              <a:tr h="47319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JML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6817" y="197768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GIZI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80234"/>
              </p:ext>
            </p:extLst>
          </p:nvPr>
        </p:nvGraphicFramePr>
        <p:xfrm>
          <a:off x="110753" y="1061864"/>
          <a:ext cx="5904655" cy="1467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07"/>
                <a:gridCol w="2898349"/>
                <a:gridCol w="803733"/>
                <a:gridCol w="803733"/>
                <a:gridCol w="803733"/>
              </a:tblGrid>
              <a:tr h="45759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</a:tr>
              <a:tr h="33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3144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125760"/>
            <a:ext cx="4252748" cy="8805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LAUNDRY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990459"/>
              </p:ext>
            </p:extLst>
          </p:nvPr>
        </p:nvGraphicFramePr>
        <p:xfrm>
          <a:off x="110753" y="1133872"/>
          <a:ext cx="5904658" cy="14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355"/>
                <a:gridCol w="2570734"/>
                <a:gridCol w="843523"/>
                <a:gridCol w="843523"/>
                <a:gridCol w="843523"/>
              </a:tblGrid>
              <a:tr h="6398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</a:tr>
              <a:tr h="297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215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208884"/>
              </p:ext>
            </p:extLst>
          </p:nvPr>
        </p:nvGraphicFramePr>
        <p:xfrm>
          <a:off x="110753" y="557808"/>
          <a:ext cx="5904657" cy="373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16"/>
                <a:gridCol w="3002368"/>
                <a:gridCol w="833991"/>
                <a:gridCol w="833991"/>
                <a:gridCol w="833991"/>
              </a:tblGrid>
              <a:tr h="243846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</a:tr>
              <a:tr h="21826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</a:tr>
              <a:tr h="185544">
                <a:tc gridSpan="5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91437" marR="91437"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linen bersih ruang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8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1386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4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-28601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36015"/>
              </p:ext>
            </p:extLst>
          </p:nvPr>
        </p:nvGraphicFramePr>
        <p:xfrm>
          <a:off x="110754" y="413792"/>
          <a:ext cx="5832646" cy="360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152"/>
                <a:gridCol w="2105275"/>
                <a:gridCol w="931843"/>
                <a:gridCol w="793792"/>
                <a:gridCol w="793792"/>
                <a:gridCol w="793792"/>
              </a:tblGrid>
              <a:tr h="238291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</a:tr>
              <a:tr h="23829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376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1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27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281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sanitasi ruang dan bangunan (inspeksi langsung)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2857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9526" marR="9526" marT="952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  <a:endParaRPr lang="en-US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991921"/>
              </p:ext>
            </p:extLst>
          </p:nvPr>
        </p:nvGraphicFramePr>
        <p:xfrm>
          <a:off x="110753" y="845840"/>
          <a:ext cx="5832649" cy="221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83"/>
                <a:gridCol w="3400636"/>
                <a:gridCol w="639710"/>
                <a:gridCol w="639710"/>
                <a:gridCol w="639710"/>
              </a:tblGrid>
              <a:tr h="220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225553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</a:tr>
              <a:tr h="16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90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Elektronika dan Komunikasi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59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753" y="125760"/>
            <a:ext cx="5777726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83285"/>
              </p:ext>
            </p:extLst>
          </p:nvPr>
        </p:nvGraphicFramePr>
        <p:xfrm>
          <a:off x="110754" y="428612"/>
          <a:ext cx="5927456" cy="372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7"/>
                <a:gridCol w="1582654"/>
                <a:gridCol w="1081788"/>
                <a:gridCol w="966196"/>
                <a:gridCol w="1127460"/>
                <a:gridCol w="665921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MARET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MARET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</a:tr>
              <a:tr h="26194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450,000,000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40.200.000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108,770,000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2.915.000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8,810,000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35,24</a:t>
                      </a:r>
                    </a:p>
                  </a:txBody>
                  <a:tcPr marL="0" marR="0" marT="0" marB="0" anchor="ctr"/>
                </a:tc>
              </a:tr>
              <a:tr h="233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535.000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0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Psikogeriatri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1,500,000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60.000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175,000,000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12.510.000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38,055,000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 Inap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1,500,000,000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60.595.000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250,062,500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19.975.000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63,750,000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91,07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550.000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1,525,000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15,25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180.000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6,83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0,83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17,500,000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2.030.000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7,347,800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41,99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150,000,000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5.140.542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20,166,942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13,44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833" y="341784"/>
            <a:ext cx="4252748" cy="880533"/>
          </a:xfrm>
        </p:spPr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  <a:endParaRPr lang="en-US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559123"/>
              </p:ext>
            </p:extLst>
          </p:nvPr>
        </p:nvGraphicFramePr>
        <p:xfrm>
          <a:off x="110753" y="915192"/>
          <a:ext cx="5904658" cy="220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550"/>
                <a:gridCol w="2952327"/>
                <a:gridCol w="797927"/>
                <a:gridCol w="797927"/>
                <a:gridCol w="797927"/>
              </a:tblGrid>
              <a:tr h="23278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38942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51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1947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266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0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745" y="125760"/>
            <a:ext cx="5777726" cy="4286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376701"/>
              </p:ext>
            </p:extLst>
          </p:nvPr>
        </p:nvGraphicFramePr>
        <p:xfrm>
          <a:off x="110752" y="571488"/>
          <a:ext cx="5833622" cy="354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68"/>
                <a:gridCol w="1633052"/>
                <a:gridCol w="1160220"/>
                <a:gridCol w="852232"/>
                <a:gridCol w="967733"/>
                <a:gridCol w="700917"/>
              </a:tblGrid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MARET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MARET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</a:tr>
              <a:tr h="2496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202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200,000,000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20.979.550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61,528,250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25,000,000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6.169.400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20,561,800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82,25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20.229.500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70,013,000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35,000,000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2.435.000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7,462,500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9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12,000,000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874.000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16,483,376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137,36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1,500,000,000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95.881.414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255,701,261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67,500,000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13.100.000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27,655,000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17.060.000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69,160,000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98,80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28,967,400,000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1.830.998.378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6,142,625,061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1,000,000,000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76.092.605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96,704,953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1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4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10753" y="53752"/>
            <a:ext cx="5685652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365708"/>
              </p:ext>
            </p:extLst>
          </p:nvPr>
        </p:nvGraphicFramePr>
        <p:xfrm>
          <a:off x="134123" y="400362"/>
          <a:ext cx="5881286" cy="3821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435"/>
                <a:gridCol w="1555838"/>
                <a:gridCol w="1180500"/>
                <a:gridCol w="1068802"/>
                <a:gridCol w="1023145"/>
                <a:gridCol w="507566"/>
              </a:tblGrid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MARET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MARET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</a:tr>
              <a:tr h="21735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80.425.000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227,699,000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19,80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1.508.000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4,435,000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44,35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712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12,500,000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2.270.000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6,435,000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Kendaraan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8,000,000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1,500,000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3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3,80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Kantin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10,400,000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20,80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3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1,500,000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15,650,000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30,000,000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2,000,000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2.250.000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4,500,000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225,00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250,000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1,000,000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58.500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364,500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14.638.665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88,800,022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69DA-97F2-451A-A8B8-0BD3991A07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82761" y="33671"/>
            <a:ext cx="5513387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b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TRIWULAN I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32205717"/>
              </p:ext>
            </p:extLst>
          </p:nvPr>
        </p:nvGraphicFramePr>
        <p:xfrm>
          <a:off x="110753" y="917850"/>
          <a:ext cx="5904656" cy="345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985"/>
                <a:gridCol w="2435671"/>
              </a:tblGrid>
              <a:tr h="6227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4201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4201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4201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4201">
                <a:tc gridSpan="2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</a:tr>
              <a:tr h="354201">
                <a:tc>
                  <a:txBody>
                    <a:bodyPr/>
                    <a:lstStyle/>
                    <a:p>
                      <a:pPr marL="623888" indent="0"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Pengunjung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11.188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4201">
                <a:tc>
                  <a:txBody>
                    <a:bodyPr/>
                    <a:lstStyle/>
                    <a:p>
                      <a:pPr marL="623888" indent="0"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21.142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4201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4201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350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82761" y="33671"/>
            <a:ext cx="5513387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dirty="0" smtClean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45351549"/>
              </p:ext>
            </p:extLst>
          </p:nvPr>
        </p:nvGraphicFramePr>
        <p:xfrm>
          <a:off x="110753" y="485800"/>
          <a:ext cx="583264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162"/>
                <a:gridCol w="1458162"/>
                <a:gridCol w="1458162"/>
                <a:gridCol w="1458162"/>
              </a:tblGrid>
              <a:tr h="37084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46088" indent="0"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Pengunjung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46088" indent="0"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18766</TotalTime>
  <Words>3258</Words>
  <Application>Microsoft Office PowerPoint</Application>
  <PresentationFormat>Custom</PresentationFormat>
  <Paragraphs>2230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Lucida Sans Unicode</vt:lpstr>
      <vt:lpstr>Tahoma</vt:lpstr>
      <vt:lpstr>Trebuchet MS</vt:lpstr>
      <vt:lpstr>Verdana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KINERJA PENDAPATAN      </vt:lpstr>
      <vt:lpstr>TARGET 2017 &amp; REALISASI PENDAPATAN TAHUN 2017</vt:lpstr>
      <vt:lpstr>TARGET 2017 &amp; REALISASI PENDAPATAN TAHUN 2017</vt:lpstr>
      <vt:lpstr>TARGET 2017 &amp; REALISASI PENDAPATAN TAHUN 2017</vt:lpstr>
      <vt:lpstr>CAPAIAN KINERJA PELAYANAN TRIWULAN I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RAWAT INAP  BERDASARKAN CARA BAYAR</vt:lpstr>
      <vt:lpstr>PELAYANAN RAWAT JALAN  BERDASARKAN CARA BAYAR   </vt:lpstr>
      <vt:lpstr>RAWAT JALAN BERDASARKAN CARA BAYAR</vt:lpstr>
      <vt:lpstr>JUMLAH KUNJUNGAN PASIEN RAWAT JALAN BERDASARKAN WILAYAH </vt:lpstr>
      <vt:lpstr>PowerPoint Presentation</vt:lpstr>
      <vt:lpstr>DATA WILAYAH CAKUPAN SURAKARTA &amp; JAWA TENGAH</vt:lpstr>
      <vt:lpstr>DATA WILAYAH CAKUPAN JAWA TIMUR   </vt:lpstr>
      <vt:lpstr>JUMLAH KUNJUNGAN PASIEN RAWAT INAP BERDASARKAN WILAYAH </vt:lpstr>
      <vt:lpstr>PowerPoint Presentation</vt:lpstr>
      <vt:lpstr>DATA WILAYAH CAKUPAN SURAKARTA &amp;  JAWA TENGAH</vt:lpstr>
      <vt:lpstr>DATA WILAYAH CAKUPAN JAWA TIMUR   </vt:lpstr>
      <vt:lpstr>LAPORAN KEGIATAN INSTALASI S/D BULAN MARET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 INSTALASI GAWAT DARURAT</vt:lpstr>
      <vt:lpstr> INSTALASI ELEKTROMEDIK</vt:lpstr>
      <vt:lpstr>INSTALASI RAWAT INAP</vt:lpstr>
      <vt:lpstr>INSTALASI RAWAT JALAN</vt:lpstr>
      <vt:lpstr>RAWAT JALAN NONPSIKIATRI</vt:lpstr>
      <vt:lpstr> INSTALASI GIZI</vt:lpstr>
      <vt:lpstr> INSTALASI LAUNDRY</vt:lpstr>
      <vt:lpstr>INSTALASI SANITASI (1)</vt:lpstr>
      <vt:lpstr>INSTALASI SANITASI (2)</vt:lpstr>
      <vt:lpstr>INSTALASI IPS RS</vt:lpstr>
      <vt:lpstr>SUBAG DIKLITBANG</vt:lpstr>
      <vt:lpstr>PowerPoint Presentation</vt:lpstr>
    </vt:vector>
  </TitlesOfParts>
  <Company>RSJSOLO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1835</cp:revision>
  <cp:lastPrinted>2017-06-05T05:01:00Z</cp:lastPrinted>
  <dcterms:created xsi:type="dcterms:W3CDTF">2010-03-23T07:09:14Z</dcterms:created>
  <dcterms:modified xsi:type="dcterms:W3CDTF">2017-06-05T07:27:51Z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