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61"/>
  </p:notesMasterIdLst>
  <p:handoutMasterIdLst>
    <p:handoutMasterId r:id="rId6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316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2" r:id="rId56"/>
    <p:sldId id="313" r:id="rId57"/>
    <p:sldId id="314" r:id="rId58"/>
    <p:sldId id="311" r:id="rId59"/>
    <p:sldId id="315" r:id="rId60"/>
  </p:sldIdLst>
  <p:sldSz cx="9144000" cy="6858000" type="screen4x3"/>
  <p:notesSz cx="6858000" cy="1114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4662" autoAdjust="0"/>
  </p:normalViewPr>
  <p:slideViewPr>
    <p:cSldViewPr>
      <p:cViewPr varScale="1">
        <p:scale>
          <a:sx n="66" d="100"/>
          <a:sy n="66" d="100"/>
        </p:scale>
        <p:origin x="-14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6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PENDAPATAN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E28B0A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invertIfNegative val="0"/>
            <c:bubble3D val="0"/>
            <c:spPr>
              <a:solidFill>
                <a:srgbClr val="CCFF33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5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</c:strCache>
            </c:strRef>
          </c:cat>
          <c:val>
            <c:numRef>
              <c:f>Sheet1!$B$2:$B$7</c:f>
              <c:numCache>
                <c:formatCode>_(* #,##0_);_(* \(#,##0\);_(* "-"_);_(@_)</c:formatCode>
                <c:ptCount val="6"/>
                <c:pt idx="0">
                  <c:v>1785842216</c:v>
                </c:pt>
                <c:pt idx="1">
                  <c:v>2649322706</c:v>
                </c:pt>
                <c:pt idx="2">
                  <c:v>7629830965</c:v>
                </c:pt>
                <c:pt idx="3">
                  <c:v>10410986226</c:v>
                </c:pt>
                <c:pt idx="4">
                  <c:v>12873811285</c:v>
                </c:pt>
                <c:pt idx="5" formatCode="#,##0">
                  <c:v>15533237828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5986688"/>
        <c:axId val="125988224"/>
        <c:axId val="0"/>
      </c:bar3DChart>
      <c:catAx>
        <c:axId val="12598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988224"/>
        <c:crosses val="autoZero"/>
        <c:auto val="1"/>
        <c:lblAlgn val="ctr"/>
        <c:lblOffset val="100"/>
        <c:noMultiLvlLbl val="0"/>
      </c:catAx>
      <c:valAx>
        <c:axId val="125988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986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 B I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98</c:v>
                </c:pt>
                <c:pt idx="1">
                  <c:v>109</c:v>
                </c:pt>
                <c:pt idx="2">
                  <c:v>126</c:v>
                </c:pt>
                <c:pt idx="3">
                  <c:v>134</c:v>
                </c:pt>
                <c:pt idx="4">
                  <c:v>108</c:v>
                </c:pt>
                <c:pt idx="5">
                  <c:v>124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 K M S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JKD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15</c:v>
                </c:pt>
                <c:pt idx="1">
                  <c:v>24</c:v>
                </c:pt>
                <c:pt idx="2">
                  <c:v>22</c:v>
                </c:pt>
                <c:pt idx="3">
                  <c:v>26</c:v>
                </c:pt>
                <c:pt idx="4">
                  <c:v>18</c:v>
                </c:pt>
                <c:pt idx="5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UMUM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</c:strCache>
            </c:strRef>
          </c:cat>
          <c:val>
            <c:numRef>
              <c:f>Sheet1!$B$2:$B$7</c:f>
              <c:numCache>
                <c:formatCode>#,##0</c:formatCode>
                <c:ptCount val="6"/>
                <c:pt idx="0">
                  <c:v>1543</c:v>
                </c:pt>
                <c:pt idx="1">
                  <c:v>1354</c:v>
                </c:pt>
                <c:pt idx="2">
                  <c:v>1483</c:v>
                </c:pt>
                <c:pt idx="3">
                  <c:v>1259</c:v>
                </c:pt>
                <c:pt idx="4">
                  <c:v>1666</c:v>
                </c:pt>
                <c:pt idx="5">
                  <c:v>1117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NPBI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928</c:v>
                </c:pt>
                <c:pt idx="1">
                  <c:v>844</c:v>
                </c:pt>
                <c:pt idx="2" formatCode="#,##0">
                  <c:v>1016</c:v>
                </c:pt>
                <c:pt idx="3">
                  <c:v>911</c:v>
                </c:pt>
                <c:pt idx="4">
                  <c:v>763</c:v>
                </c:pt>
                <c:pt idx="5">
                  <c:v>788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PBI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</c:strCache>
            </c:strRef>
          </c:cat>
          <c:val>
            <c:numRef>
              <c:f>Sheet1!$B$2:$B$7</c:f>
              <c:numCache>
                <c:formatCode>#,##0</c:formatCode>
                <c:ptCount val="6"/>
                <c:pt idx="0">
                  <c:v>1276</c:v>
                </c:pt>
                <c:pt idx="1">
                  <c:v>1167</c:v>
                </c:pt>
                <c:pt idx="2">
                  <c:v>1325</c:v>
                </c:pt>
                <c:pt idx="3">
                  <c:v>1272</c:v>
                </c:pt>
                <c:pt idx="4">
                  <c:v>1298</c:v>
                </c:pt>
                <c:pt idx="5">
                  <c:v>1135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BKMKS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10</c:v>
                </c:pt>
                <c:pt idx="2">
                  <c:v>3</c:v>
                </c:pt>
                <c:pt idx="3">
                  <c:v>11</c:v>
                </c:pt>
                <c:pt idx="4">
                  <c:v>12</c:v>
                </c:pt>
                <c:pt idx="5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JKD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76</c:v>
                </c:pt>
                <c:pt idx="1">
                  <c:v>77</c:v>
                </c:pt>
                <c:pt idx="2">
                  <c:v>86</c:v>
                </c:pt>
                <c:pt idx="3">
                  <c:v>76</c:v>
                </c:pt>
                <c:pt idx="4">
                  <c:v>89</c:v>
                </c:pt>
                <c:pt idx="5">
                  <c:v>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BOR (%)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E28B0A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invertIfNegative val="0"/>
            <c:bubble3D val="0"/>
            <c:spPr>
              <a:solidFill>
                <a:srgbClr val="CCFF33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5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72.22</c:v>
                </c:pt>
                <c:pt idx="1">
                  <c:v>72.03</c:v>
                </c:pt>
                <c:pt idx="2">
                  <c:v>74.09</c:v>
                </c:pt>
                <c:pt idx="3">
                  <c:v>75.11</c:v>
                </c:pt>
                <c:pt idx="4">
                  <c:v>74.239999999999995</c:v>
                </c:pt>
                <c:pt idx="5">
                  <c:v>70.819999999999993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5609600"/>
        <c:axId val="225611136"/>
        <c:axId val="0"/>
      </c:bar3DChart>
      <c:catAx>
        <c:axId val="225609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5611136"/>
        <c:crosses val="autoZero"/>
        <c:auto val="1"/>
        <c:lblAlgn val="ctr"/>
        <c:lblOffset val="100"/>
        <c:noMultiLvlLbl val="0"/>
      </c:catAx>
      <c:valAx>
        <c:axId val="225611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5609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LOS ( Hari)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solidFill>
                <a:srgbClr val="E28B0A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p3d/>
            </c:spPr>
          </c:dPt>
          <c:dPt>
            <c:idx val="4"/>
            <c:invertIfNegative val="0"/>
            <c:bubble3D val="0"/>
            <c:spPr>
              <a:solidFill>
                <a:srgbClr val="CCFF33"/>
              </a:solidFill>
              <a:ln>
                <a:noFill/>
              </a:ln>
              <a:effectLst/>
              <a:sp3d/>
            </c:spPr>
          </c:dPt>
          <c:dPt>
            <c:idx val="5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30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  <c:pt idx="4">
                  <c:v>29</c:v>
                </c:pt>
                <c:pt idx="5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5412480"/>
        <c:axId val="235418368"/>
        <c:axId val="0"/>
      </c:bar3DChart>
      <c:catAx>
        <c:axId val="235412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418368"/>
        <c:crosses val="autoZero"/>
        <c:auto val="1"/>
        <c:lblAlgn val="ctr"/>
        <c:lblOffset val="100"/>
        <c:noMultiLvlLbl val="0"/>
      </c:catAx>
      <c:valAx>
        <c:axId val="235418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412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TOI ( Hari)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E28B0A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invertIfNegative val="0"/>
            <c:bubble3D val="0"/>
            <c:spPr>
              <a:solidFill>
                <a:srgbClr val="CCFF33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5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13</c:v>
                </c:pt>
                <c:pt idx="1">
                  <c:v>11</c:v>
                </c:pt>
                <c:pt idx="2">
                  <c:v>11</c:v>
                </c:pt>
                <c:pt idx="3">
                  <c:v>9</c:v>
                </c:pt>
                <c:pt idx="4">
                  <c:v>11</c:v>
                </c:pt>
                <c:pt idx="5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6237568"/>
        <c:axId val="236239104"/>
        <c:axId val="0"/>
      </c:bar3DChart>
      <c:catAx>
        <c:axId val="236237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6239104"/>
        <c:crosses val="autoZero"/>
        <c:auto val="1"/>
        <c:lblAlgn val="ctr"/>
        <c:lblOffset val="100"/>
        <c:noMultiLvlLbl val="0"/>
      </c:catAx>
      <c:valAx>
        <c:axId val="236239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6237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Rawat Jalan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00B05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</c:strCache>
            </c:strRef>
          </c:cat>
          <c:val>
            <c:numRef>
              <c:f>Sheet1!$B$2:$B$7</c:f>
              <c:numCache>
                <c:formatCode>#,##0</c:formatCode>
                <c:ptCount val="6"/>
                <c:pt idx="0">
                  <c:v>7087</c:v>
                </c:pt>
                <c:pt idx="1">
                  <c:v>6565</c:v>
                </c:pt>
                <c:pt idx="2">
                  <c:v>7490</c:v>
                </c:pt>
                <c:pt idx="3">
                  <c:v>6729</c:v>
                </c:pt>
                <c:pt idx="4">
                  <c:v>7345</c:v>
                </c:pt>
                <c:pt idx="5">
                  <c:v>5927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Rata-rata (6857)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</c:strCache>
            </c:strRef>
          </c:cat>
          <c:val>
            <c:numRef>
              <c:f>Sheet1!$C$2:$C$7</c:f>
              <c:numCache>
                <c:formatCode>#,##0</c:formatCode>
                <c:ptCount val="6"/>
                <c:pt idx="0">
                  <c:v>6857</c:v>
                </c:pt>
                <c:pt idx="1">
                  <c:v>6857</c:v>
                </c:pt>
                <c:pt idx="2">
                  <c:v>6857</c:v>
                </c:pt>
                <c:pt idx="3">
                  <c:v>6857</c:v>
                </c:pt>
                <c:pt idx="4">
                  <c:v>6857</c:v>
                </c:pt>
                <c:pt idx="5">
                  <c:v>6857</c:v>
                </c:pt>
              </c:numCache>
            </c:numRef>
          </c:val>
          <c:smooth val="0"/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35816448"/>
        <c:axId val="235817984"/>
      </c:lineChart>
      <c:catAx>
        <c:axId val="23581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817984"/>
        <c:crosses val="autoZero"/>
        <c:auto val="1"/>
        <c:lblAlgn val="ctr"/>
        <c:lblOffset val="100"/>
        <c:noMultiLvlLbl val="0"/>
      </c:catAx>
      <c:valAx>
        <c:axId val="235817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81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overlay val="0"/>
      <c:spPr>
        <a:solidFill>
          <a:schemeClr val="accent3">
            <a:lumMod val="60000"/>
            <a:lumOff val="4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Rawat Inap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00B05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1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218</c:v>
                </c:pt>
                <c:pt idx="1">
                  <c:v>238</c:v>
                </c:pt>
                <c:pt idx="2">
                  <c:v>259</c:v>
                </c:pt>
                <c:pt idx="3">
                  <c:v>268</c:v>
                </c:pt>
                <c:pt idx="4">
                  <c:v>236</c:v>
                </c:pt>
                <c:pt idx="5">
                  <c:v>251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Rata-rata (245)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245</c:v>
                </c:pt>
                <c:pt idx="1">
                  <c:v>245</c:v>
                </c:pt>
                <c:pt idx="2">
                  <c:v>245</c:v>
                </c:pt>
                <c:pt idx="3">
                  <c:v>245</c:v>
                </c:pt>
                <c:pt idx="4">
                  <c:v>245</c:v>
                </c:pt>
                <c:pt idx="5">
                  <c:v>245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5776640"/>
        <c:axId val="235782528"/>
      </c:lineChart>
      <c:catAx>
        <c:axId val="235776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782528"/>
        <c:crosses val="autoZero"/>
        <c:auto val="1"/>
        <c:lblAlgn val="ctr"/>
        <c:lblOffset val="100"/>
        <c:noMultiLvlLbl val="0"/>
      </c:catAx>
      <c:valAx>
        <c:axId val="235782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776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overlay val="0"/>
      <c:spPr>
        <a:solidFill>
          <a:schemeClr val="accent3">
            <a:lumMod val="60000"/>
            <a:lumOff val="4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 G 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00B05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1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298</c:v>
                </c:pt>
                <c:pt idx="1">
                  <c:v>285</c:v>
                </c:pt>
                <c:pt idx="2">
                  <c:v>322</c:v>
                </c:pt>
                <c:pt idx="3">
                  <c:v>282</c:v>
                </c:pt>
                <c:pt idx="4">
                  <c:v>303</c:v>
                </c:pt>
                <c:pt idx="5">
                  <c:v>287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Rata-rata (296)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296</c:v>
                </c:pt>
                <c:pt idx="1">
                  <c:v>296</c:v>
                </c:pt>
                <c:pt idx="2">
                  <c:v>296</c:v>
                </c:pt>
                <c:pt idx="3">
                  <c:v>296</c:v>
                </c:pt>
                <c:pt idx="4">
                  <c:v>296</c:v>
                </c:pt>
                <c:pt idx="5">
                  <c:v>296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6522112"/>
        <c:axId val="236528000"/>
      </c:lineChart>
      <c:catAx>
        <c:axId val="236522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6528000"/>
        <c:crosses val="autoZero"/>
        <c:auto val="1"/>
        <c:lblAlgn val="ctr"/>
        <c:lblOffset val="100"/>
        <c:noMultiLvlLbl val="0"/>
      </c:catAx>
      <c:valAx>
        <c:axId val="236528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6522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overlay val="0"/>
      <c:spPr>
        <a:solidFill>
          <a:schemeClr val="accent3">
            <a:lumMod val="60000"/>
            <a:lumOff val="4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UMUM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48</c:v>
                </c:pt>
                <c:pt idx="1">
                  <c:v>50</c:v>
                </c:pt>
                <c:pt idx="2">
                  <c:v>61</c:v>
                </c:pt>
                <c:pt idx="3">
                  <c:v>50</c:v>
                </c:pt>
                <c:pt idx="4">
                  <c:v>51</c:v>
                </c:pt>
                <c:pt idx="5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NPBI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57</c:v>
                </c:pt>
                <c:pt idx="1">
                  <c:v>55</c:v>
                </c:pt>
                <c:pt idx="2">
                  <c:v>49</c:v>
                </c:pt>
                <c:pt idx="3">
                  <c:v>56</c:v>
                </c:pt>
                <c:pt idx="4">
                  <c:v>57</c:v>
                </c:pt>
                <c:pt idx="5">
                  <c:v>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337" cy="556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120" y="0"/>
            <a:ext cx="2971336" cy="556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EE580-BA4F-427F-BFDC-CC4C6517D24E}" type="datetimeFigureOut">
              <a:rPr lang="en-US" smtClean="0"/>
              <a:t>19-Jul-17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584010"/>
            <a:ext cx="2971337" cy="556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120" y="10584010"/>
            <a:ext cx="2971336" cy="556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7AD05-CE4D-413F-ADB0-A6D3B0BD6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489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557133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557133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9676B82C-4E4B-408F-99FB-C2ABD1B6E705}" type="datetimeFigureOut">
              <a:rPr lang="en-US" smtClean="0"/>
              <a:t>19-Jul-17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4525" y="836613"/>
            <a:ext cx="5570538" cy="4178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5292766"/>
            <a:ext cx="5486400" cy="501419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583596"/>
            <a:ext cx="2971800" cy="557133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10583596"/>
            <a:ext cx="2971800" cy="557133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45B82CE2-9A48-40D3-A8FA-E8194CE7E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43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d-ID" dirty="0" smtClean="0">
              <a:latin typeface="Arial" panose="020B0604020202020204" pitchFamily="34" charset="0"/>
            </a:endParaRPr>
          </a:p>
        </p:txBody>
      </p:sp>
      <p:sp>
        <p:nvSpPr>
          <p:cNvPr id="12292" name="Slide Number Placeholder 1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670254" indent="-25779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031160" indent="-206232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443623" indent="-206232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1856087" indent="-206232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268551" indent="-2062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681014" indent="-2062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093479" indent="-2062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505942" indent="-2062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E1A2462D-8A8A-42F0-861F-39924CEFD0C0}" type="slidenum">
              <a:rPr lang="en-US" smtClean="0">
                <a:latin typeface="Arial" panose="020B0604020202020204" pitchFamily="34" charset="0"/>
              </a:rPr>
              <a:pPr/>
              <a:t>1</a:t>
            </a:fld>
            <a:endParaRPr 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0796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08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986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752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670254" indent="-25779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031160" indent="-206232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443623" indent="-206232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1856087" indent="-206232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268551" indent="-2062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681014" indent="-2062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093479" indent="-2062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505942" indent="-2062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0E88C904-45BC-4B53-9A7C-146073CD0E98}" type="slidenum">
              <a:rPr lang="en-US" smtClean="0">
                <a:latin typeface="Arial" panose="020B0604020202020204" pitchFamily="34" charset="0"/>
              </a:rPr>
              <a:pPr/>
              <a:t>16</a:t>
            </a:fld>
            <a:endParaRPr 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2789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4316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670254" indent="-25779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031160" indent="-206232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443623" indent="-206232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1856087" indent="-206232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268551" indent="-2062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681014" indent="-2062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093479" indent="-2062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505942" indent="-2062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5B6A5B19-D778-46F9-8204-A8E1BD7AB72D}" type="slidenum">
              <a:rPr lang="en-US" smtClean="0">
                <a:latin typeface="Arial" panose="020B0604020202020204" pitchFamily="34" charset="0"/>
              </a:rPr>
              <a:pPr/>
              <a:t>22</a:t>
            </a:fld>
            <a:endParaRPr 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1384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82CE2-9A48-40D3-A8FA-E8194CE7E33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8147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670254" indent="-25779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031160" indent="-206232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443623" indent="-206232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1856087" indent="-206232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268551" indent="-2062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681014" indent="-2062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093479" indent="-2062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505942" indent="-2062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14F9BB64-E89D-4FC3-B203-631AE6AA4684}" type="slidenum">
              <a:rPr lang="en-US" smtClean="0">
                <a:latin typeface="Arial" panose="020B0604020202020204" pitchFamily="34" charset="0"/>
              </a:rPr>
              <a:pPr/>
              <a:t>28</a:t>
            </a:fld>
            <a:endParaRPr 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5640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5831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A72E903-F4C6-421A-9A34-CDAA11AD433C}" type="slidenum">
              <a:rPr lang="en-US" smtClean="0"/>
              <a:pPr/>
              <a:t>30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29864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939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50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670254" indent="-25779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031160" indent="-206232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443623" indent="-206232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1856087" indent="-206232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268551" indent="-2062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681014" indent="-2062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093479" indent="-2062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505942" indent="-2062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31A14F3E-5B13-4D15-9F0A-6EB93674E506}" type="slidenum">
              <a:rPr lang="en-US" smtClean="0">
                <a:latin typeface="Arial" panose="020B0604020202020204" pitchFamily="34" charset="0"/>
              </a:rPr>
              <a:pPr/>
              <a:t>32</a:t>
            </a:fld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4918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791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F14C0D0-4BA5-4EB7-BE53-FACBFE0D1AD8}" type="slidenum">
              <a:rPr lang="en-US" smtClean="0"/>
              <a:pPr/>
              <a:t>34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221917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500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017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880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024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8583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670254" indent="-25779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031160" indent="-206232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443623" indent="-206232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1856087" indent="-206232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268551" indent="-2062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681014" indent="-2062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093479" indent="-2062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505942" indent="-2062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D7F93584-7CC8-455F-8BF5-C49EF838B2DE}" type="slidenum">
              <a:rPr lang="en-US" smtClean="0">
                <a:latin typeface="Arial" panose="020B0604020202020204" pitchFamily="34" charset="0"/>
              </a:rPr>
              <a:pPr/>
              <a:t>40</a:t>
            </a:fld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5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91408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8454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138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98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624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3482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670254" indent="-25779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031160" indent="-206232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443623" indent="-206232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1856087" indent="-206232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268551" indent="-2062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681014" indent="-2062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093479" indent="-2062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505942" indent="-2062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B126C71F-9CD1-47EB-9797-EE2305949CF7}" type="slidenum">
              <a:rPr lang="en-US" smtClean="0">
                <a:latin typeface="Arial" panose="020B0604020202020204" pitchFamily="34" charset="0"/>
              </a:rPr>
              <a:pPr/>
              <a:t>46</a:t>
            </a:fld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14266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0788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1161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1856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98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13165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1088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4354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0484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1733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3066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6914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9388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77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19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11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335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2BCC5F-5B0A-4508-8DE6-BA88F4FB5F1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08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dirty="0" smtClean="0">
              <a:latin typeface="Arial" panose="020B0604020202020204" pitchFamily="34" charset="0"/>
            </a:endParaRPr>
          </a:p>
        </p:txBody>
      </p:sp>
      <p:sp>
        <p:nvSpPr>
          <p:cNvPr id="16388" name="Slide Number Placeholder 1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670254" indent="-25779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031160" indent="-206232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443623" indent="-206232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1856087" indent="-206232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268551" indent="-2062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681014" indent="-2062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093479" indent="-2062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505942" indent="-2062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7DF2CAE4-5AEB-47A2-BCF0-38E043F3F39D}" type="slidenum">
              <a:rPr lang="en-US" smtClean="0">
                <a:latin typeface="Arial" panose="020B0604020202020204" pitchFamily="34" charset="0"/>
              </a:rPr>
              <a:pPr/>
              <a:t>9</a:t>
            </a:fld>
            <a:endParaRPr 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502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1E7FF9-7103-4449-B3D1-684D886045B7}" type="datetimeFigureOut">
              <a:rPr lang="en-US" smtClean="0"/>
              <a:t>19-Jul-17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60DDE69-6890-46A0-A8F5-3DDCAB9834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E7FF9-7103-4449-B3D1-684D886045B7}" type="datetimeFigureOut">
              <a:rPr lang="en-US" smtClean="0"/>
              <a:t>19-Jul-17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DDE69-6890-46A0-A8F5-3DDCAB9834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E7FF9-7103-4449-B3D1-684D886045B7}" type="datetimeFigureOut">
              <a:rPr lang="en-US" smtClean="0"/>
              <a:t>19-Jul-17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DDE69-6890-46A0-A8F5-3DDCAB9834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9" y="277823"/>
            <a:ext cx="8229602" cy="11398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18" y="1600213"/>
            <a:ext cx="4038602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16" y="1600206"/>
            <a:ext cx="4038602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16" y="3941769"/>
            <a:ext cx="4038602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8775D-E73A-47E6-B0A4-18E8271E5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60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9" y="277823"/>
            <a:ext cx="8229602" cy="11398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9" y="1600213"/>
            <a:ext cx="8229602" cy="4530725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97808-3995-45F5-8371-166D4A9BA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703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E7FF9-7103-4449-B3D1-684D886045B7}" type="datetimeFigureOut">
              <a:rPr lang="en-US" smtClean="0"/>
              <a:t>19-Jul-17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DDE69-6890-46A0-A8F5-3DDCAB98342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E7FF9-7103-4449-B3D1-684D886045B7}" type="datetimeFigureOut">
              <a:rPr lang="en-US" smtClean="0"/>
              <a:t>19-Jul-17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DDE69-6890-46A0-A8F5-3DDCAB98342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E7FF9-7103-4449-B3D1-684D886045B7}" type="datetimeFigureOut">
              <a:rPr lang="en-US" smtClean="0"/>
              <a:t>19-Jul-17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DDE69-6890-46A0-A8F5-3DDCAB9834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E7FF9-7103-4449-B3D1-684D886045B7}" type="datetimeFigureOut">
              <a:rPr lang="en-US" smtClean="0"/>
              <a:t>19-Jul-17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DDE69-6890-46A0-A8F5-3DDCAB9834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E7FF9-7103-4449-B3D1-684D886045B7}" type="datetimeFigureOut">
              <a:rPr lang="en-US" smtClean="0"/>
              <a:t>19-Jul-17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DDE69-6890-46A0-A8F5-3DDCAB98342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E7FF9-7103-4449-B3D1-684D886045B7}" type="datetimeFigureOut">
              <a:rPr lang="en-US" smtClean="0"/>
              <a:t>19-Jul-17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DDE69-6890-46A0-A8F5-3DDCAB9834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41E7FF9-7103-4449-B3D1-684D886045B7}" type="datetimeFigureOut">
              <a:rPr lang="en-US" smtClean="0"/>
              <a:t>19-Jul-17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DDE69-6890-46A0-A8F5-3DDCAB9834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41E7FF9-7103-4449-B3D1-684D886045B7}" type="datetimeFigureOut">
              <a:rPr lang="en-US" smtClean="0"/>
              <a:t>19-Jul-17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60DDE69-6890-46A0-A8F5-3DDCAB98342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41E7FF9-7103-4449-B3D1-684D886045B7}" type="datetimeFigureOut">
              <a:rPr lang="en-US" smtClean="0"/>
              <a:t>19-Jul-17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60DDE69-6890-46A0-A8F5-3DDCAB9834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28602" y="5533080"/>
            <a:ext cx="7772401" cy="431175"/>
          </a:xfrm>
          <a:prstGeom prst="rect">
            <a:avLst/>
          </a:prstGeom>
          <a:effectLst>
            <a:outerShdw dist="35921" dir="2700000" algn="ctr" rotWithShape="0">
              <a:schemeClr val="bg2"/>
            </a:outerShdw>
          </a:effectLst>
        </p:spPr>
        <p:txBody>
          <a:bodyPr lIns="94195" tIns="47097" rIns="94195" bIns="47097" anchor="ctr">
            <a:normAutofit/>
          </a:bodyPr>
          <a:lstStyle/>
          <a:p>
            <a:pPr marL="499167" algn="ctr">
              <a:defRPr/>
            </a:pPr>
            <a:endParaRPr lang="en-US" dirty="0">
              <a:ln w="6350">
                <a:solidFill>
                  <a:schemeClr val="accent1">
                    <a:shade val="43000"/>
                  </a:schemeClr>
                </a:solidFill>
              </a:ln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99167" algn="ctr">
              <a:defRPr/>
            </a:pPr>
            <a:endParaRPr lang="en-US" dirty="0">
              <a:ln w="6350">
                <a:solidFill>
                  <a:schemeClr val="accent1">
                    <a:shade val="43000"/>
                  </a:schemeClr>
                </a:solidFill>
              </a:ln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810193" y="5373217"/>
            <a:ext cx="7772401" cy="892178"/>
          </a:xfrm>
          <a:prstGeom prst="rect">
            <a:avLst/>
          </a:prstGeom>
          <a:effectLst>
            <a:outerShdw dist="35921" dir="2700000" algn="ctr" rotWithShape="0">
              <a:schemeClr val="bg2"/>
            </a:outerShdw>
          </a:effectLst>
        </p:spPr>
        <p:txBody>
          <a:bodyPr lIns="94181" tIns="47091" rIns="94181" bIns="47091" anchor="ctr">
            <a:normAutofit/>
          </a:bodyPr>
          <a:lstStyle/>
          <a:p>
            <a:pPr algn="ctr"/>
            <a:endParaRPr lang="en-US" sz="1000" b="1" dirty="0">
              <a:ln w="6350">
                <a:solidFill>
                  <a:schemeClr val="accent1">
                    <a:shade val="43000"/>
                  </a:schemeClr>
                </a:solidFill>
              </a:ln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08916" y="2672916"/>
            <a:ext cx="6042207" cy="2446426"/>
          </a:xfrm>
          <a:prstGeom prst="rect">
            <a:avLst/>
          </a:prstGeom>
          <a:noFill/>
        </p:spPr>
        <p:txBody>
          <a:bodyPr wrap="none" lIns="136767" tIns="68383" rIns="136767" bIns="68383">
            <a:spAutoFit/>
          </a:bodyPr>
          <a:lstStyle/>
          <a:p>
            <a:pPr algn="ctr"/>
            <a:r>
              <a:rPr lang="en-US" sz="42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LAPORAN KINERJA</a:t>
            </a:r>
          </a:p>
          <a:p>
            <a:pPr algn="ctr"/>
            <a:r>
              <a:rPr lang="en-US" sz="42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s/d </a:t>
            </a:r>
            <a:r>
              <a:rPr lang="en-US" sz="42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JUNI</a:t>
            </a:r>
            <a:endParaRPr lang="en-US" sz="4200" b="1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42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201</a:t>
            </a:r>
            <a:r>
              <a:rPr lang="id-ID" sz="42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endParaRPr lang="en-US" sz="4200" b="1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2397169" y="1484785"/>
            <a:ext cx="4461646" cy="692099"/>
          </a:xfrm>
          <a:prstGeom prst="rect">
            <a:avLst/>
          </a:prstGeom>
          <a:noFill/>
        </p:spPr>
        <p:txBody>
          <a:bodyPr wrap="none" lIns="136767" tIns="68383" rIns="136767" bIns="68383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RUMAH SAKIT JIWA DAERAH</a:t>
            </a:r>
          </a:p>
          <a:p>
            <a:pPr algn="ctr"/>
            <a:r>
              <a:rPr lang="en-US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dr. ARIF ZAINUDIN SURAKARTA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3819638" y="512676"/>
            <a:ext cx="1182282" cy="756084"/>
            <a:chOff x="323850" y="234951"/>
            <a:chExt cx="2228850" cy="1285470"/>
          </a:xfrm>
        </p:grpSpPr>
        <p:sp>
          <p:nvSpPr>
            <p:cNvPr id="28" name="object 15"/>
            <p:cNvSpPr>
              <a:spLocks noChangeArrowheads="1"/>
            </p:cNvSpPr>
            <p:nvPr/>
          </p:nvSpPr>
          <p:spPr bwMode="auto">
            <a:xfrm>
              <a:off x="323850" y="276029"/>
              <a:ext cx="1788239" cy="981017"/>
            </a:xfrm>
            <a:custGeom>
              <a:avLst/>
              <a:gdLst>
                <a:gd name="T0" fmla="*/ 0 w 1320817"/>
                <a:gd name="T1" fmla="*/ 0 h 643808"/>
                <a:gd name="T2" fmla="*/ 1320817 w 1320817"/>
                <a:gd name="T3" fmla="*/ 643808 h 643808"/>
              </a:gdLst>
              <a:ahLst/>
              <a:cxnLst/>
              <a:rect l="T0" t="T1" r="T2" b="T3"/>
              <a:pathLst>
                <a:path w="1320817" h="643808">
                  <a:moveTo>
                    <a:pt x="1049781" y="0"/>
                  </a:moveTo>
                  <a:lnTo>
                    <a:pt x="1002638" y="2032"/>
                  </a:lnTo>
                  <a:lnTo>
                    <a:pt x="953865" y="7622"/>
                  </a:lnTo>
                  <a:lnTo>
                    <a:pt x="907890" y="16276"/>
                  </a:lnTo>
                  <a:lnTo>
                    <a:pt x="864605" y="27670"/>
                  </a:lnTo>
                  <a:lnTo>
                    <a:pt x="823906" y="41480"/>
                  </a:lnTo>
                  <a:lnTo>
                    <a:pt x="785688" y="57385"/>
                  </a:lnTo>
                  <a:lnTo>
                    <a:pt x="749846" y="75061"/>
                  </a:lnTo>
                  <a:lnTo>
                    <a:pt x="716273" y="94185"/>
                  </a:lnTo>
                  <a:lnTo>
                    <a:pt x="669942" y="124879"/>
                  </a:lnTo>
                  <a:lnTo>
                    <a:pt x="617077" y="166401"/>
                  </a:lnTo>
                  <a:lnTo>
                    <a:pt x="570611" y="209518"/>
                  </a:lnTo>
                  <a:lnTo>
                    <a:pt x="526689" y="255315"/>
                  </a:lnTo>
                  <a:lnTo>
                    <a:pt x="442367" y="350299"/>
                  </a:lnTo>
                  <a:lnTo>
                    <a:pt x="421272" y="373903"/>
                  </a:lnTo>
                  <a:lnTo>
                    <a:pt x="378166" y="419924"/>
                  </a:lnTo>
                  <a:lnTo>
                    <a:pt x="332982" y="463392"/>
                  </a:lnTo>
                  <a:lnTo>
                    <a:pt x="284695" y="503144"/>
                  </a:lnTo>
                  <a:lnTo>
                    <a:pt x="232277" y="538018"/>
                  </a:lnTo>
                  <a:lnTo>
                    <a:pt x="174701" y="566852"/>
                  </a:lnTo>
                  <a:lnTo>
                    <a:pt x="129851" y="581548"/>
                  </a:lnTo>
                  <a:lnTo>
                    <a:pt x="80970" y="591713"/>
                  </a:lnTo>
                  <a:lnTo>
                    <a:pt x="41639" y="597292"/>
                  </a:lnTo>
                  <a:lnTo>
                    <a:pt x="0" y="601841"/>
                  </a:lnTo>
                  <a:lnTo>
                    <a:pt x="2374" y="602745"/>
                  </a:lnTo>
                  <a:lnTo>
                    <a:pt x="42248" y="615658"/>
                  </a:lnTo>
                  <a:lnTo>
                    <a:pt x="100164" y="630071"/>
                  </a:lnTo>
                  <a:lnTo>
                    <a:pt x="138806" y="636730"/>
                  </a:lnTo>
                  <a:lnTo>
                    <a:pt x="188980" y="642188"/>
                  </a:lnTo>
                  <a:lnTo>
                    <a:pt x="238436" y="643808"/>
                  </a:lnTo>
                  <a:lnTo>
                    <a:pt x="250793" y="643623"/>
                  </a:lnTo>
                  <a:lnTo>
                    <a:pt x="300615" y="640553"/>
                  </a:lnTo>
                  <a:lnTo>
                    <a:pt x="338787" y="635842"/>
                  </a:lnTo>
                  <a:lnTo>
                    <a:pt x="386268" y="626426"/>
                  </a:lnTo>
                  <a:lnTo>
                    <a:pt x="434012" y="612591"/>
                  </a:lnTo>
                  <a:lnTo>
                    <a:pt x="470289" y="598559"/>
                  </a:lnTo>
                  <a:lnTo>
                    <a:pt x="507198" y="580806"/>
                  </a:lnTo>
                  <a:lnTo>
                    <a:pt x="552534" y="554453"/>
                  </a:lnTo>
                  <a:lnTo>
                    <a:pt x="585432" y="533190"/>
                  </a:lnTo>
                  <a:lnTo>
                    <a:pt x="618330" y="510470"/>
                  </a:lnTo>
                  <a:lnTo>
                    <a:pt x="651191" y="486582"/>
                  </a:lnTo>
                  <a:lnTo>
                    <a:pt x="683975" y="461816"/>
                  </a:lnTo>
                  <a:lnTo>
                    <a:pt x="716645" y="436461"/>
                  </a:lnTo>
                  <a:lnTo>
                    <a:pt x="829523" y="347256"/>
                  </a:lnTo>
                  <a:lnTo>
                    <a:pt x="863311" y="320975"/>
                  </a:lnTo>
                  <a:lnTo>
                    <a:pt x="881083" y="306875"/>
                  </a:lnTo>
                  <a:lnTo>
                    <a:pt x="916235" y="278440"/>
                  </a:lnTo>
                  <a:lnTo>
                    <a:pt x="1002165" y="208059"/>
                  </a:lnTo>
                  <a:lnTo>
                    <a:pt x="1019076" y="194461"/>
                  </a:lnTo>
                  <a:lnTo>
                    <a:pt x="1052680" y="168102"/>
                  </a:lnTo>
                  <a:lnTo>
                    <a:pt x="1086044" y="143157"/>
                  </a:lnTo>
                  <a:lnTo>
                    <a:pt x="1119227" y="119981"/>
                  </a:lnTo>
                  <a:lnTo>
                    <a:pt x="1152287" y="98933"/>
                  </a:lnTo>
                  <a:lnTo>
                    <a:pt x="1197978" y="74490"/>
                  </a:lnTo>
                  <a:lnTo>
                    <a:pt x="1235808" y="60914"/>
                  </a:lnTo>
                  <a:lnTo>
                    <a:pt x="1285135" y="51223"/>
                  </a:lnTo>
                  <a:lnTo>
                    <a:pt x="1320817" y="49255"/>
                  </a:lnTo>
                  <a:lnTo>
                    <a:pt x="1316521" y="47722"/>
                  </a:lnTo>
                  <a:lnTo>
                    <a:pt x="1272849" y="34032"/>
                  </a:lnTo>
                  <a:lnTo>
                    <a:pt x="1228627" y="22544"/>
                  </a:lnTo>
                  <a:lnTo>
                    <a:pt x="1174655" y="11475"/>
                  </a:lnTo>
                  <a:lnTo>
                    <a:pt x="1134778" y="5489"/>
                  </a:lnTo>
                  <a:lnTo>
                    <a:pt x="1092849" y="1432"/>
                  </a:lnTo>
                  <a:lnTo>
                    <a:pt x="1071401" y="344"/>
                  </a:lnTo>
                  <a:lnTo>
                    <a:pt x="1049781" y="0"/>
                  </a:lnTo>
                  <a:close/>
                </a:path>
              </a:pathLst>
            </a:custGeom>
            <a:solidFill>
              <a:srgbClr val="00A6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9" name="object 16"/>
            <p:cNvSpPr>
              <a:spLocks noChangeArrowheads="1"/>
            </p:cNvSpPr>
            <p:nvPr/>
          </p:nvSpPr>
          <p:spPr bwMode="auto">
            <a:xfrm>
              <a:off x="323850" y="276029"/>
              <a:ext cx="1788239" cy="981017"/>
            </a:xfrm>
            <a:custGeom>
              <a:avLst/>
              <a:gdLst>
                <a:gd name="T0" fmla="*/ 0 w 1320817"/>
                <a:gd name="T1" fmla="*/ 0 h 643808"/>
                <a:gd name="T2" fmla="*/ 1320817 w 1320817"/>
                <a:gd name="T3" fmla="*/ 643808 h 643808"/>
              </a:gdLst>
              <a:ahLst/>
              <a:cxnLst/>
              <a:rect l="T0" t="T1" r="T2" b="T3"/>
              <a:pathLst>
                <a:path w="1320817" h="643808">
                  <a:moveTo>
                    <a:pt x="0" y="601841"/>
                  </a:moveTo>
                  <a:lnTo>
                    <a:pt x="41639" y="597292"/>
                  </a:lnTo>
                  <a:lnTo>
                    <a:pt x="80970" y="591713"/>
                  </a:lnTo>
                  <a:lnTo>
                    <a:pt x="129851" y="581548"/>
                  </a:lnTo>
                  <a:lnTo>
                    <a:pt x="174701" y="566852"/>
                  </a:lnTo>
                  <a:lnTo>
                    <a:pt x="232277" y="538018"/>
                  </a:lnTo>
                  <a:lnTo>
                    <a:pt x="284695" y="503144"/>
                  </a:lnTo>
                  <a:lnTo>
                    <a:pt x="332982" y="463392"/>
                  </a:lnTo>
                  <a:lnTo>
                    <a:pt x="378166" y="419924"/>
                  </a:lnTo>
                  <a:lnTo>
                    <a:pt x="421272" y="373903"/>
                  </a:lnTo>
                  <a:lnTo>
                    <a:pt x="463328" y="326493"/>
                  </a:lnTo>
                  <a:lnTo>
                    <a:pt x="484283" y="302630"/>
                  </a:lnTo>
                  <a:lnTo>
                    <a:pt x="505361" y="278855"/>
                  </a:lnTo>
                  <a:lnTo>
                    <a:pt x="548396" y="232154"/>
                  </a:lnTo>
                  <a:lnTo>
                    <a:pt x="593462" y="187552"/>
                  </a:lnTo>
                  <a:lnTo>
                    <a:pt x="641584" y="146210"/>
                  </a:lnTo>
                  <a:lnTo>
                    <a:pt x="684866" y="114434"/>
                  </a:lnTo>
                  <a:lnTo>
                    <a:pt x="732782" y="84462"/>
                  </a:lnTo>
                  <a:lnTo>
                    <a:pt x="767477" y="66022"/>
                  </a:lnTo>
                  <a:lnTo>
                    <a:pt x="804494" y="49191"/>
                  </a:lnTo>
                  <a:lnTo>
                    <a:pt x="843939" y="34293"/>
                  </a:lnTo>
                  <a:lnTo>
                    <a:pt x="885918" y="21651"/>
                  </a:lnTo>
                  <a:lnTo>
                    <a:pt x="930535" y="11587"/>
                  </a:lnTo>
                  <a:lnTo>
                    <a:pt x="977895" y="4424"/>
                  </a:lnTo>
                  <a:lnTo>
                    <a:pt x="1028105" y="486"/>
                  </a:lnTo>
                  <a:lnTo>
                    <a:pt x="1049781" y="0"/>
                  </a:lnTo>
                  <a:lnTo>
                    <a:pt x="1071401" y="344"/>
                  </a:lnTo>
                  <a:lnTo>
                    <a:pt x="1114013" y="3176"/>
                  </a:lnTo>
                  <a:lnTo>
                    <a:pt x="1155030" y="8284"/>
                  </a:lnTo>
                  <a:lnTo>
                    <a:pt x="1193539" y="14973"/>
                  </a:lnTo>
                  <a:lnTo>
                    <a:pt x="1244603" y="26443"/>
                  </a:lnTo>
                  <a:lnTo>
                    <a:pt x="1284891" y="37548"/>
                  </a:lnTo>
                  <a:lnTo>
                    <a:pt x="1320817" y="49255"/>
                  </a:lnTo>
                  <a:lnTo>
                    <a:pt x="1309076" y="49464"/>
                  </a:lnTo>
                  <a:lnTo>
                    <a:pt x="1297177" y="50111"/>
                  </a:lnTo>
                  <a:lnTo>
                    <a:pt x="1248286" y="57648"/>
                  </a:lnTo>
                  <a:lnTo>
                    <a:pt x="1210640" y="69306"/>
                  </a:lnTo>
                  <a:lnTo>
                    <a:pt x="1168789" y="89319"/>
                  </a:lnTo>
                  <a:lnTo>
                    <a:pt x="1135768" y="109169"/>
                  </a:lnTo>
                  <a:lnTo>
                    <a:pt x="1102654" y="131325"/>
                  </a:lnTo>
                  <a:lnTo>
                    <a:pt x="1069388" y="155431"/>
                  </a:lnTo>
                  <a:lnTo>
                    <a:pt x="1035911" y="181127"/>
                  </a:lnTo>
                  <a:lnTo>
                    <a:pt x="1002165" y="208059"/>
                  </a:lnTo>
                  <a:lnTo>
                    <a:pt x="968090" y="235866"/>
                  </a:lnTo>
                  <a:lnTo>
                    <a:pt x="950912" y="249987"/>
                  </a:lnTo>
                  <a:lnTo>
                    <a:pt x="933629" y="264193"/>
                  </a:lnTo>
                  <a:lnTo>
                    <a:pt x="898722" y="292682"/>
                  </a:lnTo>
                  <a:lnTo>
                    <a:pt x="863311" y="320975"/>
                  </a:lnTo>
                  <a:lnTo>
                    <a:pt x="829523" y="347256"/>
                  </a:lnTo>
                  <a:lnTo>
                    <a:pt x="813576" y="359754"/>
                  </a:lnTo>
                  <a:lnTo>
                    <a:pt x="797561" y="372394"/>
                  </a:lnTo>
                  <a:lnTo>
                    <a:pt x="781484" y="385141"/>
                  </a:lnTo>
                  <a:lnTo>
                    <a:pt x="765349" y="397956"/>
                  </a:lnTo>
                  <a:lnTo>
                    <a:pt x="749161" y="410806"/>
                  </a:lnTo>
                  <a:lnTo>
                    <a:pt x="716645" y="436461"/>
                  </a:lnTo>
                  <a:lnTo>
                    <a:pt x="683975" y="461816"/>
                  </a:lnTo>
                  <a:lnTo>
                    <a:pt x="651191" y="486582"/>
                  </a:lnTo>
                  <a:lnTo>
                    <a:pt x="618330" y="510470"/>
                  </a:lnTo>
                  <a:lnTo>
                    <a:pt x="585432" y="533190"/>
                  </a:lnTo>
                  <a:lnTo>
                    <a:pt x="552534" y="554453"/>
                  </a:lnTo>
                  <a:lnTo>
                    <a:pt x="519677" y="573969"/>
                  </a:lnTo>
                  <a:lnTo>
                    <a:pt x="482511" y="593081"/>
                  </a:lnTo>
                  <a:lnTo>
                    <a:pt x="446047" y="608294"/>
                  </a:lnTo>
                  <a:lnTo>
                    <a:pt x="398160" y="623431"/>
                  </a:lnTo>
                  <a:lnTo>
                    <a:pt x="350660" y="633834"/>
                  </a:lnTo>
                  <a:lnTo>
                    <a:pt x="300615" y="640553"/>
                  </a:lnTo>
                  <a:lnTo>
                    <a:pt x="250793" y="643623"/>
                  </a:lnTo>
                  <a:lnTo>
                    <a:pt x="238436" y="643808"/>
                  </a:lnTo>
                  <a:lnTo>
                    <a:pt x="226090" y="643759"/>
                  </a:lnTo>
                  <a:lnTo>
                    <a:pt x="176539" y="641187"/>
                  </a:lnTo>
                  <a:lnTo>
                    <a:pt x="126045" y="634757"/>
                  </a:lnTo>
                  <a:lnTo>
                    <a:pt x="78488" y="625183"/>
                  </a:lnTo>
                  <a:lnTo>
                    <a:pt x="27981" y="611387"/>
                  </a:lnTo>
                  <a:lnTo>
                    <a:pt x="2374" y="602745"/>
                  </a:lnTo>
                  <a:lnTo>
                    <a:pt x="63" y="601866"/>
                  </a:lnTo>
                  <a:close/>
                </a:path>
              </a:pathLst>
            </a:custGeom>
            <a:noFill/>
            <a:ln w="3175">
              <a:solidFill>
                <a:srgbClr val="3398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0" name="object 17"/>
            <p:cNvSpPr>
              <a:spLocks noChangeArrowheads="1"/>
            </p:cNvSpPr>
            <p:nvPr/>
          </p:nvSpPr>
          <p:spPr bwMode="auto">
            <a:xfrm>
              <a:off x="616158" y="382346"/>
              <a:ext cx="1751700" cy="1138075"/>
            </a:xfrm>
            <a:custGeom>
              <a:avLst/>
              <a:gdLst>
                <a:gd name="T0" fmla="*/ 0 w 1294131"/>
                <a:gd name="T1" fmla="*/ 0 h 747045"/>
                <a:gd name="T2" fmla="*/ 1294131 w 1294131"/>
                <a:gd name="T3" fmla="*/ 747045 h 747045"/>
              </a:gdLst>
              <a:ahLst/>
              <a:cxnLst/>
              <a:rect l="T0" t="T1" r="T2" b="T3"/>
              <a:pathLst>
                <a:path w="1294131" h="747045">
                  <a:moveTo>
                    <a:pt x="1261938" y="0"/>
                  </a:moveTo>
                  <a:lnTo>
                    <a:pt x="1222879" y="2468"/>
                  </a:lnTo>
                  <a:lnTo>
                    <a:pt x="1180098" y="9086"/>
                  </a:lnTo>
                  <a:lnTo>
                    <a:pt x="1136739" y="18871"/>
                  </a:lnTo>
                  <a:lnTo>
                    <a:pt x="1095947" y="30841"/>
                  </a:lnTo>
                  <a:lnTo>
                    <a:pt x="1050986" y="48500"/>
                  </a:lnTo>
                  <a:lnTo>
                    <a:pt x="993213" y="81873"/>
                  </a:lnTo>
                  <a:lnTo>
                    <a:pt x="944455" y="114614"/>
                  </a:lnTo>
                  <a:lnTo>
                    <a:pt x="896434" y="150180"/>
                  </a:lnTo>
                  <a:lnTo>
                    <a:pt x="849652" y="187554"/>
                  </a:lnTo>
                  <a:lnTo>
                    <a:pt x="804608" y="225716"/>
                  </a:lnTo>
                  <a:lnTo>
                    <a:pt x="761807" y="263648"/>
                  </a:lnTo>
                  <a:lnTo>
                    <a:pt x="721748" y="300331"/>
                  </a:lnTo>
                  <a:lnTo>
                    <a:pt x="636892" y="379892"/>
                  </a:lnTo>
                  <a:lnTo>
                    <a:pt x="623044" y="392704"/>
                  </a:lnTo>
                  <a:lnTo>
                    <a:pt x="593172" y="419457"/>
                  </a:lnTo>
                  <a:lnTo>
                    <a:pt x="564036" y="444195"/>
                  </a:lnTo>
                  <a:lnTo>
                    <a:pt x="507394" y="487896"/>
                  </a:lnTo>
                  <a:lnTo>
                    <a:pt x="451954" y="524350"/>
                  </a:lnTo>
                  <a:lnTo>
                    <a:pt x="396556" y="554097"/>
                  </a:lnTo>
                  <a:lnTo>
                    <a:pt x="340039" y="577679"/>
                  </a:lnTo>
                  <a:lnTo>
                    <a:pt x="281240" y="595639"/>
                  </a:lnTo>
                  <a:lnTo>
                    <a:pt x="218998" y="608517"/>
                  </a:lnTo>
                  <a:lnTo>
                    <a:pt x="152152" y="616856"/>
                  </a:lnTo>
                  <a:lnTo>
                    <a:pt x="79540" y="621197"/>
                  </a:lnTo>
                  <a:lnTo>
                    <a:pt x="40708" y="622037"/>
                  </a:lnTo>
                  <a:lnTo>
                    <a:pt x="0" y="622081"/>
                  </a:lnTo>
                  <a:lnTo>
                    <a:pt x="12592" y="630215"/>
                  </a:lnTo>
                  <a:lnTo>
                    <a:pt x="52064" y="653861"/>
                  </a:lnTo>
                  <a:lnTo>
                    <a:pt x="93343" y="675887"/>
                  </a:lnTo>
                  <a:lnTo>
                    <a:pt x="135489" y="695663"/>
                  </a:lnTo>
                  <a:lnTo>
                    <a:pt x="177557" y="712558"/>
                  </a:lnTo>
                  <a:lnTo>
                    <a:pt x="218607" y="725943"/>
                  </a:lnTo>
                  <a:lnTo>
                    <a:pt x="257694" y="735186"/>
                  </a:lnTo>
                  <a:lnTo>
                    <a:pt x="344156" y="745208"/>
                  </a:lnTo>
                  <a:lnTo>
                    <a:pt x="412684" y="747045"/>
                  </a:lnTo>
                  <a:lnTo>
                    <a:pt x="476044" y="743131"/>
                  </a:lnTo>
                  <a:lnTo>
                    <a:pt x="534572" y="733847"/>
                  </a:lnTo>
                  <a:lnTo>
                    <a:pt x="588604" y="719573"/>
                  </a:lnTo>
                  <a:lnTo>
                    <a:pt x="638475" y="700690"/>
                  </a:lnTo>
                  <a:lnTo>
                    <a:pt x="684521" y="677581"/>
                  </a:lnTo>
                  <a:lnTo>
                    <a:pt x="727076" y="650625"/>
                  </a:lnTo>
                  <a:lnTo>
                    <a:pt x="766477" y="620204"/>
                  </a:lnTo>
                  <a:lnTo>
                    <a:pt x="803060" y="586699"/>
                  </a:lnTo>
                  <a:lnTo>
                    <a:pt x="837158" y="550491"/>
                  </a:lnTo>
                  <a:lnTo>
                    <a:pt x="869109" y="511961"/>
                  </a:lnTo>
                  <a:lnTo>
                    <a:pt x="899248" y="471489"/>
                  </a:lnTo>
                  <a:lnTo>
                    <a:pt x="927910" y="429458"/>
                  </a:lnTo>
                  <a:lnTo>
                    <a:pt x="955430" y="386247"/>
                  </a:lnTo>
                  <a:lnTo>
                    <a:pt x="982145" y="342239"/>
                  </a:lnTo>
                  <a:lnTo>
                    <a:pt x="1008390" y="297814"/>
                  </a:lnTo>
                  <a:lnTo>
                    <a:pt x="1034499" y="253352"/>
                  </a:lnTo>
                  <a:lnTo>
                    <a:pt x="1060810" y="209236"/>
                  </a:lnTo>
                  <a:lnTo>
                    <a:pt x="1087657" y="165846"/>
                  </a:lnTo>
                  <a:lnTo>
                    <a:pt x="1114683" y="127296"/>
                  </a:lnTo>
                  <a:lnTo>
                    <a:pt x="1143153" y="94270"/>
                  </a:lnTo>
                  <a:lnTo>
                    <a:pt x="1173035" y="66410"/>
                  </a:lnTo>
                  <a:lnTo>
                    <a:pt x="1204294" y="43357"/>
                  </a:lnTo>
                  <a:lnTo>
                    <a:pt x="1248057" y="19479"/>
                  </a:lnTo>
                  <a:lnTo>
                    <a:pt x="1294131" y="2663"/>
                  </a:lnTo>
                  <a:lnTo>
                    <a:pt x="1284254" y="1136"/>
                  </a:lnTo>
                  <a:lnTo>
                    <a:pt x="1273587" y="269"/>
                  </a:lnTo>
                  <a:lnTo>
                    <a:pt x="1261938" y="0"/>
                  </a:lnTo>
                  <a:close/>
                </a:path>
              </a:pathLst>
            </a:custGeom>
            <a:solidFill>
              <a:srgbClr val="305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1" name="object 18"/>
            <p:cNvSpPr>
              <a:spLocks noChangeArrowheads="1"/>
            </p:cNvSpPr>
            <p:nvPr/>
          </p:nvSpPr>
          <p:spPr bwMode="auto">
            <a:xfrm>
              <a:off x="616158" y="382346"/>
              <a:ext cx="1751700" cy="1138075"/>
            </a:xfrm>
            <a:custGeom>
              <a:avLst/>
              <a:gdLst>
                <a:gd name="T0" fmla="*/ 0 w 1294131"/>
                <a:gd name="T1" fmla="*/ 0 h 747045"/>
                <a:gd name="T2" fmla="*/ 1294131 w 1294131"/>
                <a:gd name="T3" fmla="*/ 747045 h 747045"/>
              </a:gdLst>
              <a:ahLst/>
              <a:cxnLst/>
              <a:rect l="T0" t="T1" r="T2" b="T3"/>
              <a:pathLst>
                <a:path w="1294131" h="747045">
                  <a:moveTo>
                    <a:pt x="0" y="622081"/>
                  </a:moveTo>
                  <a:lnTo>
                    <a:pt x="40708" y="622037"/>
                  </a:lnTo>
                  <a:lnTo>
                    <a:pt x="79540" y="621197"/>
                  </a:lnTo>
                  <a:lnTo>
                    <a:pt x="152152" y="616856"/>
                  </a:lnTo>
                  <a:lnTo>
                    <a:pt x="218998" y="608517"/>
                  </a:lnTo>
                  <a:lnTo>
                    <a:pt x="281240" y="595639"/>
                  </a:lnTo>
                  <a:lnTo>
                    <a:pt x="340039" y="577679"/>
                  </a:lnTo>
                  <a:lnTo>
                    <a:pt x="396556" y="554097"/>
                  </a:lnTo>
                  <a:lnTo>
                    <a:pt x="451954" y="524350"/>
                  </a:lnTo>
                  <a:lnTo>
                    <a:pt x="507394" y="487896"/>
                  </a:lnTo>
                  <a:lnTo>
                    <a:pt x="564036" y="444195"/>
                  </a:lnTo>
                  <a:lnTo>
                    <a:pt x="593172" y="419457"/>
                  </a:lnTo>
                  <a:lnTo>
                    <a:pt x="623044" y="392704"/>
                  </a:lnTo>
                  <a:lnTo>
                    <a:pt x="651865" y="365878"/>
                  </a:lnTo>
                  <a:lnTo>
                    <a:pt x="684933" y="334747"/>
                  </a:lnTo>
                  <a:lnTo>
                    <a:pt x="702904" y="317886"/>
                  </a:lnTo>
                  <a:lnTo>
                    <a:pt x="741403" y="282209"/>
                  </a:lnTo>
                  <a:lnTo>
                    <a:pt x="782896" y="244774"/>
                  </a:lnTo>
                  <a:lnTo>
                    <a:pt x="826881" y="206600"/>
                  </a:lnTo>
                  <a:lnTo>
                    <a:pt x="872857" y="168705"/>
                  </a:lnTo>
                  <a:lnTo>
                    <a:pt x="920321" y="132107"/>
                  </a:lnTo>
                  <a:lnTo>
                    <a:pt x="968773" y="97826"/>
                  </a:lnTo>
                  <a:lnTo>
                    <a:pt x="1017711" y="66880"/>
                  </a:lnTo>
                  <a:lnTo>
                    <a:pt x="1060867" y="44013"/>
                  </a:lnTo>
                  <a:lnTo>
                    <a:pt x="1109065" y="26669"/>
                  </a:lnTo>
                  <a:lnTo>
                    <a:pt x="1151062" y="15319"/>
                  </a:lnTo>
                  <a:lnTo>
                    <a:pt x="1194578" y="6480"/>
                  </a:lnTo>
                  <a:lnTo>
                    <a:pt x="1236467" y="1136"/>
                  </a:lnTo>
                  <a:lnTo>
                    <a:pt x="1261938" y="0"/>
                  </a:lnTo>
                  <a:lnTo>
                    <a:pt x="1273587" y="269"/>
                  </a:lnTo>
                  <a:lnTo>
                    <a:pt x="1284357" y="1144"/>
                  </a:lnTo>
                  <a:lnTo>
                    <a:pt x="1294131" y="2663"/>
                  </a:lnTo>
                  <a:lnTo>
                    <a:pt x="1282400" y="6251"/>
                  </a:lnTo>
                  <a:lnTo>
                    <a:pt x="1270810" y="10241"/>
                  </a:lnTo>
                  <a:lnTo>
                    <a:pt x="1225882" y="30482"/>
                  </a:lnTo>
                  <a:lnTo>
                    <a:pt x="1183303" y="58209"/>
                  </a:lnTo>
                  <a:lnTo>
                    <a:pt x="1152958" y="84427"/>
                  </a:lnTo>
                  <a:lnTo>
                    <a:pt x="1124014" y="115691"/>
                  </a:lnTo>
                  <a:lnTo>
                    <a:pt x="1096503" y="152360"/>
                  </a:lnTo>
                  <a:lnTo>
                    <a:pt x="1060810" y="209236"/>
                  </a:lnTo>
                  <a:lnTo>
                    <a:pt x="1034499" y="253352"/>
                  </a:lnTo>
                  <a:lnTo>
                    <a:pt x="1008390" y="297814"/>
                  </a:lnTo>
                  <a:lnTo>
                    <a:pt x="982145" y="342239"/>
                  </a:lnTo>
                  <a:lnTo>
                    <a:pt x="955430" y="386247"/>
                  </a:lnTo>
                  <a:lnTo>
                    <a:pt x="927910" y="429458"/>
                  </a:lnTo>
                  <a:lnTo>
                    <a:pt x="899248" y="471489"/>
                  </a:lnTo>
                  <a:lnTo>
                    <a:pt x="869109" y="511961"/>
                  </a:lnTo>
                  <a:lnTo>
                    <a:pt x="837158" y="550491"/>
                  </a:lnTo>
                  <a:lnTo>
                    <a:pt x="803060" y="586699"/>
                  </a:lnTo>
                  <a:lnTo>
                    <a:pt x="766477" y="620204"/>
                  </a:lnTo>
                  <a:lnTo>
                    <a:pt x="727076" y="650625"/>
                  </a:lnTo>
                  <a:lnTo>
                    <a:pt x="684521" y="677581"/>
                  </a:lnTo>
                  <a:lnTo>
                    <a:pt x="638475" y="700690"/>
                  </a:lnTo>
                  <a:lnTo>
                    <a:pt x="588604" y="719573"/>
                  </a:lnTo>
                  <a:lnTo>
                    <a:pt x="534572" y="733847"/>
                  </a:lnTo>
                  <a:lnTo>
                    <a:pt x="476044" y="743131"/>
                  </a:lnTo>
                  <a:lnTo>
                    <a:pt x="412684" y="747045"/>
                  </a:lnTo>
                  <a:lnTo>
                    <a:pt x="344156" y="745208"/>
                  </a:lnTo>
                  <a:lnTo>
                    <a:pt x="270125" y="737238"/>
                  </a:lnTo>
                  <a:lnTo>
                    <a:pt x="231901" y="729515"/>
                  </a:lnTo>
                  <a:lnTo>
                    <a:pt x="191400" y="717441"/>
                  </a:lnTo>
                  <a:lnTo>
                    <a:pt x="149567" y="701646"/>
                  </a:lnTo>
                  <a:lnTo>
                    <a:pt x="107342" y="682761"/>
                  </a:lnTo>
                  <a:lnTo>
                    <a:pt x="65669" y="661414"/>
                  </a:lnTo>
                  <a:lnTo>
                    <a:pt x="25490" y="638238"/>
                  </a:lnTo>
                  <a:lnTo>
                    <a:pt x="12592" y="630215"/>
                  </a:lnTo>
                  <a:lnTo>
                    <a:pt x="0" y="622081"/>
                  </a:lnTo>
                  <a:close/>
                </a:path>
              </a:pathLst>
            </a:custGeom>
            <a:noFill/>
            <a:ln w="3175">
              <a:solidFill>
                <a:srgbClr val="36549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2" name="object 19"/>
            <p:cNvSpPr>
              <a:spLocks noChangeArrowheads="1"/>
            </p:cNvSpPr>
            <p:nvPr/>
          </p:nvSpPr>
          <p:spPr bwMode="auto">
            <a:xfrm>
              <a:off x="2363559" y="234951"/>
              <a:ext cx="189141" cy="101484"/>
            </a:xfrm>
            <a:custGeom>
              <a:avLst/>
              <a:gdLst>
                <a:gd name="T0" fmla="*/ 0 w 140303"/>
                <a:gd name="T1" fmla="*/ 0 h 68175"/>
                <a:gd name="T2" fmla="*/ 140303 w 140303"/>
                <a:gd name="T3" fmla="*/ 68175 h 68175"/>
              </a:gdLst>
              <a:ahLst/>
              <a:cxnLst/>
              <a:rect l="T0" t="T1" r="T2" b="T3"/>
              <a:pathLst>
                <a:path w="140303" h="68175">
                  <a:moveTo>
                    <a:pt x="97305" y="0"/>
                  </a:moveTo>
                  <a:lnTo>
                    <a:pt x="61734" y="44612"/>
                  </a:lnTo>
                  <a:lnTo>
                    <a:pt x="14832" y="62418"/>
                  </a:lnTo>
                  <a:lnTo>
                    <a:pt x="0" y="64129"/>
                  </a:lnTo>
                  <a:lnTo>
                    <a:pt x="6167" y="65326"/>
                  </a:lnTo>
                  <a:lnTo>
                    <a:pt x="15741" y="66863"/>
                  </a:lnTo>
                  <a:lnTo>
                    <a:pt x="27010" y="67956"/>
                  </a:lnTo>
                  <a:lnTo>
                    <a:pt x="40036" y="68175"/>
                  </a:lnTo>
                  <a:lnTo>
                    <a:pt x="54881" y="67089"/>
                  </a:lnTo>
                  <a:lnTo>
                    <a:pt x="104719" y="53052"/>
                  </a:lnTo>
                  <a:lnTo>
                    <a:pt x="140303" y="32975"/>
                  </a:lnTo>
                  <a:lnTo>
                    <a:pt x="97305" y="0"/>
                  </a:lnTo>
                  <a:close/>
                </a:path>
              </a:pathLst>
            </a:custGeom>
            <a:solidFill>
              <a:srgbClr val="305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3" name="object 20"/>
            <p:cNvSpPr>
              <a:spLocks noChangeArrowheads="1"/>
            </p:cNvSpPr>
            <p:nvPr/>
          </p:nvSpPr>
          <p:spPr bwMode="auto">
            <a:xfrm>
              <a:off x="2363559" y="234951"/>
              <a:ext cx="189141" cy="101484"/>
            </a:xfrm>
            <a:custGeom>
              <a:avLst/>
              <a:gdLst>
                <a:gd name="T0" fmla="*/ 0 w 140303"/>
                <a:gd name="T1" fmla="*/ 0 h 68175"/>
                <a:gd name="T2" fmla="*/ 140303 w 140303"/>
                <a:gd name="T3" fmla="*/ 68175 h 68175"/>
              </a:gdLst>
              <a:ahLst/>
              <a:cxnLst/>
              <a:rect l="T0" t="T1" r="T2" b="T3"/>
              <a:pathLst>
                <a:path w="140303" h="68175">
                  <a:moveTo>
                    <a:pt x="0" y="64129"/>
                  </a:moveTo>
                  <a:lnTo>
                    <a:pt x="40593" y="55552"/>
                  </a:lnTo>
                  <a:lnTo>
                    <a:pt x="77690" y="30540"/>
                  </a:lnTo>
                  <a:lnTo>
                    <a:pt x="97305" y="0"/>
                  </a:lnTo>
                  <a:lnTo>
                    <a:pt x="140303" y="32975"/>
                  </a:lnTo>
                  <a:lnTo>
                    <a:pt x="104719" y="53052"/>
                  </a:lnTo>
                  <a:lnTo>
                    <a:pt x="54881" y="67089"/>
                  </a:lnTo>
                  <a:lnTo>
                    <a:pt x="40036" y="68175"/>
                  </a:lnTo>
                  <a:lnTo>
                    <a:pt x="27010" y="67956"/>
                  </a:lnTo>
                  <a:lnTo>
                    <a:pt x="15741" y="66863"/>
                  </a:lnTo>
                  <a:lnTo>
                    <a:pt x="6167" y="65326"/>
                  </a:lnTo>
                  <a:lnTo>
                    <a:pt x="0" y="64129"/>
                  </a:lnTo>
                  <a:close/>
                </a:path>
              </a:pathLst>
            </a:custGeom>
            <a:noFill/>
            <a:ln w="3175">
              <a:solidFill>
                <a:srgbClr val="36549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4" name="object 21"/>
            <p:cNvSpPr>
              <a:spLocks noChangeArrowheads="1"/>
            </p:cNvSpPr>
            <p:nvPr/>
          </p:nvSpPr>
          <p:spPr bwMode="auto">
            <a:xfrm>
              <a:off x="1308241" y="1056492"/>
              <a:ext cx="176245" cy="236797"/>
            </a:xfrm>
            <a:custGeom>
              <a:avLst/>
              <a:gdLst>
                <a:gd name="T0" fmla="*/ 0 w 130870"/>
                <a:gd name="T1" fmla="*/ 0 h 155412"/>
                <a:gd name="T2" fmla="*/ 130870 w 130870"/>
                <a:gd name="T3" fmla="*/ 155412 h 155412"/>
              </a:gdLst>
              <a:ahLst/>
              <a:cxnLst/>
              <a:rect l="T0" t="T1" r="T2" b="T3"/>
              <a:pathLst>
                <a:path w="130870" h="155412">
                  <a:moveTo>
                    <a:pt x="130870" y="0"/>
                  </a:moveTo>
                  <a:lnTo>
                    <a:pt x="0" y="0"/>
                  </a:lnTo>
                  <a:lnTo>
                    <a:pt x="0" y="155412"/>
                  </a:lnTo>
                  <a:lnTo>
                    <a:pt x="130870" y="155412"/>
                  </a:lnTo>
                  <a:lnTo>
                    <a:pt x="1308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5" name="object 22"/>
            <p:cNvSpPr>
              <a:spLocks noChangeArrowheads="1"/>
            </p:cNvSpPr>
            <p:nvPr/>
          </p:nvSpPr>
          <p:spPr bwMode="auto">
            <a:xfrm>
              <a:off x="1097607" y="858356"/>
              <a:ext cx="597513" cy="198136"/>
            </a:xfrm>
            <a:custGeom>
              <a:avLst/>
              <a:gdLst>
                <a:gd name="T0" fmla="*/ 0 w 441695"/>
                <a:gd name="T1" fmla="*/ 0 h 130870"/>
                <a:gd name="T2" fmla="*/ 441695 w 441695"/>
                <a:gd name="T3" fmla="*/ 130870 h 130870"/>
              </a:gdLst>
              <a:ahLst/>
              <a:cxnLst/>
              <a:rect l="T0" t="T1" r="T2" b="T3"/>
              <a:pathLst>
                <a:path w="441695" h="130870">
                  <a:moveTo>
                    <a:pt x="441695" y="0"/>
                  </a:moveTo>
                  <a:lnTo>
                    <a:pt x="0" y="0"/>
                  </a:lnTo>
                  <a:lnTo>
                    <a:pt x="0" y="130870"/>
                  </a:lnTo>
                  <a:lnTo>
                    <a:pt x="441695" y="130870"/>
                  </a:lnTo>
                  <a:lnTo>
                    <a:pt x="4416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6" name="object 23"/>
            <p:cNvSpPr>
              <a:spLocks noChangeArrowheads="1"/>
            </p:cNvSpPr>
            <p:nvPr/>
          </p:nvSpPr>
          <p:spPr bwMode="auto">
            <a:xfrm>
              <a:off x="1308241" y="621559"/>
              <a:ext cx="176245" cy="236797"/>
            </a:xfrm>
            <a:custGeom>
              <a:avLst/>
              <a:gdLst>
                <a:gd name="T0" fmla="*/ 0 w 130870"/>
                <a:gd name="T1" fmla="*/ 0 h 155411"/>
                <a:gd name="T2" fmla="*/ 130870 w 130870"/>
                <a:gd name="T3" fmla="*/ 155411 h 155411"/>
              </a:gdLst>
              <a:ahLst/>
              <a:cxnLst/>
              <a:rect l="T0" t="T1" r="T2" b="T3"/>
              <a:pathLst>
                <a:path w="130870" h="155411">
                  <a:moveTo>
                    <a:pt x="130870" y="0"/>
                  </a:moveTo>
                  <a:lnTo>
                    <a:pt x="0" y="0"/>
                  </a:lnTo>
                  <a:lnTo>
                    <a:pt x="0" y="155411"/>
                  </a:lnTo>
                  <a:lnTo>
                    <a:pt x="130870" y="155411"/>
                  </a:lnTo>
                  <a:lnTo>
                    <a:pt x="1308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7" name="object 24"/>
            <p:cNvSpPr>
              <a:spLocks noChangeArrowheads="1"/>
            </p:cNvSpPr>
            <p:nvPr/>
          </p:nvSpPr>
          <p:spPr bwMode="auto">
            <a:xfrm>
              <a:off x="1097607" y="621559"/>
              <a:ext cx="597513" cy="671731"/>
            </a:xfrm>
            <a:custGeom>
              <a:avLst/>
              <a:gdLst>
                <a:gd name="T0" fmla="*/ 0 w 441695"/>
                <a:gd name="T1" fmla="*/ 0 h 441694"/>
                <a:gd name="T2" fmla="*/ 441695 w 441695"/>
                <a:gd name="T3" fmla="*/ 441694 h 441694"/>
              </a:gdLst>
              <a:ahLst/>
              <a:cxnLst/>
              <a:rect l="T0" t="T1" r="T2" b="T3"/>
              <a:pathLst>
                <a:path w="441695" h="441694">
                  <a:moveTo>
                    <a:pt x="155412" y="0"/>
                  </a:moveTo>
                  <a:lnTo>
                    <a:pt x="286283" y="0"/>
                  </a:lnTo>
                  <a:lnTo>
                    <a:pt x="286283" y="155411"/>
                  </a:lnTo>
                  <a:lnTo>
                    <a:pt x="441695" y="155411"/>
                  </a:lnTo>
                  <a:lnTo>
                    <a:pt x="441695" y="286282"/>
                  </a:lnTo>
                  <a:lnTo>
                    <a:pt x="286283" y="286282"/>
                  </a:lnTo>
                  <a:lnTo>
                    <a:pt x="286283" y="441694"/>
                  </a:lnTo>
                  <a:lnTo>
                    <a:pt x="155412" y="441694"/>
                  </a:lnTo>
                  <a:lnTo>
                    <a:pt x="155412" y="286282"/>
                  </a:lnTo>
                  <a:lnTo>
                    <a:pt x="0" y="286282"/>
                  </a:lnTo>
                  <a:lnTo>
                    <a:pt x="0" y="155411"/>
                  </a:lnTo>
                  <a:lnTo>
                    <a:pt x="155412" y="155411"/>
                  </a:lnTo>
                  <a:lnTo>
                    <a:pt x="155412" y="0"/>
                  </a:lnTo>
                  <a:close/>
                </a:path>
              </a:pathLst>
            </a:custGeom>
            <a:noFill/>
            <a:ln w="31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8" name="object 25"/>
            <p:cNvSpPr>
              <a:spLocks noChangeArrowheads="1"/>
            </p:cNvSpPr>
            <p:nvPr/>
          </p:nvSpPr>
          <p:spPr bwMode="auto">
            <a:xfrm>
              <a:off x="1129846" y="681967"/>
              <a:ext cx="556676" cy="437349"/>
            </a:xfrm>
            <a:prstGeom prst="rect">
              <a:avLst/>
            </a:prstGeom>
            <a:blipFill dpi="0" rotWithShape="1">
              <a:blip r:embed="rId3" cstate="print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487848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 O R ( % )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054114750"/>
              </p:ext>
            </p:extLst>
          </p:nvPr>
        </p:nvGraphicFramePr>
        <p:xfrm>
          <a:off x="272792" y="1386945"/>
          <a:ext cx="8598415" cy="506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31943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 O S ( </a:t>
            </a:r>
            <a:r>
              <a:rPr lang="en-US" b="1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Hari</a:t>
            </a:r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)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887325831"/>
              </p:ext>
            </p:extLst>
          </p:nvPr>
        </p:nvGraphicFramePr>
        <p:xfrm>
          <a:off x="272792" y="1386945"/>
          <a:ext cx="8598415" cy="506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041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 O I ( </a:t>
            </a:r>
            <a:r>
              <a:rPr lang="en-US" b="1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Hari</a:t>
            </a:r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)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220897916"/>
              </p:ext>
            </p:extLst>
          </p:nvPr>
        </p:nvGraphicFramePr>
        <p:xfrm>
          <a:off x="272792" y="1386945"/>
          <a:ext cx="8598415" cy="506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51987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RAWAT JALAN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500133720"/>
              </p:ext>
            </p:extLst>
          </p:nvPr>
        </p:nvGraphicFramePr>
        <p:xfrm>
          <a:off x="380272" y="1376772"/>
          <a:ext cx="8598415" cy="506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4984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RAWAT INAP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05147478"/>
              </p:ext>
            </p:extLst>
          </p:nvPr>
        </p:nvGraphicFramePr>
        <p:xfrm>
          <a:off x="272792" y="1386945"/>
          <a:ext cx="8598415" cy="506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4005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G D 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792865691"/>
              </p:ext>
            </p:extLst>
          </p:nvPr>
        </p:nvGraphicFramePr>
        <p:xfrm>
          <a:off x="272792" y="1386945"/>
          <a:ext cx="8598415" cy="506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6585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272" y="620688"/>
            <a:ext cx="8229602" cy="113982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PELAYANAN RAWAT INAP </a:t>
            </a:r>
            <a:b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CARA BAYAR </a:t>
            </a:r>
            <a:b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7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470383219"/>
              </p:ext>
            </p:extLst>
          </p:nvPr>
        </p:nvGraphicFramePr>
        <p:xfrm>
          <a:off x="165308" y="1916833"/>
          <a:ext cx="8813378" cy="4320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874"/>
                <a:gridCol w="1147084"/>
                <a:gridCol w="1147084"/>
                <a:gridCol w="1147084"/>
                <a:gridCol w="1147084"/>
                <a:gridCol w="1147084"/>
                <a:gridCol w="1147084"/>
              </a:tblGrid>
              <a:tr h="1042686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CARA BAYAR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</a:tr>
              <a:tr h="655559">
                <a:tc>
                  <a:txBody>
                    <a:bodyPr/>
                    <a:lstStyle/>
                    <a:p>
                      <a:pPr marL="357188" indent="0" algn="l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UMUM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  <a:endParaRPr lang="en-US" sz="15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54</a:t>
                      </a:r>
                    </a:p>
                  </a:txBody>
                  <a:tcPr marL="0" marR="0" marT="0" marB="0" anchor="ctr"/>
                </a:tc>
              </a:tr>
              <a:tr h="655559">
                <a:tc>
                  <a:txBody>
                    <a:bodyPr/>
                    <a:lstStyle/>
                    <a:p>
                      <a:pPr marL="357188" indent="0" algn="l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NPBI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</a:t>
                      </a:r>
                      <a:endParaRPr lang="en-US" sz="15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</a:t>
                      </a:r>
                    </a:p>
                  </a:txBody>
                  <a:tcPr marL="0" marR="0" marT="0" marB="0" anchor="ctr"/>
                </a:tc>
              </a:tr>
              <a:tr h="655559">
                <a:tc>
                  <a:txBody>
                    <a:bodyPr/>
                    <a:lstStyle/>
                    <a:p>
                      <a:pPr marL="357188" indent="0" algn="l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PBI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</a:t>
                      </a:r>
                      <a:endParaRPr lang="en-US" sz="15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124</a:t>
                      </a:r>
                    </a:p>
                  </a:txBody>
                  <a:tcPr marL="0" marR="0" marT="0" marB="0" anchor="ctr"/>
                </a:tc>
              </a:tr>
              <a:tr h="655559">
                <a:tc>
                  <a:txBody>
                    <a:bodyPr/>
                    <a:lstStyle/>
                    <a:p>
                      <a:pPr marL="357188" indent="0" algn="l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BKMKS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5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655559">
                <a:tc>
                  <a:txBody>
                    <a:bodyPr/>
                    <a:lstStyle/>
                    <a:p>
                      <a:pPr marL="357188" indent="0" algn="l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JKD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endParaRPr lang="en-US" sz="15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24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707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M U M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370897202"/>
              </p:ext>
            </p:extLst>
          </p:nvPr>
        </p:nvGraphicFramePr>
        <p:xfrm>
          <a:off x="703750" y="1376363"/>
          <a:ext cx="8229362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78067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 P B I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118432271"/>
              </p:ext>
            </p:extLst>
          </p:nvPr>
        </p:nvGraphicFramePr>
        <p:xfrm>
          <a:off x="703750" y="1376363"/>
          <a:ext cx="8229362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92499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 B I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867145300"/>
              </p:ext>
            </p:extLst>
          </p:nvPr>
        </p:nvGraphicFramePr>
        <p:xfrm>
          <a:off x="703750" y="1376363"/>
          <a:ext cx="8229362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6317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6016505"/>
              </p:ext>
            </p:extLst>
          </p:nvPr>
        </p:nvGraphicFramePr>
        <p:xfrm>
          <a:off x="165313" y="550777"/>
          <a:ext cx="8835773" cy="6228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172"/>
                <a:gridCol w="2052458"/>
                <a:gridCol w="1837817"/>
                <a:gridCol w="1960342"/>
                <a:gridCol w="980171"/>
                <a:gridCol w="1398813"/>
              </a:tblGrid>
              <a:tr h="609467">
                <a:tc rowSpan="2"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/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ANGGARAN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 KEUANGAN (SPJ)</a:t>
                      </a:r>
                    </a:p>
                  </a:txBody>
                  <a:tcPr marL="136485" marR="136485" marT="68580" marB="6858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 FISIK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(%)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</a:tr>
              <a:tr h="321671">
                <a:tc vMerge="1">
                  <a:txBody>
                    <a:bodyPr/>
                    <a:lstStyle/>
                    <a:p>
                      <a:endParaRPr lang="en-US" sz="8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Rp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)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 % )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9788">
                <a:tc gridSpan="6"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Administrasi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Perkantoran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374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Penyediaan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Jasa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Perkantoran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11.016.513.000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4.638.796.057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42,11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64,36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</a:tr>
              <a:tr h="319788">
                <a:tc gridSpan="6"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90374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Pemenuhan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Sarana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1.500.000.000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431.900.000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28,79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92,55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</a:tr>
              <a:tr h="10984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 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marL="0" marR="0" indent="0" algn="l" defTabSz="3048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Pemenuhan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Fasilitas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4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15.492.322.000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2.389.818.200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15,43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9,16</a:t>
                      </a:r>
                    </a:p>
                  </a:txBody>
                  <a:tcPr marL="136485" marR="136485" marT="68580" marB="68580" anchor="ctr"/>
                </a:tc>
              </a:tr>
              <a:tr h="148771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Pemenuhan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Sarana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Dan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Prasarana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Rujukan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 DAK )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1.340.000.000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1.010.800.000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75,43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100,00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81000" y="29818"/>
            <a:ext cx="8590982" cy="507433"/>
          </a:xfrm>
          <a:prstGeom prst="rect">
            <a:avLst/>
          </a:prstGeom>
          <a:noFill/>
        </p:spPr>
        <p:txBody>
          <a:bodyPr wrap="none" lIns="136767" tIns="68383" rIns="136767" bIns="68383">
            <a:spAutoFit/>
          </a:bodyPr>
          <a:lstStyle/>
          <a:p>
            <a:pPr algn="ctr"/>
            <a:r>
              <a:rPr lang="en-US" sz="24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REALISASI BELANJA LANGSUNG S/D </a:t>
            </a:r>
            <a:r>
              <a:rPr lang="en-US" sz="24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JUNI </a:t>
            </a:r>
            <a:r>
              <a:rPr lang="en-US" sz="24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382548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BKMKS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24608549"/>
              </p:ext>
            </p:extLst>
          </p:nvPr>
        </p:nvGraphicFramePr>
        <p:xfrm>
          <a:off x="703750" y="1376363"/>
          <a:ext cx="8229362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63993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JAMKESDA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196483666"/>
              </p:ext>
            </p:extLst>
          </p:nvPr>
        </p:nvGraphicFramePr>
        <p:xfrm>
          <a:off x="703750" y="1376363"/>
          <a:ext cx="8229362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12966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082" y="214290"/>
            <a:ext cx="8229602" cy="146129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PELAYANAN RAWAT JALAN </a:t>
            </a:r>
            <a:b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CARA BAYAR  </a:t>
            </a:r>
            <a:r>
              <a:rPr lang="en-US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4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291634071"/>
              </p:ext>
            </p:extLst>
          </p:nvPr>
        </p:nvGraphicFramePr>
        <p:xfrm>
          <a:off x="165312" y="1700809"/>
          <a:ext cx="8813371" cy="4272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3009"/>
                <a:gridCol w="1322007"/>
                <a:gridCol w="1101671"/>
                <a:gridCol w="1101671"/>
                <a:gridCol w="1101671"/>
                <a:gridCol w="1101671"/>
                <a:gridCol w="1101671"/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CARA BAYAR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</a:tr>
              <a:tr h="640610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UMUM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1.543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1.354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1.483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1.259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1.666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1.117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835692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NON</a:t>
                      </a:r>
                      <a:r>
                        <a:rPr lang="en-US" sz="15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PBI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928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844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1.016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911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788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581967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PBI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1.276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1.167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1.325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1.272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1.298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1.135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543555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BKMKS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590571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JKD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76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0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M U M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767138250"/>
              </p:ext>
            </p:extLst>
          </p:nvPr>
        </p:nvGraphicFramePr>
        <p:xfrm>
          <a:off x="703750" y="1376363"/>
          <a:ext cx="8229362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754209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 P B I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88894962"/>
              </p:ext>
            </p:extLst>
          </p:nvPr>
        </p:nvGraphicFramePr>
        <p:xfrm>
          <a:off x="703750" y="1376363"/>
          <a:ext cx="8229362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77671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201664680"/>
              </p:ext>
            </p:extLst>
          </p:nvPr>
        </p:nvGraphicFramePr>
        <p:xfrm>
          <a:off x="703750" y="1376363"/>
          <a:ext cx="8229362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3688080" y="533400"/>
            <a:ext cx="1676400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1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 B I</a:t>
            </a:r>
            <a:endParaRPr lang="en-US" sz="4100" dirty="0"/>
          </a:p>
        </p:txBody>
      </p:sp>
    </p:spTree>
    <p:extLst>
      <p:ext uri="{BB962C8B-B14F-4D97-AF65-F5344CB8AC3E}">
        <p14:creationId xmlns:p14="http://schemas.microsoft.com/office/powerpoint/2010/main" val="12039334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BKMKS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76029398"/>
              </p:ext>
            </p:extLst>
          </p:nvPr>
        </p:nvGraphicFramePr>
        <p:xfrm>
          <a:off x="703750" y="1376363"/>
          <a:ext cx="8229362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8572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JAMKESDA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580265589"/>
              </p:ext>
            </p:extLst>
          </p:nvPr>
        </p:nvGraphicFramePr>
        <p:xfrm>
          <a:off x="703750" y="1376363"/>
          <a:ext cx="8229362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02996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02713" y="1700808"/>
            <a:ext cx="7772401" cy="1829762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4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JUMLAH KUNJUNGAN PASIEN RAWAT JALAN</a:t>
            </a:r>
            <a:br>
              <a:rPr lang="en-US" sz="4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WILAYAH </a:t>
            </a:r>
          </a:p>
        </p:txBody>
      </p:sp>
    </p:spTree>
    <p:extLst>
      <p:ext uri="{BB962C8B-B14F-4D97-AF65-F5344CB8AC3E}">
        <p14:creationId xmlns:p14="http://schemas.microsoft.com/office/powerpoint/2010/main" val="307523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2036296"/>
              </p:ext>
            </p:extLst>
          </p:nvPr>
        </p:nvGraphicFramePr>
        <p:xfrm>
          <a:off x="272792" y="188640"/>
          <a:ext cx="8598423" cy="6658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393"/>
                <a:gridCol w="2181576"/>
                <a:gridCol w="938909"/>
                <a:gridCol w="938909"/>
                <a:gridCol w="938909"/>
                <a:gridCol w="938909"/>
                <a:gridCol w="938909"/>
                <a:gridCol w="938909"/>
              </a:tblGrid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KOTA ASAL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</a:p>
                  </a:txBody>
                  <a:tcPr marL="136477" marR="136477" marT="68546" marB="68546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SURAKARTA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592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WONOGIRI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195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SUKOHARJO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517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KR. ANYAR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504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SRAGEN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586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525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BOYOLALI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275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KLATEN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BLORA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GROBONGAN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</a:t>
                      </a:r>
                      <a:r>
                        <a:rPr lang="en-US" sz="14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JATENG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89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NGAWI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MAGETAN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73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MADIUN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PONOROGO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PACITAN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BOJONEGORO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 JATIM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76</a:t>
                      </a:r>
                    </a:p>
                  </a:txBody>
                  <a:tcPr marL="0" marR="0" marT="0" marB="0" anchor="ctr"/>
                </a:tc>
              </a:tr>
              <a:tr h="34283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JUMLAH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 hMerge="1">
                  <a:txBody>
                    <a:bodyPr/>
                    <a:lstStyle/>
                    <a:p>
                      <a:endParaRPr lang="en-US" sz="7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3.823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3.542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3.913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3.529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3.828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3124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595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8581055"/>
              </p:ext>
            </p:extLst>
          </p:nvPr>
        </p:nvGraphicFramePr>
        <p:xfrm>
          <a:off x="171450" y="228600"/>
          <a:ext cx="8839201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180"/>
                <a:gridCol w="2013203"/>
                <a:gridCol w="1850006"/>
                <a:gridCol w="1740276"/>
                <a:gridCol w="1030337"/>
                <a:gridCol w="1539199"/>
              </a:tblGrid>
              <a:tr h="867157">
                <a:tc rowSpan="2">
                  <a:txBody>
                    <a:bodyPr/>
                    <a:lstStyle/>
                    <a:p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/</a:t>
                      </a:r>
                    </a:p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ANGGARAN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 KEUANGAN (SPJ)</a:t>
                      </a:r>
                    </a:p>
                  </a:txBody>
                  <a:tcPr marL="136485" marR="136485" marT="68580" marB="6858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 FISIK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</a:tr>
              <a:tr h="397643">
                <a:tc vMerge="1">
                  <a:txBody>
                    <a:bodyPr/>
                    <a:lstStyle/>
                    <a:p>
                      <a:endParaRPr lang="en-US" sz="8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8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Rp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)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 % )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7643">
                <a:tc gridSpan="6"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Promosi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Dan </a:t>
                      </a:r>
                      <a:r>
                        <a:rPr lang="en-US" sz="14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Pemberdayaan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905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Penyelenggaraan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Pemberdayaan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Masyarakat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Dan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Kemitraan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tk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Provinsi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294.227.000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40.625.000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13,81</a:t>
                      </a:r>
                      <a:endParaRPr lang="en-US" sz="1400" b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35,71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</a:tr>
              <a:tr h="397643">
                <a:tc gridSpan="6"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Peningkatan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Mutu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BLUD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10866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Dan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Pendukung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36.000.000.000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12.984.364.954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36,07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56,65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</a:tr>
              <a:tr h="397643">
                <a:tc gridSpan="6"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Sumber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Daya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Manusia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111340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Penyelenggaraan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Pendidikan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Tenaga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342.804.000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174.768.780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50,98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79,95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66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7753" y="188640"/>
            <a:ext cx="8229362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SURAKARTA &amp; JAWA TENGAH</a:t>
            </a:r>
          </a:p>
        </p:txBody>
      </p:sp>
      <p:pic>
        <p:nvPicPr>
          <p:cNvPr id="51204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92" y="2040732"/>
            <a:ext cx="8705895" cy="4550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ular Callout 6"/>
          <p:cNvSpPr/>
          <p:nvPr/>
        </p:nvSpPr>
        <p:spPr>
          <a:xfrm>
            <a:off x="234584" y="1373983"/>
            <a:ext cx="826964" cy="478631"/>
          </a:xfrm>
          <a:prstGeom prst="wedgeRectCallout">
            <a:avLst>
              <a:gd name="adj1" fmla="val 387686"/>
              <a:gd name="adj2" fmla="val 73249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Jateng</a:t>
            </a:r>
            <a:r>
              <a:rPr lang="en-US" sz="1000" dirty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814</a:t>
            </a: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1151605" y="1368355"/>
            <a:ext cx="826964" cy="488156"/>
          </a:xfrm>
          <a:prstGeom prst="wedgeRectCallout">
            <a:avLst>
              <a:gd name="adj1" fmla="val 507940"/>
              <a:gd name="adj2" fmla="val 71968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Klaten</a:t>
            </a: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400</a:t>
            </a: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8011367" y="3969545"/>
            <a:ext cx="947810" cy="511968"/>
          </a:xfrm>
          <a:prstGeom prst="wedgeRectCallout">
            <a:avLst>
              <a:gd name="adj1" fmla="val -179635"/>
              <a:gd name="adj2" fmla="val 26067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Wonogiri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1.232</a:t>
            </a: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2080482" y="1376365"/>
            <a:ext cx="824595" cy="488156"/>
          </a:xfrm>
          <a:prstGeom prst="wedgeRectCallout">
            <a:avLst>
              <a:gd name="adj1" fmla="val 428272"/>
              <a:gd name="adj2" fmla="val 64779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Boyolali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1.962</a:t>
            </a: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3969171" y="1366838"/>
            <a:ext cx="956288" cy="492920"/>
          </a:xfrm>
          <a:prstGeom prst="wedgeRectCallout">
            <a:avLst>
              <a:gd name="adj1" fmla="val 216741"/>
              <a:gd name="adj2" fmla="val 66665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Surakarta</a:t>
            </a: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4.105</a:t>
            </a: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2959796" y="1369220"/>
            <a:ext cx="967322" cy="488156"/>
          </a:xfrm>
          <a:prstGeom prst="wedgeRectCallout">
            <a:avLst>
              <a:gd name="adj1" fmla="val 326212"/>
              <a:gd name="adj2" fmla="val 72056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Sukoharjo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3.610</a:t>
            </a: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4966267" y="1354932"/>
            <a:ext cx="1217936" cy="502443"/>
          </a:xfrm>
          <a:prstGeom prst="wedgeRectCallout">
            <a:avLst>
              <a:gd name="adj1" fmla="val 103033"/>
              <a:gd name="adj2" fmla="val 64113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Karanganyar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3.520</a:t>
            </a: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7366484" y="1340645"/>
            <a:ext cx="824595" cy="504825"/>
          </a:xfrm>
          <a:prstGeom prst="wedgeRectCallout">
            <a:avLst>
              <a:gd name="adj1" fmla="val -87681"/>
              <a:gd name="adj2" fmla="val 56158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Sragen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3.515</a:t>
            </a: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8226326" y="1340645"/>
            <a:ext cx="824595" cy="504825"/>
          </a:xfrm>
          <a:prstGeom prst="wedgeRectCallout">
            <a:avLst>
              <a:gd name="adj1" fmla="val -62264"/>
              <a:gd name="adj2" fmla="val 37600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Blora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153</a:t>
            </a: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6253582" y="1352551"/>
            <a:ext cx="1074802" cy="511970"/>
          </a:xfrm>
          <a:prstGeom prst="wedgeRectCallout">
            <a:avLst>
              <a:gd name="adj1" fmla="val -11860"/>
              <a:gd name="adj2" fmla="val 41615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Grobongan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186</a:t>
            </a:r>
          </a:p>
        </p:txBody>
      </p:sp>
    </p:spTree>
    <p:extLst>
      <p:ext uri="{BB962C8B-B14F-4D97-AF65-F5344CB8AC3E}">
        <p14:creationId xmlns:p14="http://schemas.microsoft.com/office/powerpoint/2010/main" val="135367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1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95" y="1981200"/>
            <a:ext cx="6858000" cy="421005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753" y="296652"/>
            <a:ext cx="8229362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JAWA TIMUR </a:t>
            </a:r>
            <a:r>
              <a:rPr lang="en-US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4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1687770" y="1247642"/>
            <a:ext cx="1144482" cy="350043"/>
          </a:xfrm>
          <a:prstGeom prst="wedgeRectCallout">
            <a:avLst>
              <a:gd name="adj1" fmla="val -48919"/>
              <a:gd name="adj2" fmla="val 74690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Magetan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453</a:t>
            </a: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2865303" y="1252703"/>
            <a:ext cx="1144480" cy="350043"/>
          </a:xfrm>
          <a:prstGeom prst="wedgeRectCallout">
            <a:avLst>
              <a:gd name="adj1" fmla="val -134533"/>
              <a:gd name="adj2" fmla="val 64416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Ngawi</a:t>
            </a:r>
            <a:r>
              <a:rPr lang="en-US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512</a:t>
            </a: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039519" y="1269677"/>
            <a:ext cx="1142081" cy="350043"/>
          </a:xfrm>
          <a:prstGeom prst="wedgeRectCallout">
            <a:avLst>
              <a:gd name="adj1" fmla="val -178427"/>
              <a:gd name="adj2" fmla="val 47010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Bojonegoro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78</a:t>
            </a: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5269736" y="1269677"/>
            <a:ext cx="1144482" cy="350043"/>
          </a:xfrm>
          <a:prstGeom prst="wedgeRectCallout">
            <a:avLst>
              <a:gd name="adj1" fmla="val -334338"/>
              <a:gd name="adj2" fmla="val 72106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Madiun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249</a:t>
            </a: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762000" y="1252704"/>
            <a:ext cx="869617" cy="350043"/>
          </a:xfrm>
          <a:prstGeom prst="wedgeRectCallout">
            <a:avLst>
              <a:gd name="adj1" fmla="val 8636"/>
              <a:gd name="adj2" fmla="val 100889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Pacitan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72</a:t>
            </a: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6536751" y="1274498"/>
            <a:ext cx="1007049" cy="350043"/>
          </a:xfrm>
          <a:prstGeom prst="wedgeRectCallout">
            <a:avLst>
              <a:gd name="adj1" fmla="val -510193"/>
              <a:gd name="adj2" fmla="val 890786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Ponorogo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280</a:t>
            </a: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7631936" y="1273350"/>
            <a:ext cx="1381434" cy="350043"/>
          </a:xfrm>
          <a:prstGeom prst="wedgeRectCallout">
            <a:avLst>
              <a:gd name="adj1" fmla="val -275276"/>
              <a:gd name="adj2" fmla="val 85706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Jatim</a:t>
            </a:r>
            <a:r>
              <a:rPr lang="en-US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528</a:t>
            </a: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130594" y="2404535"/>
            <a:ext cx="7418172" cy="1646303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42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JUMLAH KUNJUNGAN PASIEN RAWAT INAP</a:t>
            </a:r>
            <a:br>
              <a:rPr lang="en-US" sz="42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2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WILAYAH </a:t>
            </a:r>
          </a:p>
        </p:txBody>
      </p:sp>
    </p:spTree>
    <p:extLst>
      <p:ext uri="{BB962C8B-B14F-4D97-AF65-F5344CB8AC3E}">
        <p14:creationId xmlns:p14="http://schemas.microsoft.com/office/powerpoint/2010/main" val="215605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5542064"/>
              </p:ext>
            </p:extLst>
          </p:nvPr>
        </p:nvGraphicFramePr>
        <p:xfrm>
          <a:off x="272792" y="174764"/>
          <a:ext cx="8598416" cy="6703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162"/>
                <a:gridCol w="1900614"/>
                <a:gridCol w="1228345"/>
                <a:gridCol w="921259"/>
                <a:gridCol w="921259"/>
                <a:gridCol w="921259"/>
                <a:gridCol w="921259"/>
                <a:gridCol w="921259"/>
              </a:tblGrid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KOTA ASAL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</a:p>
                  </a:txBody>
                  <a:tcPr marL="136534" marR="136534" marT="68592" marB="68592" anchor="ctr"/>
                </a:tc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SURAKARTA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0" marR="0" marT="0" marB="0" anchor="ctr"/>
                </a:tc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WONOGIRI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0" marR="0" marT="0" marB="0" anchor="ctr"/>
                </a:tc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SUKOHARJO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0" marR="0" marT="0" marB="0" anchor="ctr"/>
                </a:tc>
              </a:tr>
              <a:tr h="394013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KARANGANYAR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0" marR="0" marT="0" marB="0" anchor="ctr"/>
                </a:tc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SRAGEN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54</a:t>
                      </a:r>
                    </a:p>
                  </a:txBody>
                  <a:tcPr marL="0" marR="0" marT="0" marB="0" anchor="ctr"/>
                </a:tc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BOYOLALI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0" marR="0" marT="0" marB="0" anchor="ctr"/>
                </a:tc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KLATEN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BLORA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0" marR="0" marT="0" marB="0" anchor="ctr"/>
                </a:tc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GROBONGAN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</a:t>
                      </a:r>
                      <a:r>
                        <a:rPr lang="en-US" sz="14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JATENG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</a:t>
                      </a:r>
                    </a:p>
                  </a:txBody>
                  <a:tcPr marL="0" marR="0" marT="0" marB="0" anchor="ctr"/>
                </a:tc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NGAWI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ctr"/>
                </a:tc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MAGETAN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MADIUN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PONOROGO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0" marR="0" marT="0" marB="0" anchor="ctr"/>
                </a:tc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PACITAN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BOJONEGORO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 JATIM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  <a:tr h="34292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JUMLAH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/>
                </a:tc>
                <a:tc hMerge="1">
                  <a:txBody>
                    <a:bodyPr/>
                    <a:lstStyle/>
                    <a:p>
                      <a:endParaRPr lang="en-US" sz="7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251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226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320" y="72140"/>
            <a:ext cx="8628848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SURAKARTA &amp;</a:t>
            </a:r>
            <a:b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JAWA TENGAH</a:t>
            </a:r>
          </a:p>
        </p:txBody>
      </p:sp>
      <p:pic>
        <p:nvPicPr>
          <p:cNvPr id="57348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92" y="2040732"/>
            <a:ext cx="8598415" cy="4550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ular Callout 6"/>
          <p:cNvSpPr/>
          <p:nvPr/>
        </p:nvSpPr>
        <p:spPr>
          <a:xfrm>
            <a:off x="165312" y="1334226"/>
            <a:ext cx="826964" cy="542850"/>
          </a:xfrm>
          <a:prstGeom prst="wedgeRectCallout">
            <a:avLst>
              <a:gd name="adj1" fmla="val 400631"/>
              <a:gd name="adj2" fmla="val 660653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Jateng</a:t>
            </a:r>
            <a:r>
              <a:rPr lang="en-US" sz="1000" dirty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127</a:t>
            </a: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1025154" y="1335156"/>
            <a:ext cx="826964" cy="548724"/>
          </a:xfrm>
          <a:prstGeom prst="wedgeRectCallout">
            <a:avLst>
              <a:gd name="adj1" fmla="val 528570"/>
              <a:gd name="adj2" fmla="val 71968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Klaten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</a:t>
            </a: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8011367" y="3969545"/>
            <a:ext cx="947810" cy="511968"/>
          </a:xfrm>
          <a:prstGeom prst="wedgeRectCallout">
            <a:avLst>
              <a:gd name="adj1" fmla="val -202544"/>
              <a:gd name="adj2" fmla="val 27590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Wonogiri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137</a:t>
            </a: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1898247" y="1342716"/>
            <a:ext cx="824595" cy="535780"/>
          </a:xfrm>
          <a:prstGeom prst="wedgeRectCallout">
            <a:avLst>
              <a:gd name="adj1" fmla="val 441438"/>
              <a:gd name="adj2" fmla="val 65418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Boyolali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121</a:t>
            </a: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3910674" y="1353586"/>
            <a:ext cx="1010270" cy="492920"/>
          </a:xfrm>
          <a:prstGeom prst="wedgeRectCallout">
            <a:avLst>
              <a:gd name="adj1" fmla="val 203679"/>
              <a:gd name="adj2" fmla="val 67297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Surakarta</a:t>
            </a: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160</a:t>
            </a: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2771340" y="1369220"/>
            <a:ext cx="1051365" cy="488156"/>
          </a:xfrm>
          <a:prstGeom prst="wedgeRectCallout">
            <a:avLst>
              <a:gd name="adj1" fmla="val 304084"/>
              <a:gd name="adj2" fmla="val 7141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Sukoharjo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182</a:t>
            </a: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4979519" y="1384852"/>
            <a:ext cx="1217936" cy="485775"/>
          </a:xfrm>
          <a:prstGeom prst="wedgeRectCallout">
            <a:avLst>
              <a:gd name="adj1" fmla="val 101760"/>
              <a:gd name="adj2" fmla="val 65975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Karanganyar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171</a:t>
            </a: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7308967" y="1371600"/>
            <a:ext cx="907381" cy="506895"/>
          </a:xfrm>
          <a:prstGeom prst="wedgeRectCallout">
            <a:avLst>
              <a:gd name="adj1" fmla="val -94585"/>
              <a:gd name="adj2" fmla="val 53056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Sragen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240</a:t>
            </a: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8274824" y="1367149"/>
            <a:ext cx="824595" cy="504825"/>
          </a:xfrm>
          <a:prstGeom prst="wedgeRectCallout">
            <a:avLst>
              <a:gd name="adj1" fmla="val -90477"/>
              <a:gd name="adj2" fmla="val 37909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Blora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46</a:t>
            </a: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6291682" y="1371599"/>
            <a:ext cx="967322" cy="492921"/>
          </a:xfrm>
          <a:prstGeom prst="wedgeRectCallout">
            <a:avLst>
              <a:gd name="adj1" fmla="val -13464"/>
              <a:gd name="adj2" fmla="val 42224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Grobogan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07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5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793" y="2159795"/>
            <a:ext cx="8490933" cy="440155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272" y="620688"/>
            <a:ext cx="8229362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JAWA TIMUR </a:t>
            </a:r>
            <a:r>
              <a:rPr lang="en-US" sz="27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7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7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7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1303240" y="1631157"/>
            <a:ext cx="1144482" cy="350043"/>
          </a:xfrm>
          <a:prstGeom prst="wedgeRectCallout">
            <a:avLst>
              <a:gd name="adj1" fmla="val 13324"/>
              <a:gd name="adj2" fmla="val 730846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Magetan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39</a:t>
            </a: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2528285" y="1635920"/>
            <a:ext cx="1144480" cy="350043"/>
          </a:xfrm>
          <a:prstGeom prst="wedgeRectCallout">
            <a:avLst>
              <a:gd name="adj1" fmla="val -72290"/>
              <a:gd name="adj2" fmla="val 60393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Ngawi</a:t>
            </a:r>
            <a:r>
              <a:rPr lang="en-US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46</a:t>
            </a: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3739112" y="1635920"/>
            <a:ext cx="1144482" cy="350043"/>
          </a:xfrm>
          <a:prstGeom prst="wedgeRectCallout">
            <a:avLst>
              <a:gd name="adj1" fmla="val -121138"/>
              <a:gd name="adj2" fmla="val 450893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Bojonegoro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4933353" y="1640682"/>
            <a:ext cx="1144482" cy="350043"/>
          </a:xfrm>
          <a:prstGeom prst="wedgeRectCallout">
            <a:avLst>
              <a:gd name="adj1" fmla="val -272372"/>
              <a:gd name="adj2" fmla="val 70953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Madiun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</a:t>
            </a: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355429" y="1626395"/>
            <a:ext cx="869617" cy="350043"/>
          </a:xfrm>
          <a:prstGeom prst="wedgeRectCallout">
            <a:avLst>
              <a:gd name="adj1" fmla="val 98158"/>
              <a:gd name="adj2" fmla="val 103374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Pacitan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29</a:t>
            </a: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6170245" y="1645445"/>
            <a:ext cx="1007049" cy="350043"/>
          </a:xfrm>
          <a:prstGeom prst="wedgeRectCallout">
            <a:avLst>
              <a:gd name="adj1" fmla="val -433127"/>
              <a:gd name="adj2" fmla="val 85237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Ponorogo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55</a:t>
            </a: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7269705" y="1631157"/>
            <a:ext cx="1381434" cy="350043"/>
          </a:xfrm>
          <a:prstGeom prst="wedgeRectCallout">
            <a:avLst>
              <a:gd name="adj1" fmla="val -268496"/>
              <a:gd name="adj2" fmla="val 74565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Jatim</a:t>
            </a:r>
            <a:r>
              <a:rPr lang="en-US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44</a:t>
            </a: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68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713" y="2996952"/>
            <a:ext cx="7772401" cy="18297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LAPORAN KEGIATAN INSTALASI</a:t>
            </a:r>
            <a:b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S/D BULAN </a:t>
            </a:r>
            <a:r>
              <a:rPr lang="en-US" sz="3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JUNI </a:t>
            </a:r>
            <a:r>
              <a:rPr lang="id-ID" sz="3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2017</a:t>
            </a:r>
            <a:r>
              <a:rPr lang="en-US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44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5509672"/>
              </p:ext>
            </p:extLst>
          </p:nvPr>
        </p:nvGraphicFramePr>
        <p:xfrm>
          <a:off x="165312" y="1808821"/>
          <a:ext cx="8705894" cy="2283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085"/>
                <a:gridCol w="3048207"/>
                <a:gridCol w="807767"/>
                <a:gridCol w="807767"/>
                <a:gridCol w="807767"/>
                <a:gridCol w="807767"/>
                <a:gridCol w="807767"/>
                <a:gridCol w="807767"/>
              </a:tblGrid>
              <a:tr h="594414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29" marR="136529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29" marR="136529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29" marR="136529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29" marR="136529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29" marR="136529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29" marR="136529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29" marR="136529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29" marR="136529" marT="68598" marB="68598" anchor="ctr"/>
                </a:tc>
              </a:tr>
              <a:tr h="563069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36529" marR="136529" marT="68598" marB="68598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Obat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Jalan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91" marB="0" anchor="ctr"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+mj-lt"/>
                        <a:buNone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3.065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+mj-lt"/>
                        <a:buNone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2.882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3.232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3.123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3.321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15.623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3069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29" marR="136529" marT="68598" marB="68598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Obat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Inap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91" marB="0" anchor="ctr"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+mj-lt"/>
                        <a:buNone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1.501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+mj-lt"/>
                        <a:buNone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1.504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1.644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1.690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1.536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7.875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3069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29" marR="136529" marT="68598" marB="68598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Obat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IGD</a:t>
                      </a:r>
                    </a:p>
                  </a:txBody>
                  <a:tcPr marL="14220" marR="14220" marT="14291" marB="0" anchor="ctr"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+mj-lt"/>
                        <a:buNone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362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+mj-lt"/>
                        <a:buNone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382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en-US" sz="15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458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426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448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2.076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20083" y="428604"/>
            <a:ext cx="8229362" cy="1143000"/>
          </a:xfrm>
        </p:spPr>
        <p:txBody>
          <a:bodyPr/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FARMASI 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03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0241125"/>
              </p:ext>
            </p:extLst>
          </p:nvPr>
        </p:nvGraphicFramePr>
        <p:xfrm>
          <a:off x="165312" y="836713"/>
          <a:ext cx="8705897" cy="5890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303"/>
                <a:gridCol w="2388342"/>
                <a:gridCol w="963042"/>
                <a:gridCol w="963042"/>
                <a:gridCol w="963042"/>
                <a:gridCol w="963042"/>
                <a:gridCol w="963042"/>
                <a:gridCol w="963042"/>
              </a:tblGrid>
              <a:tr h="86409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7" marR="136507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7" marR="136507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4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7" marR="136507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4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7" marR="136507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4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7" marR="136507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4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7" marR="136507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4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7" marR="136507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4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7" marR="136507" marT="68432" marB="68432" anchor="ctr"/>
                </a:tc>
              </a:tr>
              <a:tr h="221564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FISIOTERAPI SEDERHANA</a:t>
                      </a:r>
                    </a:p>
                  </a:txBody>
                  <a:tcPr marL="14219" marR="14219" marT="142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</a:tr>
              <a:tr h="3184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Exercise Therapy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Swd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Infra Red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Traksi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Ass Ft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Mwd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59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Cryo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Therapy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Static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Bycicle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00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Class Exercise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Pijat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Bayi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Treadmill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2158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FISIOTERAPI SEDANG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Faradisasi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Galvanic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915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Ultrasound Therapy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2158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FISIOTERAPI CANGGIH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9" marR="14219" marT="142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18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Treadmill Monitor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Nebulizer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Densitometri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2792" y="188640"/>
            <a:ext cx="8317093" cy="750099"/>
          </a:xfrm>
        </p:spPr>
        <p:txBody>
          <a:bodyPr/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FISIOTERAPI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62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5866249"/>
              </p:ext>
            </p:extLst>
          </p:nvPr>
        </p:nvGraphicFramePr>
        <p:xfrm>
          <a:off x="165312" y="1376773"/>
          <a:ext cx="8813374" cy="3976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592"/>
                <a:gridCol w="2416322"/>
                <a:gridCol w="1026215"/>
                <a:gridCol w="965849"/>
                <a:gridCol w="965849"/>
                <a:gridCol w="965849"/>
                <a:gridCol w="965849"/>
                <a:gridCol w="965849"/>
              </a:tblGrid>
              <a:tr h="61708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612" marB="68612" anchor="ctr"/>
                </a:tc>
              </a:tr>
              <a:tr h="355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Tumpatan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Gigi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Tetap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0" marR="0" marT="0" marB="0" anchor="ctr"/>
                </a:tc>
              </a:tr>
              <a:tr h="3523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Tumpatan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Sulung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4037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Tumpatan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Sementara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Pengobatan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Pulpa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Pencabutan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Tetap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Pencabutan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Sulung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Pengobatan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Periodontal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Pengobatan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Abses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Pembersihan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Karang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042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Lain-lain 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56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2792" y="404664"/>
            <a:ext cx="8317093" cy="750099"/>
          </a:xfrm>
        </p:spPr>
        <p:txBody>
          <a:bodyPr/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GIGI &amp; MULUT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92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9710994"/>
              </p:ext>
            </p:extLst>
          </p:nvPr>
        </p:nvGraphicFramePr>
        <p:xfrm>
          <a:off x="609600" y="1600200"/>
          <a:ext cx="8108526" cy="2438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9841"/>
                <a:gridCol w="3460956"/>
                <a:gridCol w="1087729"/>
              </a:tblGrid>
              <a:tr h="73545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S/D JUNI</a:t>
                      </a:r>
                      <a:endParaRPr lang="en-US" sz="1800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3" marR="136483" marT="68615" marB="6861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55" marB="4575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55" marB="45755" anchor="ctr"/>
                </a:tc>
              </a:tr>
              <a:tr h="55320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3" marR="136483" marT="68615" marB="68615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3" marR="136483" marT="68615" marB="6861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</a:tr>
              <a:tr h="55320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Rp</a:t>
                      </a: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3" marR="136483" marT="68615" marB="686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Rp</a:t>
                      </a: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3" marR="136483" marT="68615" marB="686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(%)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3" marR="136483" marT="68615" marB="68615" anchor="ctr"/>
                </a:tc>
              </a:tr>
              <a:tr h="59653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36.000.000.000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3" marR="136483" marT="68615" marB="6861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15.533.237.828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43,15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95233" y="609600"/>
            <a:ext cx="8229362" cy="72204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br>
              <a:rPr lang="en-US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</a:rPr>
              <a:t/>
            </a:r>
            <a:br>
              <a:rPr lang="en-US" dirty="0">
                <a:solidFill>
                  <a:schemeClr val="tx1"/>
                </a:solidFill>
                <a:effectLst/>
              </a:rPr>
            </a:br>
            <a:r>
              <a:rPr lang="en-US" dirty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KINERJA PENDAPATAN</a:t>
            </a:r>
            <a:r>
              <a:rPr lang="en-US" dirty="0">
                <a:solidFill>
                  <a:schemeClr val="tx1"/>
                </a:solidFill>
                <a:effectLst/>
              </a:rPr>
              <a:t/>
            </a:r>
            <a:br>
              <a:rPr lang="en-US" dirty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chemeClr val="tx1"/>
                </a:solidFill>
                <a:effectLst/>
              </a:rPr>
              <a:t/>
            </a:r>
            <a:br>
              <a:rPr lang="en-US" dirty="0" smtClean="0">
                <a:solidFill>
                  <a:schemeClr val="tx1"/>
                </a:solidFill>
                <a:effectLst/>
              </a:rPr>
            </a:br>
            <a:endParaRPr lang="en-US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9787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0084475"/>
              </p:ext>
            </p:extLst>
          </p:nvPr>
        </p:nvGraphicFramePr>
        <p:xfrm>
          <a:off x="38125" y="429547"/>
          <a:ext cx="9029675" cy="6292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359"/>
                <a:gridCol w="2245118"/>
                <a:gridCol w="1051963"/>
                <a:gridCol w="1041247"/>
                <a:gridCol w="1041247"/>
                <a:gridCol w="1041247"/>
                <a:gridCol w="1041247"/>
                <a:gridCol w="1041247"/>
              </a:tblGrid>
              <a:tr h="49848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1" marR="136541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1" marR="136541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1" marR="136541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1" marR="136541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1" marR="136541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1" marR="136541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1" marR="136541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1" marR="136541" marT="68588" marB="68588" anchor="ctr"/>
                </a:tc>
              </a:tr>
              <a:tr h="345095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PROMOSI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9" marR="9529" marT="95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</a:tr>
              <a:tr h="3187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Penyuluhan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media radio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4257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Penyuluhan Kesehatan Jiwa ke masyarakat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429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Support Group 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297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Konsultasi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keluarga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pasien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4176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Kunjungan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rumah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pasien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42577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INTEGRASI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 KESEHATAN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JIWA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2971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KERJASAMA LINTAS SEKTOR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963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Penjaringan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PGOT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4257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Penerimaan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PGOT Non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Penjaringan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187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Penerimaan pasien panti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4176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Penjemputan pasien pasung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4257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Pendampingan korban kekerasan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4257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Rapat Koordinasi Lintas Sektor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187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Pelatihan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Kader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4257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Bimbingan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Penyuluhan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berbasis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gender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-152400"/>
            <a:ext cx="8317093" cy="750099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i-FI" sz="2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KESWAMAS</a:t>
            </a:r>
            <a:endParaRPr lang="en-US" sz="24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1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3347671"/>
              </p:ext>
            </p:extLst>
          </p:nvPr>
        </p:nvGraphicFramePr>
        <p:xfrm>
          <a:off x="165312" y="1376772"/>
          <a:ext cx="8813372" cy="4849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27"/>
                <a:gridCol w="3197009"/>
                <a:gridCol w="864056"/>
                <a:gridCol w="864056"/>
                <a:gridCol w="864056"/>
                <a:gridCol w="864056"/>
                <a:gridCol w="864056"/>
                <a:gridCol w="864056"/>
              </a:tblGrid>
              <a:tr h="685932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9" marB="685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9" marB="685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9" marB="685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9" marB="685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9" marB="685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9" marB="685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9" marB="685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9" marB="68579" anchor="ctr"/>
                </a:tc>
              </a:tr>
              <a:tr h="5280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Faeces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Rutin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3846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Hematologi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5630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Hematologi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Sederhana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446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Kimia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Klinik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1.445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1.425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1.587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1.325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1.385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1.253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5630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Narkoba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3846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Urine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Analisa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3846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Serologi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3846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Mikrobiologi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5246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Imunologi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6823" y="321447"/>
            <a:ext cx="8317093" cy="750099"/>
          </a:xfrm>
        </p:spPr>
        <p:txBody>
          <a:bodyPr/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LABORATORIUM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42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1469808"/>
              </p:ext>
            </p:extLst>
          </p:nvPr>
        </p:nvGraphicFramePr>
        <p:xfrm>
          <a:off x="165312" y="944724"/>
          <a:ext cx="8705899" cy="5626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7649"/>
                <a:gridCol w="2524710"/>
                <a:gridCol w="870590"/>
                <a:gridCol w="870590"/>
                <a:gridCol w="870590"/>
                <a:gridCol w="870590"/>
                <a:gridCol w="870590"/>
                <a:gridCol w="870590"/>
              </a:tblGrid>
              <a:tr h="79115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2" marR="136452" marT="68573" marB="685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2" marR="136452" marT="68573" marB="685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2" marR="136452" marT="68573" marB="685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2" marR="136452" marT="68573" marB="685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2" marR="136452" marT="68573" marB="685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2" marR="136452" marT="68573" marB="685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2" marR="136452" marT="68573" marB="685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2" marR="136452" marT="68573" marB="68573" anchor="ctr"/>
                </a:tc>
              </a:tr>
              <a:tr h="4105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Napza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104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582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Keluarga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 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 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002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Rehabilitasi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 TAK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567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Fisioterapi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</a:tr>
              <a:tr h="3863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Psikoterapi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Supportif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567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CBT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438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Brief Intervention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973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Motivasi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Interview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567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582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 Terapi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567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ECT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7752" y="188640"/>
            <a:ext cx="8317093" cy="750099"/>
          </a:xfrm>
        </p:spPr>
        <p:txBody>
          <a:bodyPr/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NAPZA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4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7101635"/>
              </p:ext>
            </p:extLst>
          </p:nvPr>
        </p:nvGraphicFramePr>
        <p:xfrm>
          <a:off x="165310" y="1268760"/>
          <a:ext cx="8813379" cy="4498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937"/>
                <a:gridCol w="3172816"/>
                <a:gridCol w="837271"/>
                <a:gridCol w="837271"/>
                <a:gridCol w="837271"/>
                <a:gridCol w="837271"/>
                <a:gridCol w="837271"/>
                <a:gridCol w="837271"/>
              </a:tblGrid>
              <a:tr h="82296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8" marR="136458" marT="68586" marB="685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8" marR="136458" marT="68586" marB="685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8" marR="136458" marT="68586" marB="685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8" marR="136458" marT="68586" marB="685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8" marR="136458" marT="68586" marB="685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8" marR="136458" marT="68586" marB="685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8" marR="136458" marT="68586" marB="685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8" marR="136458" marT="68586" marB="68586" anchor="ctr"/>
                </a:tc>
              </a:tr>
              <a:tr h="288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MMSE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88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GDS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88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CDT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420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Intensif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Care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44</a:t>
                      </a:r>
                    </a:p>
                  </a:txBody>
                  <a:tcPr marL="0" marR="0" marT="0" marB="0" anchor="ctr"/>
                </a:tc>
              </a:tr>
              <a:tr h="288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High Care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66</a:t>
                      </a:r>
                    </a:p>
                  </a:txBody>
                  <a:tcPr marL="0" marR="0" marT="0" marB="0" anchor="ctr"/>
                </a:tc>
              </a:tr>
              <a:tr h="4714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Maksimal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Care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0" marR="0" marT="0" marB="0" anchor="ctr"/>
                </a:tc>
              </a:tr>
              <a:tr h="2429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Minimal Care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88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TAK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794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Perawatan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Luka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Bersih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56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Perawatan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Luka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Infeksi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618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Pasang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O2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0272" y="0"/>
            <a:ext cx="8317093" cy="750099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i-FI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PSIKOGERIATRI</a:t>
            </a:r>
            <a:b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31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6310090"/>
              </p:ext>
            </p:extLst>
          </p:nvPr>
        </p:nvGraphicFramePr>
        <p:xfrm>
          <a:off x="272792" y="1160748"/>
          <a:ext cx="8705896" cy="4661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111"/>
                <a:gridCol w="2706875"/>
                <a:gridCol w="914485"/>
                <a:gridCol w="914485"/>
                <a:gridCol w="914485"/>
                <a:gridCol w="914485"/>
                <a:gridCol w="914485"/>
                <a:gridCol w="914485"/>
              </a:tblGrid>
              <a:tr h="65358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4" marR="136474" marT="68534" marB="685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4" marR="136474" marT="68534" marB="685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4" marR="136474" marT="68534" marB="685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4" marR="136474" marT="68534" marB="685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4" marR="136474" marT="68534" marB="685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4" marR="136474" marT="68534" marB="685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4" marR="136474" marT="68534" marB="685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4" marR="136474" marT="68534" marB="68534" anchor="ctr"/>
                </a:tc>
              </a:tr>
              <a:tr h="3185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Psikometri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Kiriman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Dokter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</a:tr>
              <a:tr h="2580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SK. Sehat Jiwa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</a:tr>
              <a:tr h="3899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SK.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Bebas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Napza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0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SK. Sakit Jiwa 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0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VISUM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170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Seleksi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Karyawan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Ev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Pribadi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846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Tes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Intelegensi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Tes Bakat Minat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0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Konsultasi Psi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580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Psikoedukasi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Psikotes Kep. Dinas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0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2580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Penyuluhan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7752" y="80628"/>
            <a:ext cx="8317093" cy="750099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PSIKOLOGI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38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3004439"/>
              </p:ext>
            </p:extLst>
          </p:nvPr>
        </p:nvGraphicFramePr>
        <p:xfrm>
          <a:off x="165312" y="561491"/>
          <a:ext cx="8705893" cy="5999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1850"/>
                <a:gridCol w="2953785"/>
                <a:gridCol w="855043"/>
                <a:gridCol w="855043"/>
                <a:gridCol w="855043"/>
                <a:gridCol w="855043"/>
                <a:gridCol w="855043"/>
                <a:gridCol w="855043"/>
              </a:tblGrid>
              <a:tr h="50784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7" marB="68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7" marB="68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7" marB="68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7" marB="68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7" marB="68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7" marB="68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7" marB="68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7" marB="68577" anchor="ctr"/>
                </a:tc>
              </a:tr>
              <a:tr h="3119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Cranium AP/LAT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738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Thorax AP/LAT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</a:tr>
              <a:tr h="2738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Abdomen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738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BNO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323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Cervical AP/LAT/OBLIQ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738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Thoracal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036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Thoracolumbal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738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Lumbalis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941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Lumbosacral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738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Os Sacrum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738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Os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Coccygeus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738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Extremitas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Superior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07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Extremitas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Inferior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738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Colon In Loop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738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IVP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738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USG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</a:tr>
              <a:tr h="2738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Panoramic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827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Pelvis/ Hip Joint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738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CT Scan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95232" y="17190"/>
            <a:ext cx="8317093" cy="750099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RADIOLOGI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08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025777"/>
              </p:ext>
            </p:extLst>
          </p:nvPr>
        </p:nvGraphicFramePr>
        <p:xfrm>
          <a:off x="0" y="491345"/>
          <a:ext cx="9143999" cy="6288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7174"/>
                <a:gridCol w="642347"/>
                <a:gridCol w="982413"/>
                <a:gridCol w="982413"/>
                <a:gridCol w="982413"/>
                <a:gridCol w="982413"/>
                <a:gridCol w="982413"/>
                <a:gridCol w="982413"/>
              </a:tblGrid>
              <a:tr h="34269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4" marR="136544" marT="68480" marB="6848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4" marR="136544" marT="68480" marB="684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4" marR="136544" marT="68480" marB="684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4" marR="136544" marT="68480" marB="684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4" marR="136544" marT="68480" marB="684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4" marR="136544" marT="68480" marB="684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4" marR="136544" marT="68480" marB="68480" anchor="ctr"/>
                </a:tc>
              </a:tr>
              <a:tr h="22001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Laki-laki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</a:tr>
              <a:tr h="220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Sapu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2704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Okupasi Terapi Kerja Pertanian</a:t>
                      </a: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114</a:t>
                      </a:r>
                    </a:p>
                  </a:txBody>
                  <a:tcPr marL="9525" marR="9525" marT="9525" marB="0" anchor="ctr"/>
                </a:tc>
              </a:tr>
              <a:tr h="4257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Okupasi Terapi Kerja Kerajinan Tangan</a:t>
                      </a: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</a:t>
                      </a:r>
                    </a:p>
                  </a:txBody>
                  <a:tcPr marL="9525" marR="9525" marT="9525" marB="0" anchor="ctr"/>
                </a:tc>
              </a:tr>
              <a:tr h="4257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Okupasi Terapi Kerja Kebersihan Lingkungan</a:t>
                      </a: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97</a:t>
                      </a:r>
                    </a:p>
                  </a:txBody>
                  <a:tcPr marL="9525" marR="9525" marT="9525" marB="0" anchor="ctr"/>
                </a:tc>
              </a:tr>
              <a:tr h="220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Perempuan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</a:tr>
              <a:tr h="234339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Okupasi Terapi Kerja Sulam</a:t>
                      </a: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</a:tr>
              <a:tr h="220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Okupasi Terapi Kerja Menjahit</a:t>
                      </a: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</a:tr>
              <a:tr h="3232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Okupasi Terapi Kerja Merenda</a:t>
                      </a: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0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Rumah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Tangga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</a:tr>
              <a:tr h="234318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e. Okupasi Terapi Kerja Mainan Anak</a:t>
                      </a: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</a:tr>
              <a:tr h="4257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f. Okupasi Terapi Kerja Kerajinan Tangan</a:t>
                      </a: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</a:tr>
              <a:tr h="4257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Laki-laki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Perempuan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</a:tr>
              <a:tr h="220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Gerak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</a:t>
                      </a: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350</a:t>
                      </a:r>
                    </a:p>
                  </a:txBody>
                  <a:tcPr marL="9525" marR="9525" marT="9525" marB="0" anchor="ctr"/>
                </a:tc>
              </a:tr>
              <a:tr h="220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Musik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358</a:t>
                      </a:r>
                    </a:p>
                  </a:txBody>
                  <a:tcPr marL="9525" marR="9525" marT="9525" marB="0" anchor="ctr"/>
                </a:tc>
              </a:tr>
              <a:tr h="220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Agama</a:t>
                      </a: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553</a:t>
                      </a:r>
                    </a:p>
                  </a:txBody>
                  <a:tcPr marL="9525" marR="9525" marT="9525" marB="0" anchor="ctr"/>
                </a:tc>
              </a:tr>
              <a:tr h="3791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Permainan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343</a:t>
                      </a:r>
                    </a:p>
                  </a:txBody>
                  <a:tcPr marL="9525" marR="9525" marT="9525" marB="0" anchor="ctr"/>
                </a:tc>
              </a:tr>
              <a:tr h="220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Kelompok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</a:tr>
              <a:tr h="30067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Rekreasi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</a:tr>
              <a:tr h="30067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Family Gathering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220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h. Day Care    </a:t>
                      </a: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2712" y="-138549"/>
            <a:ext cx="8317093" cy="59575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i-FI" sz="2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REHABILITASI</a:t>
            </a:r>
            <a:endParaRPr lang="en-US" sz="28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97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4957252"/>
              </p:ext>
            </p:extLst>
          </p:nvPr>
        </p:nvGraphicFramePr>
        <p:xfrm>
          <a:off x="23922" y="534723"/>
          <a:ext cx="9104812" cy="6258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411"/>
                <a:gridCol w="2653877"/>
                <a:gridCol w="1448790"/>
                <a:gridCol w="838200"/>
                <a:gridCol w="685800"/>
                <a:gridCol w="762000"/>
                <a:gridCol w="762000"/>
                <a:gridCol w="685800"/>
                <a:gridCol w="822934"/>
              </a:tblGrid>
              <a:tr h="58763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495" marB="68495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495" marB="6849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495" marB="684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495" marB="684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495" marB="684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495" marB="684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495" marB="684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495" marB="68495" anchor="ctr"/>
                </a:tc>
              </a:tr>
              <a:tr h="23729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</a:tr>
              <a:tr h="2449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22" marR="14222" marT="14273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Psikotes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/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Psikometri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2449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22" marR="14222" marT="14273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-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Kompleks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(&gt; 1 jam)</a:t>
                      </a:r>
                    </a:p>
                  </a:txBody>
                  <a:tcPr marL="14222" marR="14222" marT="1427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449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22" marR="14222" marT="14273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-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Sedang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(½ - 1 jam )</a:t>
                      </a:r>
                    </a:p>
                  </a:txBody>
                  <a:tcPr marL="14222" marR="14222" marT="1427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449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22" marR="14222" marT="14273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-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Sederhana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 &lt; ½ jam )</a:t>
                      </a:r>
                    </a:p>
                  </a:txBody>
                  <a:tcPr marL="14222" marR="14222" marT="1427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4493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WICARA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449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22" marR="14222" marT="14273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Fungsi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Bahasa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</a:tr>
              <a:tr h="2449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22" marR="14222" marT="14273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Fungsi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Bicara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/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Laku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</a:tr>
              <a:tr h="2449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22" marR="14222" marT="14273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Fungsi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Menelan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449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22" marR="14222" marT="14273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Dll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4493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449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22" marR="14222" marT="14273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Snooslen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Room</a:t>
                      </a:r>
                    </a:p>
                  </a:txBody>
                  <a:tcPr marL="14222" marR="14222" marT="1427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2449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22" marR="14222" marT="14273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Semsory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Integrasi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</a:tr>
              <a:tr h="2449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22" marR="14222" marT="14273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Latihan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aktifitas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kehidupan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sehari-hari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  <a:tr h="2449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22" marR="14222" marT="14273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Proper Body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Mekanik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449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22" marR="14222" marT="14273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Pembuatan Alat Lontar dan Adaptasi Alat</a:t>
                      </a:r>
                    </a:p>
                  </a:txBody>
                  <a:tcPr marL="14222" marR="14222" marT="1427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449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22" marR="14222" marT="14273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Latihan Rileksasi</a:t>
                      </a:r>
                    </a:p>
                  </a:txBody>
                  <a:tcPr marL="14222" marR="14222" marT="1427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07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22" marR="14222" marT="14273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Analisa &amp; Intervensi, Persepsi, Kognitif, Psikomotor</a:t>
                      </a:r>
                    </a:p>
                  </a:txBody>
                  <a:tcPr marL="14222" marR="14222" marT="1427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</a:tr>
              <a:tr h="2449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22" marR="14222" marT="14273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 Modalitas</a:t>
                      </a:r>
                    </a:p>
                  </a:txBody>
                  <a:tcPr marL="14222" marR="14222" marT="1427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449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22" marR="14222" marT="14273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Orthopedagoge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28</a:t>
                      </a:r>
                    </a:p>
                  </a:txBody>
                  <a:tcPr marL="0" marR="0" marT="0" marB="0" anchor="ctr"/>
                </a:tc>
              </a:tr>
              <a:tr h="2449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Biofeedback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859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Neurofeedback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859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Dll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2515" y="-117768"/>
            <a:ext cx="8229362" cy="79770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TUMBUH KEMBANG ANAK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53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6569577"/>
              </p:ext>
            </p:extLst>
          </p:nvPr>
        </p:nvGraphicFramePr>
        <p:xfrm>
          <a:off x="165312" y="1592796"/>
          <a:ext cx="8813371" cy="366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013"/>
                <a:gridCol w="3242658"/>
                <a:gridCol w="831450"/>
                <a:gridCol w="831450"/>
                <a:gridCol w="831450"/>
                <a:gridCol w="831450"/>
                <a:gridCol w="831450"/>
                <a:gridCol w="831450"/>
              </a:tblGrid>
              <a:tr h="685844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67" marB="68567" anchor="ctr"/>
                </a:tc>
              </a:tr>
              <a:tr h="3942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en-US" sz="15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Perawatan</a:t>
                      </a:r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Luka </a:t>
                      </a:r>
                      <a:r>
                        <a:rPr lang="en-US" sz="15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Baru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67" marB="6856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Perawatan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Luka Lama</a:t>
                      </a: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</a:tr>
              <a:tr h="2837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Hecting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240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Hecting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up</a:t>
                      </a: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617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Askep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Critical Care</a:t>
                      </a: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275</a:t>
                      </a:r>
                    </a:p>
                  </a:txBody>
                  <a:tcPr marL="9525" marR="9525" marT="9525" marB="0" anchor="ctr"/>
                </a:tc>
              </a:tr>
              <a:tr h="3214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hari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Penggunaan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Ambulance</a:t>
                      </a: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Pemakaian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Oksigen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Pemasangan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Infus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320" y="357174"/>
            <a:ext cx="8229362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i-FI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GAWAT DARURAT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79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4082758"/>
              </p:ext>
            </p:extLst>
          </p:nvPr>
        </p:nvGraphicFramePr>
        <p:xfrm>
          <a:off x="165312" y="1592796"/>
          <a:ext cx="8813381" cy="2679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968"/>
                <a:gridCol w="3253103"/>
                <a:gridCol w="812885"/>
                <a:gridCol w="812885"/>
                <a:gridCol w="812885"/>
                <a:gridCol w="812885"/>
                <a:gridCol w="812885"/>
                <a:gridCol w="812885"/>
              </a:tblGrid>
              <a:tr h="769404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0" marR="136510" marT="68600" marB="68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0" marR="136510" marT="68600" marB="68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0" marR="136510" marT="68600" marB="68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0" marR="136510" marT="68600" marB="68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0" marR="136510" marT="68600" marB="68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0" marR="136510" marT="68600" marB="68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0" marR="136510" marT="68600" marB="68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0" marR="136510" marT="68600" marB="68600" anchor="ctr"/>
                </a:tc>
              </a:tr>
              <a:tr h="2861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ECT KONVENSIONAL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602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MECTA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0" marR="0" marT="0" marB="0" anchor="ctr"/>
                </a:tc>
              </a:tr>
              <a:tr h="260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EKG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41</a:t>
                      </a:r>
                    </a:p>
                  </a:txBody>
                  <a:tcPr marL="0" marR="0" marT="0" marB="0" anchor="ctr"/>
                </a:tc>
              </a:tr>
              <a:tr h="2428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EEG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0" marR="0" marT="0" marB="0" anchor="ctr"/>
                </a:tc>
              </a:tr>
              <a:tr h="3169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STRESS ANALISER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011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TMS</a:t>
                      </a: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0" marR="0" marT="0" marB="0" anchor="ctr"/>
                </a:tc>
              </a:tr>
              <a:tr h="2428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EMG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40113" y="15571"/>
            <a:ext cx="6347714" cy="13208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i-FI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ELEKTROMEDIK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40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621572"/>
              </p:ext>
            </p:extLst>
          </p:nvPr>
        </p:nvGraphicFramePr>
        <p:xfrm>
          <a:off x="76199" y="438150"/>
          <a:ext cx="8915401" cy="6400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7938"/>
                <a:gridCol w="2391863"/>
                <a:gridCol w="1768325"/>
                <a:gridCol w="1342913"/>
                <a:gridCol w="1675027"/>
                <a:gridCol w="989335"/>
              </a:tblGrid>
              <a:tr h="58931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555" marB="68555"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555" marB="685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 marL="136504" marR="136504" marT="68555" marB="685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555" marB="685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s/d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JUNI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555" marB="685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555" marB="68555" anchor="ctr"/>
                </a:tc>
              </a:tr>
              <a:tr h="36631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555" marB="6855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6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Jalan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450.000.000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28.100.000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204.620.000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45,47</a:t>
                      </a:r>
                    </a:p>
                  </a:txBody>
                  <a:tcPr marL="0" marR="0" marT="0" marB="0" anchor="ctr"/>
                </a:tc>
              </a:tr>
              <a:tr h="406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Tumbuh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Kembang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1.770.000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15.565.000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62,26</a:t>
                      </a:r>
                    </a:p>
                  </a:txBody>
                  <a:tcPr marL="0" marR="0" marT="0" marB="0" anchor="ctr"/>
                </a:tc>
              </a:tr>
              <a:tr h="406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 NAPZA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3.500.000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480.000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2.125.000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60,71</a:t>
                      </a:r>
                    </a:p>
                  </a:txBody>
                  <a:tcPr marL="0" marR="0" marT="0" marB="0" anchor="ctr"/>
                </a:tc>
              </a:tr>
              <a:tr h="4460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Psikogeriatri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20,00</a:t>
                      </a:r>
                    </a:p>
                  </a:txBody>
                  <a:tcPr marL="0" marR="0" marT="0" marB="0" anchor="ctr"/>
                </a:tc>
              </a:tr>
              <a:tr h="4460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IGD (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termasuk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ICU/HCU/PICU/NICU)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175.000.000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7.620.000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68.380.000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39,07</a:t>
                      </a:r>
                    </a:p>
                  </a:txBody>
                  <a:tcPr marL="0" marR="0" marT="0" marB="0" anchor="ctr"/>
                </a:tc>
              </a:tr>
              <a:tr h="406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Inap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1.500.000.000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52.645.000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469.292.500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31,29</a:t>
                      </a:r>
                    </a:p>
                  </a:txBody>
                  <a:tcPr marL="0" marR="0" marT="0" marB="0" anchor="ctr"/>
                </a:tc>
              </a:tr>
              <a:tr h="406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 Medik Psikiatri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4.800.000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81.635.000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116,62</a:t>
                      </a:r>
                    </a:p>
                  </a:txBody>
                  <a:tcPr marL="0" marR="0" marT="0" marB="0" anchor="ctr"/>
                </a:tc>
              </a:tr>
              <a:tr h="406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Saraf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10.000..000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725.000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3.100.000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31,00</a:t>
                      </a:r>
                    </a:p>
                  </a:txBody>
                  <a:tcPr marL="0" marR="0" marT="0" marB="0" anchor="ctr"/>
                </a:tc>
              </a:tr>
              <a:tr h="4482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 Medik Penyakit Dalam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20,00</a:t>
                      </a:r>
                    </a:p>
                  </a:txBody>
                  <a:tcPr marL="0" marR="0" marT="0" marB="0" anchor="ctr"/>
                </a:tc>
              </a:tr>
              <a:tr h="4460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 Medik Kulit dan Kelamin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595.000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19,83</a:t>
                      </a:r>
                    </a:p>
                  </a:txBody>
                  <a:tcPr marL="0" marR="0" marT="0" marB="0" anchor="ctr"/>
                </a:tc>
              </a:tr>
              <a:tr h="406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 Medik Anak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4,17</a:t>
                      </a:r>
                    </a:p>
                  </a:txBody>
                  <a:tcPr marL="0" marR="0" marT="0" marB="0" anchor="ctr"/>
                </a:tc>
              </a:tr>
              <a:tr h="406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Fisioterapi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17.500.000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1.205.000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12.512.800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71,50</a:t>
                      </a:r>
                    </a:p>
                  </a:txBody>
                  <a:tcPr marL="0" marR="0" marT="0" marB="0" anchor="ctr"/>
                </a:tc>
              </a:tr>
              <a:tr h="406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Asuhan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Keperawatan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150.000.000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4.942.900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39.592.161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26,39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2315" y="-76200"/>
            <a:ext cx="8623918" cy="4572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1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 2017 &amp; REALISASI PENDAPATAN TAHUN 2017</a:t>
            </a:r>
          </a:p>
        </p:txBody>
      </p:sp>
    </p:spTree>
    <p:extLst>
      <p:ext uri="{BB962C8B-B14F-4D97-AF65-F5344CB8AC3E}">
        <p14:creationId xmlns:p14="http://schemas.microsoft.com/office/powerpoint/2010/main" val="345708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9777053"/>
              </p:ext>
            </p:extLst>
          </p:nvPr>
        </p:nvGraphicFramePr>
        <p:xfrm>
          <a:off x="165312" y="1160749"/>
          <a:ext cx="8813377" cy="5184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017"/>
                <a:gridCol w="4361258"/>
                <a:gridCol w="636017"/>
                <a:gridCol w="636017"/>
                <a:gridCol w="636017"/>
                <a:gridCol w="636017"/>
                <a:gridCol w="636017"/>
                <a:gridCol w="636017"/>
              </a:tblGrid>
              <a:tr h="54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</a:t>
                      </a:r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</a:tr>
              <a:tr h="4257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</a:t>
                      </a:r>
                      <a:r>
                        <a:rPr lang="sv-SE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akut</a:t>
                      </a:r>
                      <a:endParaRPr lang="sv-SE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114</a:t>
                      </a:r>
                    </a:p>
                  </a:txBody>
                  <a:tcPr marL="9525" marR="9525" marT="9525" marB="0" anchor="ctr"/>
                </a:tc>
              </a:tr>
              <a:tr h="3303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sub</a:t>
                      </a:r>
                      <a:r>
                        <a:rPr lang="sv-SE" sz="1500" b="0" i="0" u="none" strike="noStrike" baseline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akut</a:t>
                      </a:r>
                      <a:endParaRPr lang="sv-SE" sz="1500" b="0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</a:tr>
              <a:tr h="4257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melarikan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diri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263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meninggal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dunia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percobaan bunuh diri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4714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yang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dipindahkan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fisik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akut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</a:tr>
              <a:tr h="2428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yang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dirujuk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RS lain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683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Insiden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Patient Safety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79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Insiden Infeksi Nosokomial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240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alergi obat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7000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masuk dengan PGOT/Pasung/</a:t>
                      </a:r>
                      <a:b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PMI/Integrasi Baresos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</a:tr>
              <a:tr h="42572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Visum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95233" y="296652"/>
            <a:ext cx="8126317" cy="7287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RAWAT INAP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96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1459826"/>
              </p:ext>
            </p:extLst>
          </p:nvPr>
        </p:nvGraphicFramePr>
        <p:xfrm>
          <a:off x="76200" y="1016440"/>
          <a:ext cx="8902484" cy="4925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425"/>
                <a:gridCol w="2549042"/>
                <a:gridCol w="851053"/>
                <a:gridCol w="848994"/>
                <a:gridCol w="848994"/>
                <a:gridCol w="848994"/>
                <a:gridCol w="848994"/>
                <a:gridCol w="848994"/>
                <a:gridCol w="848994"/>
              </a:tblGrid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</a:tr>
              <a:tr h="2887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Suntik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</a:tr>
              <a:tr h="3673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Opname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4165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IPWL</a:t>
                      </a: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4165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baseline="0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Napza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2887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Surat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Keterangan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82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SK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Bebas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Narkoba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SK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Sehat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Jiwa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91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SK Sehat Fisik</a:t>
                      </a: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SK Sakit Jiwa</a:t>
                      </a: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88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e. Visum</a:t>
                      </a: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5930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f. SK Pernah Opname</a:t>
                      </a: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88765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g. SK PKHI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7753" y="188640"/>
            <a:ext cx="8229362" cy="105273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RAWAT JALAN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518927" y="5698333"/>
            <a:ext cx="8229362" cy="1052513"/>
          </a:xfrm>
          <a:prstGeom prst="rect">
            <a:avLst/>
          </a:prstGeom>
        </p:spPr>
        <p:txBody>
          <a:bodyPr lIns="87240" tIns="43619" rIns="87240" bIns="43619"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291629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583260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874889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166518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>
              <a:defRPr/>
            </a:pPr>
            <a:endParaRPr lang="en-US" sz="1800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72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1196951"/>
              </p:ext>
            </p:extLst>
          </p:nvPr>
        </p:nvGraphicFramePr>
        <p:xfrm>
          <a:off x="457200" y="1447800"/>
          <a:ext cx="8206628" cy="42997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6606"/>
                <a:gridCol w="1801325"/>
                <a:gridCol w="838669"/>
                <a:gridCol w="1066800"/>
                <a:gridCol w="1066800"/>
                <a:gridCol w="990600"/>
                <a:gridCol w="952431"/>
                <a:gridCol w="853397"/>
              </a:tblGrid>
              <a:tr h="54225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46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281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14217" marR="14217" marT="1428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14217" marR="14217" marT="14288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281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SARAF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88</a:t>
                      </a:r>
                    </a:p>
                  </a:txBody>
                  <a:tcPr marL="14217" marR="14217" marT="1428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91</a:t>
                      </a:r>
                    </a:p>
                  </a:txBody>
                  <a:tcPr marL="14217" marR="14217" marT="14288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281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KULIT &amp; KELAMIN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4217" marR="14217" marT="1428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88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281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PENYAKIT DALAM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14217" marR="14217" marT="1428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9200" y="0"/>
            <a:ext cx="7201173" cy="13208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RAWAT JALAN NONPSIKIATRI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596579" y="4714875"/>
          <a:ext cx="310882" cy="548640"/>
        </p:xfrm>
        <a:graphic>
          <a:graphicData uri="http://schemas.openxmlformats.org/drawingml/2006/table">
            <a:tbl>
              <a:tblPr/>
              <a:tblGrid>
                <a:gridCol w="310882"/>
              </a:tblGrid>
              <a:tr h="548640">
                <a:tc>
                  <a:txBody>
                    <a:bodyPr/>
                    <a:lstStyle/>
                    <a:p>
                      <a:endParaRPr lang="en-US" sz="2700" dirty="0"/>
                    </a:p>
                  </a:txBody>
                  <a:tcPr marL="136485" marR="136485" marT="68580" marB="68580"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611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0875915"/>
              </p:ext>
            </p:extLst>
          </p:nvPr>
        </p:nvGraphicFramePr>
        <p:xfrm>
          <a:off x="165312" y="1592797"/>
          <a:ext cx="8813374" cy="2200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710"/>
                <a:gridCol w="3071750"/>
                <a:gridCol w="851819"/>
                <a:gridCol w="851819"/>
                <a:gridCol w="851819"/>
                <a:gridCol w="851819"/>
                <a:gridCol w="851819"/>
                <a:gridCol w="851819"/>
              </a:tblGrid>
              <a:tr h="686388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2" marR="136482" marT="68640" marB="68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2" marR="136482" marT="68640" marB="68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2" marR="136482" marT="68640" marB="68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2" marR="136482" marT="68640" marB="68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2" marR="136482" marT="68640" marB="68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2" marR="136482" marT="68640" marB="68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2" marR="136482" marT="68640" marB="68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2" marR="136482" marT="68640" marB="68640" anchor="ctr"/>
                </a:tc>
              </a:tr>
              <a:tr h="5068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9" marR="14219" marT="143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Permintaan makanan pasien rawat inap</a:t>
                      </a:r>
                    </a:p>
                  </a:txBody>
                  <a:tcPr marL="14219" marR="14219" marT="143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7.621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6.877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7.817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7.744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7.828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7.303</a:t>
                      </a:r>
                    </a:p>
                  </a:txBody>
                  <a:tcPr marL="9525" marR="9525" marT="9525" marB="0" anchor="ctr"/>
                </a:tc>
              </a:tr>
              <a:tr h="5357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9" marR="14219" marT="143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Gizi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3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</a:tr>
              <a:tr h="471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9" marR="14219" marT="143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Survey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Diit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3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1.415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1.057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1.340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1.282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1.297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1.140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25153" y="296652"/>
            <a:ext cx="6347714" cy="13208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i-FI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GIZI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09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3942830"/>
              </p:ext>
            </p:extLst>
          </p:nvPr>
        </p:nvGraphicFramePr>
        <p:xfrm>
          <a:off x="165312" y="1700808"/>
          <a:ext cx="8813384" cy="2159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370"/>
                <a:gridCol w="2685980"/>
                <a:gridCol w="881339"/>
                <a:gridCol w="881339"/>
                <a:gridCol w="881339"/>
                <a:gridCol w="881339"/>
                <a:gridCol w="881339"/>
                <a:gridCol w="881339"/>
              </a:tblGrid>
              <a:tr h="959798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9" marR="136509" marT="68559" marB="68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9" marR="136509" marT="68559" marB="68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9" marR="136509" marT="68559" marB="68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9" marR="136509" marT="68559" marB="68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9" marR="136509" marT="68559" marB="68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9" marR="136509" marT="68559" marB="68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9" marR="136509" marT="68559" marB="68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9" marR="136509" marT="68559" marB="68559" anchor="ctr"/>
                </a:tc>
              </a:tr>
              <a:tr h="4469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9" marR="14219" marT="1428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Pencucian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Linen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18.211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17.341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19.760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19.044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18.464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17.541</a:t>
                      </a:r>
                    </a:p>
                  </a:txBody>
                  <a:tcPr marL="9525" marR="9525" marT="9525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9" marR="14219" marT="1428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Pencucian Linen Non </a:t>
                      </a:r>
                      <a:r>
                        <a:rPr lang="fi-FI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RS</a:t>
                      </a:r>
                      <a:endParaRPr lang="fi-FI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3239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9" marR="14219" marT="1428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Linen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Rusak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40113" y="188640"/>
            <a:ext cx="6347714" cy="13208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i-FI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LAUNDRY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83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0644006"/>
              </p:ext>
            </p:extLst>
          </p:nvPr>
        </p:nvGraphicFramePr>
        <p:xfrm>
          <a:off x="76201" y="387926"/>
          <a:ext cx="8991600" cy="6412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505"/>
                <a:gridCol w="3700215"/>
                <a:gridCol w="817245"/>
                <a:gridCol w="668655"/>
                <a:gridCol w="742950"/>
                <a:gridCol w="891540"/>
                <a:gridCol w="817245"/>
                <a:gridCol w="817245"/>
              </a:tblGrid>
              <a:tr h="340326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</a:tr>
              <a:tr h="340326">
                <a:tc vMerge="1"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2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2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2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2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2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2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/>
                </a:tc>
              </a:tr>
              <a:tr h="532678">
                <a:tc gridSpan="5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KUALITAS KESEHATAN LINGKUNGAN		</a:t>
                      </a:r>
                    </a:p>
                  </a:txBody>
                  <a:tcPr marL="136480" marR="136480" marT="68585" marB="6858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/>
                </a:tc>
                <a:tc>
                  <a:txBody>
                    <a:bodyPr/>
                    <a:lstStyle/>
                    <a:p>
                      <a:endParaRPr lang="en-US" sz="12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/>
                </a:tc>
                <a:tc>
                  <a:txBody>
                    <a:bodyPr/>
                    <a:lstStyle/>
                    <a:p>
                      <a:endParaRPr lang="en-US" sz="12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/>
                </a:tc>
              </a:tr>
              <a:tr h="2210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suhu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  <a:tr h="2210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kelembaban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2210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pencahayaan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</a:tr>
              <a:tr h="2210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kebisingan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</a:tr>
              <a:tr h="2210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angka kuman udara ruang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10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lantai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210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dinding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210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 linen bersih ruang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4281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 alat medis/ pemantauan kualitas hasil sterilisasi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4281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kualitas kimia air bersih dan air minum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462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bakteriologis air bersih/ minum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</a:tr>
              <a:tr h="4281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angka kuman E Coli makanan dan minuman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539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angka kuman total &amp; angka kuman E Coli alat makan / minum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4039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air limbah (COD, BOD, TSS, pH, Phosphat, NH3-N, Mikrobiologi)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4281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mingguan sisa chlor bebas air bersih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4281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pH &amp;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suhu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air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bersih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mingguan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595233" y="-110840"/>
            <a:ext cx="8229362" cy="6096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SANITASI (1)</a:t>
            </a:r>
          </a:p>
        </p:txBody>
      </p:sp>
    </p:spTree>
    <p:extLst>
      <p:ext uri="{BB962C8B-B14F-4D97-AF65-F5344CB8AC3E}">
        <p14:creationId xmlns:p14="http://schemas.microsoft.com/office/powerpoint/2010/main" val="385093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610423"/>
              </p:ext>
            </p:extLst>
          </p:nvPr>
        </p:nvGraphicFramePr>
        <p:xfrm>
          <a:off x="96039" y="399009"/>
          <a:ext cx="8902488" cy="5884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139"/>
                <a:gridCol w="2237377"/>
                <a:gridCol w="990316"/>
                <a:gridCol w="843601"/>
                <a:gridCol w="843601"/>
                <a:gridCol w="817792"/>
                <a:gridCol w="869410"/>
                <a:gridCol w="869410"/>
                <a:gridCol w="990842"/>
              </a:tblGrid>
              <a:tr h="337025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/>
                </a:tc>
              </a:tr>
              <a:tr h="337025">
                <a:tc vMerge="1"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/>
                </a:tc>
              </a:tr>
              <a:tr h="21464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PENYEHATAN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AIR</a:t>
                      </a: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</a:tr>
              <a:tr h="1201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Desinfeksi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air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bersih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146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Pengurasan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tandon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1464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PENGELOLAAN LIMBAH</a:t>
                      </a: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</a:tr>
              <a:tr h="5329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proses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pengambilan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pengiriman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limbah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padat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</a:tr>
              <a:tr h="2146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Insenerasi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limbah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padat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338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pengelolaan sampah medis</a:t>
                      </a: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</a:tr>
              <a:tr h="4158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pengelolaan sampah non medis</a:t>
                      </a: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</a:tr>
              <a:tr h="41582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SANITASI RUANG DAN LINGKUNGAN</a:t>
                      </a: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</a:tr>
              <a:tr h="46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pemeliharaan lingkungan kerja secara insentif (dengan checklist)</a:t>
                      </a: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</a:tr>
              <a:tr h="4158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sanitasi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bangunan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inspeksi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langsung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</a:tr>
              <a:tr h="616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pemeliharaan taman &amp; lingkungan luar gedung ( dengan checlist)</a:t>
                      </a: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</a:tr>
              <a:tr h="41582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PENGENDALIAN VEKTOR / BINATANG PENGGANGGU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</a:tr>
              <a:tr h="2146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Survey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jentik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</a:tr>
              <a:tr h="2146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Fogging serangga </a:t>
                      </a: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146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Pengendalian rayap</a:t>
                      </a: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87753" y="-42902"/>
            <a:ext cx="8229362" cy="42390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SANITASI (2)</a:t>
            </a:r>
          </a:p>
        </p:txBody>
      </p:sp>
    </p:spTree>
    <p:extLst>
      <p:ext uri="{BB962C8B-B14F-4D97-AF65-F5344CB8AC3E}">
        <p14:creationId xmlns:p14="http://schemas.microsoft.com/office/powerpoint/2010/main" val="2688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4202908"/>
              </p:ext>
            </p:extLst>
          </p:nvPr>
        </p:nvGraphicFramePr>
        <p:xfrm>
          <a:off x="165312" y="1268760"/>
          <a:ext cx="8826288" cy="4217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976"/>
                <a:gridCol w="3872014"/>
                <a:gridCol w="728383"/>
                <a:gridCol w="728383"/>
                <a:gridCol w="728383"/>
                <a:gridCol w="728383"/>
                <a:gridCol w="728383"/>
                <a:gridCol w="728383"/>
              </a:tblGrid>
              <a:tr h="371824"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</a:p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KEGIATAN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 anchor="ctr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/>
                </a:tc>
              </a:tr>
              <a:tr h="604210">
                <a:tc vMerge="1"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5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/>
                </a:tc>
              </a:tr>
              <a:tr h="2584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Pemeliharaan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rutin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Alat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</a:tr>
              <a:tr h="479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Pemeliharaan rutin Peralatan Elektronika dan Komunikasi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</a:tr>
              <a:tr h="479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Pemeliharaan rutin Peralatan Listrik dan Air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</a:tr>
              <a:tr h="479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Pemeliharaan </a:t>
                      </a:r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rutin peralatan Laundry dan Kitchen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584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Alat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905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 Elektronika dan Komunikasi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</a:tr>
              <a:tr h="2584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 Listrik dan Air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</a:tr>
              <a:tr h="2584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 Laundry dan Kitchen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479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 dan Pemeliharaan oleh Pihak Ketiga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87753" y="296652"/>
            <a:ext cx="8229362" cy="1143000"/>
          </a:xfrm>
        </p:spPr>
        <p:txBody>
          <a:bodyPr/>
          <a:lstStyle/>
          <a:p>
            <a:pPr algn="ctr">
              <a:defRPr/>
            </a:pP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IPS RS</a:t>
            </a:r>
          </a:p>
        </p:txBody>
      </p:sp>
    </p:spTree>
    <p:extLst>
      <p:ext uri="{BB962C8B-B14F-4D97-AF65-F5344CB8AC3E}">
        <p14:creationId xmlns:p14="http://schemas.microsoft.com/office/powerpoint/2010/main" val="297794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5380819"/>
              </p:ext>
            </p:extLst>
          </p:nvPr>
        </p:nvGraphicFramePr>
        <p:xfrm>
          <a:off x="165312" y="1372789"/>
          <a:ext cx="8813388" cy="3314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210"/>
                <a:gridCol w="3135526"/>
                <a:gridCol w="847442"/>
                <a:gridCol w="847442"/>
                <a:gridCol w="847442"/>
                <a:gridCol w="847442"/>
                <a:gridCol w="847442"/>
                <a:gridCol w="847442"/>
              </a:tblGrid>
              <a:tr h="34917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 anchor="ctr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/>
                </a:tc>
              </a:tr>
              <a:tr h="358413">
                <a:tc vMerge="1">
                  <a:txBody>
                    <a:bodyPr/>
                    <a:lstStyle/>
                    <a:p>
                      <a:endParaRPr lang="en-US" sz="1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/>
                </a:tc>
              </a:tr>
              <a:tr h="3765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Pengelolaan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asrama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152</a:t>
                      </a:r>
                    </a:p>
                  </a:txBody>
                  <a:tcPr marL="9525" marR="9525" marT="9525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Penerimaan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mahasiswa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praktek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233</a:t>
                      </a: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Magang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Kunjungan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292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Permintaan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keterangan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 penelitian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Penelitian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4001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Pengembangan SDM Internal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Pengembangan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SDM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Eksternal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9200" y="228600"/>
            <a:ext cx="6347714" cy="762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SUBAG DIKLITBANG</a:t>
            </a:r>
          </a:p>
        </p:txBody>
      </p:sp>
    </p:spTree>
    <p:extLst>
      <p:ext uri="{BB962C8B-B14F-4D97-AF65-F5344CB8AC3E}">
        <p14:creationId xmlns:p14="http://schemas.microsoft.com/office/powerpoint/2010/main" val="60470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6927"/>
            <a:ext cx="9221932" cy="6873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827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3852178"/>
              </p:ext>
            </p:extLst>
          </p:nvPr>
        </p:nvGraphicFramePr>
        <p:xfrm>
          <a:off x="76200" y="609600"/>
          <a:ext cx="9046900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395"/>
                <a:gridCol w="2665258"/>
                <a:gridCol w="1610147"/>
                <a:gridCol w="161870"/>
                <a:gridCol w="1285930"/>
                <a:gridCol w="161870"/>
                <a:gridCol w="1326422"/>
                <a:gridCol w="1234008"/>
              </a:tblGrid>
              <a:tr h="523721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0" marR="136470" marT="68583" marB="685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0" marR="136470" marT="68583" marB="68583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 marL="136470" marR="136470" marT="68583" marB="68583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0" marR="136470" marT="68583" marB="68583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s/d </a:t>
                      </a:r>
                      <a:r>
                        <a:rPr lang="en-US" sz="13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JUNI</a:t>
                      </a:r>
                    </a:p>
                  </a:txBody>
                  <a:tcPr marL="136470" marR="136470" marT="68583" marB="685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0" marR="136470" marT="68583" marB="68583" anchor="ctr"/>
                </a:tc>
              </a:tr>
              <a:tr h="324948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0" marR="136470" marT="68583" marB="68583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Laboratorium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200.000.000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10.941.950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108.454.250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54,23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Radiologi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25.000.000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3.688.000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32.260.450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129,04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Elektromedik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70.000.000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6.278.500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101.702.000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145,29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Rehabilitasi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Mental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35.000.000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1.061.000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12.444.000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35,55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Mulut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12.000.000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1.183.000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12.039.054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100,33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Farmasi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1.500.000.000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85.240.728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551.383.155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36,76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67.500.000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4.530.000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42.600.000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63,11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Medikolegal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70.000.000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11.100.000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109.550.000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156,50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Pemulasaran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Jenazah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           - 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  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  <a:tr h="5933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BPJS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28.967.400.000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2.183.825.779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12.611.438.625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43,54</a:t>
                      </a:r>
                    </a:p>
                  </a:txBody>
                  <a:tcPr marL="0" marR="0" marT="0" marB="0" anchor="ctr"/>
                </a:tc>
              </a:tr>
              <a:tr h="311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Jamkesda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1.000.000.000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96.430.316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373.617.191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37,36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IPWL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3.500.000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           - 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          - 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Rehab NAPZA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3.500.000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           - 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          - 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-19050"/>
            <a:ext cx="8623918" cy="64291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1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 2017 &amp; REALISASI PENDAPATAN TAHUN 2017</a:t>
            </a:r>
          </a:p>
        </p:txBody>
      </p:sp>
    </p:spTree>
    <p:extLst>
      <p:ext uri="{BB962C8B-B14F-4D97-AF65-F5344CB8AC3E}">
        <p14:creationId xmlns:p14="http://schemas.microsoft.com/office/powerpoint/2010/main" val="294664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2004430"/>
              </p:ext>
            </p:extLst>
          </p:nvPr>
        </p:nvGraphicFramePr>
        <p:xfrm>
          <a:off x="101584" y="762000"/>
          <a:ext cx="8943806" cy="5900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455"/>
                <a:gridCol w="2365999"/>
                <a:gridCol w="1795213"/>
                <a:gridCol w="1625352"/>
                <a:gridCol w="1555920"/>
                <a:gridCol w="771867"/>
              </a:tblGrid>
              <a:tr h="60761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68" marR="136468" marT="68562" marB="6856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68" marR="136468" marT="68562" marB="6856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 marL="136468" marR="136468" marT="68562" marB="6856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68" marR="136468" marT="68562" marB="6856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s/d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JUNI</a:t>
                      </a:r>
                    </a:p>
                  </a:txBody>
                  <a:tcPr marL="136468" marR="136468" marT="68562" marB="6856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68" marR="136468" marT="68562" marB="68562" anchor="ctr"/>
                </a:tc>
              </a:tr>
              <a:tr h="333324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Pendidikan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Pelatihan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3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Diklat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1,150,000,000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61.781.000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404.806.000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35,20</a:t>
                      </a:r>
                    </a:p>
                  </a:txBody>
                  <a:tcPr marL="0" marR="0" marT="0" marB="0" anchor="b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Jasa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Ketatausahaan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10,000,000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421.000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6.223.000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62,23</a:t>
                      </a:r>
                    </a:p>
                  </a:txBody>
                  <a:tcPr marL="0" marR="0" marT="0" marB="0" anchor="b"/>
                </a:tc>
              </a:tr>
              <a:tr h="271633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lain-lain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3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Ambulance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12,500,000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1.030.000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10.785.000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86,28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Kendaraan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8,000,000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1.500.000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18,75</a:t>
                      </a:r>
                    </a:p>
                  </a:txBody>
                  <a:tcPr marL="0" marR="0" marT="0" marB="0" anchor="ctr"/>
                </a:tc>
              </a:tr>
              <a:tr h="251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GOR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15,000,000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2.030.000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4.235.000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28,23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Kantin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50,000,000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10.500.000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31.400.000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62,80</a:t>
                      </a:r>
                    </a:p>
                  </a:txBody>
                  <a:tcPr marL="0" marR="0" marT="0" marB="0" anchor="ctr"/>
                </a:tc>
              </a:tr>
              <a:tr h="40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Ruang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5,000,000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80,00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Lahan Parkir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55,000,000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20.250.000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35.900.000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65,27</a:t>
                      </a:r>
                    </a:p>
                  </a:txBody>
                  <a:tcPr marL="0" marR="0" marT="0" marB="0" anchor="ctr"/>
                </a:tc>
              </a:tr>
              <a:tr h="3739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ATM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30,000,000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36.000.000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36.000.000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120,00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Lahan 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7.250.000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362,50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Peralatan 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500,000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100,00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Laundry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42.000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508.500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50,85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Pendapatan Lainnya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295,100,000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17.540.370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136.199.142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46,15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13855"/>
            <a:ext cx="8486487" cy="69272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 2017 &amp; REALISASI PENDAPATAN TAHUN 2017</a:t>
            </a:r>
          </a:p>
        </p:txBody>
      </p:sp>
    </p:spTree>
    <p:extLst>
      <p:ext uri="{BB962C8B-B14F-4D97-AF65-F5344CB8AC3E}">
        <p14:creationId xmlns:p14="http://schemas.microsoft.com/office/powerpoint/2010/main" val="238768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KINERJA PENDAPATAN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556366817"/>
              </p:ext>
            </p:extLst>
          </p:nvPr>
        </p:nvGraphicFramePr>
        <p:xfrm>
          <a:off x="272792" y="1386945"/>
          <a:ext cx="8598415" cy="506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6153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272792" y="50507"/>
            <a:ext cx="822936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CAPAIAN KINERJA PELAYANAN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5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5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00" dirty="0"/>
              <a:t>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00" dirty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00" dirty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00" dirty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00" dirty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00" dirty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00" dirty="0"/>
              <a:t>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800" dirty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800" dirty="0"/>
              <a:t>     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197882828"/>
              </p:ext>
            </p:extLst>
          </p:nvPr>
        </p:nvGraphicFramePr>
        <p:xfrm>
          <a:off x="165313" y="728700"/>
          <a:ext cx="8826290" cy="5900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2228"/>
                <a:gridCol w="129377"/>
                <a:gridCol w="977650"/>
                <a:gridCol w="1245407"/>
                <a:gridCol w="1245407"/>
                <a:gridCol w="1245407"/>
                <a:gridCol w="1245407"/>
                <a:gridCol w="1245407"/>
              </a:tblGrid>
              <a:tr h="590070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INDIKATOR </a:t>
                      </a:r>
                    </a:p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KINERJA</a:t>
                      </a:r>
                    </a:p>
                    <a:p>
                      <a:endParaRPr lang="en-US" sz="1400" dirty="0"/>
                    </a:p>
                  </a:txBody>
                  <a:tcPr marL="0" marR="0" marT="0" marB="0" anchor="ctr"/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CAPAIAN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</a:tr>
              <a:tr h="59007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JAN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FEB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APR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MEI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JUNI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</a:tr>
              <a:tr h="590070">
                <a:tc gridSpan="2"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BOR (%)</a:t>
                      </a: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72,22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72,03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74,09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75,11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74,24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70,82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590070">
                <a:tc gridSpan="2"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LOS (</a:t>
                      </a:r>
                      <a:r>
                        <a:rPr lang="en-US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Hari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)</a:t>
                      </a: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590070">
                <a:tc gridSpan="2"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TOI (</a:t>
                      </a:r>
                      <a:r>
                        <a:rPr lang="en-US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Hari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)</a:t>
                      </a: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590070">
                <a:tc gridSpan="8"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Rawat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Jalan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88900" indent="0" algn="l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pPr marL="88900" indent="0" algn="l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pPr marL="88900" indent="0"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</a:tr>
              <a:tr h="590070">
                <a:tc>
                  <a:txBody>
                    <a:bodyPr/>
                    <a:lstStyle/>
                    <a:p>
                      <a:pPr marL="93663" indent="0" algn="l" rtl="0" fontAlgn="ctr"/>
                      <a:r>
                        <a:rPr lang="en-US" sz="15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Pengunjung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3.823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3.452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3.913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3.529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3.828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3.124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590070">
                <a:tc>
                  <a:txBody>
                    <a:bodyPr/>
                    <a:lstStyle/>
                    <a:p>
                      <a:pPr marL="93663" indent="0" algn="l" rtl="0" fontAlgn="ctr"/>
                      <a:r>
                        <a:rPr lang="en-US" sz="15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Kunjungan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7.087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6.565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7.490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6.729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7.345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5.927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590070">
                <a:tc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Rawat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Inap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218</a:t>
                      </a: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251</a:t>
                      </a:r>
                    </a:p>
                  </a:txBody>
                  <a:tcPr marL="0" marR="0" marT="0" marB="0" anchor="ctr"/>
                </a:tc>
              </a:tr>
              <a:tr h="590070">
                <a:tc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IGD </a:t>
                      </a:r>
                    </a:p>
                  </a:txBody>
                  <a:tcPr marL="14217" marR="14217" marT="14288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298</a:t>
                      </a: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287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217396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1031</TotalTime>
  <Words>4049</Words>
  <Application>Microsoft Office PowerPoint</Application>
  <PresentationFormat>On-screen Show (4:3)</PresentationFormat>
  <Paragraphs>3109</Paragraphs>
  <Slides>59</Slides>
  <Notes>47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Concourse</vt:lpstr>
      <vt:lpstr>PowerPoint Presentation</vt:lpstr>
      <vt:lpstr>PowerPoint Presentation</vt:lpstr>
      <vt:lpstr>PowerPoint Presentation</vt:lpstr>
      <vt:lpstr>    KINERJA PENDAPATAN  </vt:lpstr>
      <vt:lpstr>TARGET 2017 &amp; REALISASI PENDAPATAN TAHUN 2017</vt:lpstr>
      <vt:lpstr>TARGET 2017 &amp; REALISASI PENDAPATAN TAHUN 2017</vt:lpstr>
      <vt:lpstr>TARGET 2017 &amp; REALISASI PENDAPATAN TAHUN 2017</vt:lpstr>
      <vt:lpstr>KINERJA PENDAPATAN</vt:lpstr>
      <vt:lpstr>CAPAIAN KINERJA PELAYANAN</vt:lpstr>
      <vt:lpstr>B O R ( % )</vt:lpstr>
      <vt:lpstr>L O S ( Hari  )</vt:lpstr>
      <vt:lpstr>T O I ( Hari  )</vt:lpstr>
      <vt:lpstr>RAWAT JALAN</vt:lpstr>
      <vt:lpstr>RAWAT INAP</vt:lpstr>
      <vt:lpstr>I G D </vt:lpstr>
      <vt:lpstr>PELAYANAN RAWAT INAP  BERDASARKAN CARA BAYAR  </vt:lpstr>
      <vt:lpstr>U M U M</vt:lpstr>
      <vt:lpstr>N P B I</vt:lpstr>
      <vt:lpstr>P B I</vt:lpstr>
      <vt:lpstr>BKMKS</vt:lpstr>
      <vt:lpstr>JAMKESDA</vt:lpstr>
      <vt:lpstr>PELAYANAN RAWAT JALAN  BERDASARKAN CARA BAYAR   </vt:lpstr>
      <vt:lpstr>U M U M</vt:lpstr>
      <vt:lpstr>N P B I</vt:lpstr>
      <vt:lpstr>PowerPoint Presentation</vt:lpstr>
      <vt:lpstr>BKMKS</vt:lpstr>
      <vt:lpstr>JAMKESDA</vt:lpstr>
      <vt:lpstr>JUMLAH KUNJUNGAN PASIEN RAWAT JALAN BERDASARKAN WILAYAH </vt:lpstr>
      <vt:lpstr>PowerPoint Presentation</vt:lpstr>
      <vt:lpstr>DATA WILAYAH CAKUPAN SURAKARTA &amp; JAWA TENGAH</vt:lpstr>
      <vt:lpstr>DATA WILAYAH CAKUPAN JAWA TIMUR   </vt:lpstr>
      <vt:lpstr>JUMLAH KUNJUNGAN PASIEN RAWAT INAP BERDASARKAN WILAYAH </vt:lpstr>
      <vt:lpstr>PowerPoint Presentation</vt:lpstr>
      <vt:lpstr>DATA WILAYAH CAKUPAN SURAKARTA &amp;  JAWA TENGAH</vt:lpstr>
      <vt:lpstr>DATA WILAYAH CAKUPAN JAWA TIMUR   </vt:lpstr>
      <vt:lpstr>LAPORAN KEGIATAN INSTALASI S/D BULAN JUNI 2017 </vt:lpstr>
      <vt:lpstr>INSTALASI FARMASI </vt:lpstr>
      <vt:lpstr>INSTALASI FISIOTERAPI</vt:lpstr>
      <vt:lpstr>INSTALASI GIGI &amp; MULUT</vt:lpstr>
      <vt:lpstr>INSTALASI KESWAMAS</vt:lpstr>
      <vt:lpstr>INSTALASI LABORATORIUM</vt:lpstr>
      <vt:lpstr>INSTALASI NAPZA</vt:lpstr>
      <vt:lpstr> INSTALASI PSIKOGERIATRI </vt:lpstr>
      <vt:lpstr>INSTALASI PSIKOLOGI</vt:lpstr>
      <vt:lpstr>INSTALASI RADIOLOGI</vt:lpstr>
      <vt:lpstr>INSTALASI REHABILITASI</vt:lpstr>
      <vt:lpstr>INSTALASI TUMBUH KEMBANG ANAK</vt:lpstr>
      <vt:lpstr> INSTALASI GAWAT DARURAT</vt:lpstr>
      <vt:lpstr> INSTALASI ELEKTROMEDIK</vt:lpstr>
      <vt:lpstr>INSTALASI RAWAT INAP</vt:lpstr>
      <vt:lpstr>INSTALASI RAWAT JALAN</vt:lpstr>
      <vt:lpstr>RAWAT JALAN NONPSIKIATRI</vt:lpstr>
      <vt:lpstr> INSTALASI GIZI</vt:lpstr>
      <vt:lpstr> INSTALASI LAUNDRY</vt:lpstr>
      <vt:lpstr>INSTALASI SANITASI (1)</vt:lpstr>
      <vt:lpstr>INSTALASI SANITASI (2)</vt:lpstr>
      <vt:lpstr>INSTALASI IPS RS</vt:lpstr>
      <vt:lpstr>SUBAG DIKLITBANG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86</cp:revision>
  <cp:lastPrinted>2017-07-17T01:19:23Z</cp:lastPrinted>
  <dcterms:created xsi:type="dcterms:W3CDTF">2017-07-06T00:40:17Z</dcterms:created>
  <dcterms:modified xsi:type="dcterms:W3CDTF">2017-07-19T05:01:26Z</dcterms:modified>
</cp:coreProperties>
</file>