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16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7010400" cy="1112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A9BD"/>
    <a:srgbClr val="FFFF66"/>
    <a:srgbClr val="CC00FF"/>
    <a:srgbClr val="9999FF"/>
    <a:srgbClr val="CC3300"/>
    <a:srgbClr val="00FFFF"/>
    <a:srgbClr val="FF9966"/>
    <a:srgbClr val="FF6699"/>
    <a:srgbClr val="99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5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_(* #,##0_);_(* \(#,##0\);_(* "-"_);_(@_)</c:formatCode>
                <c:ptCount val="7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  <c:pt idx="4">
                  <c:v>12873811285</c:v>
                </c:pt>
                <c:pt idx="5" formatCode="#,##0">
                  <c:v>15533237828</c:v>
                </c:pt>
                <c:pt idx="6" formatCode="_(&quot;$&quot;* #,##0_);_(&quot;$&quot;* \(#,##0\);_(&quot;$&quot;* &quot;-&quot;_);_(@_)">
                  <c:v>17854375730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042688"/>
        <c:axId val="125044608"/>
        <c:axId val="0"/>
      </c:bar3DChart>
      <c:catAx>
        <c:axId val="1250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44608"/>
        <c:crosses val="autoZero"/>
        <c:auto val="1"/>
        <c:lblAlgn val="ctr"/>
        <c:lblOffset val="100"/>
        <c:noMultiLvlLbl val="0"/>
      </c:catAx>
      <c:valAx>
        <c:axId val="12504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4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  <c:pt idx="4">
                  <c:v>108</c:v>
                </c:pt>
                <c:pt idx="5">
                  <c:v>124</c:v>
                </c:pt>
                <c:pt idx="6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  <c:pt idx="4">
                  <c:v>18</c:v>
                </c:pt>
                <c:pt idx="5">
                  <c:v>25</c:v>
                </c:pt>
                <c:pt idx="6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  <c:pt idx="4">
                  <c:v>1666</c:v>
                </c:pt>
                <c:pt idx="5">
                  <c:v>1117</c:v>
                </c:pt>
                <c:pt idx="6">
                  <c:v>1576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  <c:pt idx="4">
                  <c:v>763</c:v>
                </c:pt>
                <c:pt idx="5">
                  <c:v>788</c:v>
                </c:pt>
                <c:pt idx="6">
                  <c:v>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dPt>
            <c:idx val="0"/>
            <c:bubble3D val="0"/>
            <c:spPr>
              <a:solidFill>
                <a:srgbClr val="6699FF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Pt>
            <c:idx val="4"/>
            <c:bubble3D val="0"/>
            <c:spPr>
              <a:solidFill>
                <a:srgbClr val="99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1276</c:v>
                </c:pt>
                <c:pt idx="1">
                  <c:v>1167</c:v>
                </c:pt>
                <c:pt idx="2">
                  <c:v>1325</c:v>
                </c:pt>
                <c:pt idx="3">
                  <c:v>1272</c:v>
                </c:pt>
                <c:pt idx="4">
                  <c:v>1298</c:v>
                </c:pt>
                <c:pt idx="5">
                  <c:v>1135</c:v>
                </c:pt>
                <c:pt idx="6">
                  <c:v>1346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760233612387291"/>
          <c:y val="0.93142571577014321"/>
          <c:w val="0.77223064539669883"/>
          <c:h val="5.3012287850369565E-2"/>
        </c:manualLayout>
      </c:layout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  <c:pt idx="5">
                  <c:v>10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  <c:pt idx="4">
                  <c:v>89</c:v>
                </c:pt>
                <c:pt idx="5">
                  <c:v>74</c:v>
                </c:pt>
                <c:pt idx="6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  <c:pt idx="4">
                  <c:v>74.239999999999995</c:v>
                </c:pt>
                <c:pt idx="5">
                  <c:v>70.819999999999993</c:v>
                </c:pt>
                <c:pt idx="6">
                  <c:v>65.98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902080"/>
        <c:axId val="169904000"/>
        <c:axId val="0"/>
      </c:bar3DChart>
      <c:catAx>
        <c:axId val="16990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904000"/>
        <c:crosses val="autoZero"/>
        <c:auto val="1"/>
        <c:lblAlgn val="ctr"/>
        <c:lblOffset val="100"/>
        <c:noMultiLvlLbl val="0"/>
      </c:catAx>
      <c:valAx>
        <c:axId val="1699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90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902912"/>
        <c:axId val="223258496"/>
        <c:axId val="0"/>
      </c:bar3DChart>
      <c:catAx>
        <c:axId val="22290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258496"/>
        <c:crosses val="autoZero"/>
        <c:auto val="1"/>
        <c:lblAlgn val="ctr"/>
        <c:lblOffset val="100"/>
        <c:noMultiLvlLbl val="0"/>
      </c:catAx>
      <c:valAx>
        <c:axId val="22325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90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701952"/>
        <c:axId val="190703488"/>
        <c:axId val="0"/>
      </c:bar3DChart>
      <c:catAx>
        <c:axId val="19070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703488"/>
        <c:crosses val="autoZero"/>
        <c:auto val="1"/>
        <c:lblAlgn val="ctr"/>
        <c:lblOffset val="100"/>
        <c:noMultiLvlLbl val="0"/>
      </c:catAx>
      <c:valAx>
        <c:axId val="19070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70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  <c:pt idx="4">
                  <c:v>7345</c:v>
                </c:pt>
                <c:pt idx="5">
                  <c:v>5927</c:v>
                </c:pt>
                <c:pt idx="6" formatCode="General">
                  <c:v>7605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(6964)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6964</c:v>
                </c:pt>
                <c:pt idx="1">
                  <c:v>6964</c:v>
                </c:pt>
                <c:pt idx="2">
                  <c:v>6964</c:v>
                </c:pt>
                <c:pt idx="3">
                  <c:v>6964</c:v>
                </c:pt>
                <c:pt idx="4">
                  <c:v>6964</c:v>
                </c:pt>
                <c:pt idx="5">
                  <c:v>6964</c:v>
                </c:pt>
                <c:pt idx="6">
                  <c:v>6964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9219968"/>
        <c:axId val="209221504"/>
      </c:lineChart>
      <c:catAx>
        <c:axId val="2092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21504"/>
        <c:crosses val="autoZero"/>
        <c:auto val="1"/>
        <c:lblAlgn val="ctr"/>
        <c:lblOffset val="100"/>
        <c:noMultiLvlLbl val="0"/>
      </c:catAx>
      <c:valAx>
        <c:axId val="20922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1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1705872535812E-2"/>
          <c:y val="3.2461963555517136E-2"/>
          <c:w val="0.76021068999344643"/>
          <c:h val="0.900124368608739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  <c:pt idx="4">
                  <c:v>236</c:v>
                </c:pt>
                <c:pt idx="5">
                  <c:v>251</c:v>
                </c:pt>
                <c:pt idx="6">
                  <c:v>262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(247)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247</c:v>
                </c:pt>
                <c:pt idx="1">
                  <c:v>247</c:v>
                </c:pt>
                <c:pt idx="2">
                  <c:v>247</c:v>
                </c:pt>
                <c:pt idx="3">
                  <c:v>247</c:v>
                </c:pt>
                <c:pt idx="4">
                  <c:v>247</c:v>
                </c:pt>
                <c:pt idx="5">
                  <c:v>247</c:v>
                </c:pt>
                <c:pt idx="6">
                  <c:v>247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053504"/>
        <c:axId val="244055040"/>
      </c:lineChart>
      <c:catAx>
        <c:axId val="2440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55040"/>
        <c:crosses val="autoZero"/>
        <c:auto val="1"/>
        <c:lblAlgn val="ctr"/>
        <c:lblOffset val="100"/>
        <c:noMultiLvlLbl val="0"/>
      </c:catAx>
      <c:valAx>
        <c:axId val="24405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5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  <c:pt idx="4">
                  <c:v>303</c:v>
                </c:pt>
                <c:pt idx="5">
                  <c:v>287</c:v>
                </c:pt>
                <c:pt idx="6">
                  <c:v>316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(299)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299</c:v>
                </c:pt>
                <c:pt idx="1">
                  <c:v>299</c:v>
                </c:pt>
                <c:pt idx="2">
                  <c:v>299</c:v>
                </c:pt>
                <c:pt idx="3">
                  <c:v>299</c:v>
                </c:pt>
                <c:pt idx="4">
                  <c:v>299</c:v>
                </c:pt>
                <c:pt idx="5">
                  <c:v>299</c:v>
                </c:pt>
                <c:pt idx="6">
                  <c:v>299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102656"/>
        <c:axId val="244104192"/>
      </c:lineChart>
      <c:catAx>
        <c:axId val="24410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104192"/>
        <c:crosses val="autoZero"/>
        <c:auto val="1"/>
        <c:lblAlgn val="ctr"/>
        <c:lblOffset val="100"/>
        <c:noMultiLvlLbl val="0"/>
      </c:catAx>
      <c:valAx>
        <c:axId val="24410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10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  <c:pt idx="5">
                  <c:v>54</c:v>
                </c:pt>
                <c:pt idx="6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  <c:pt idx="4">
                  <c:v>57</c:v>
                </c:pt>
                <c:pt idx="5">
                  <c:v>47</c:v>
                </c:pt>
                <c:pt idx="6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AEC4C1-BF13-4941-963A-7458F94D0400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839834-2A73-42A8-8072-1C0DD21F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01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74ABE-4C11-49EC-885D-02AF52C2764C}" type="datetime7">
              <a:rPr lang="en-US" smtClean="0"/>
              <a:t>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4EB224-D5A9-4B03-9760-27AED58BE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7D5E684-DE29-4B66-B2B3-559050E8DF6C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04EE5DD-1F95-441D-80DA-71FAE1172163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57E10E0-6E5B-4561-A5A7-096F13010869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6DFBA03-5789-463A-A771-6E5C516384E7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559B69-FFA6-4731-AD19-229EF6142B3D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9B1CAF-6B6D-4533-8371-850C5D0D9107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3C436D-AEF3-4B46-A051-7E220176CCE4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4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644D3-6900-4C1D-8D88-B1D203B540D2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8DA281-EC4D-4531-8B2B-2CC9805B42C2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968A19-3E96-44B3-A685-A2805072982D}" type="datetime7">
              <a:rPr lang="en-US" smtClean="0"/>
              <a:t>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0BBECF-1FBB-43D8-8281-7D9AEFA05E26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DE3CF-7BC4-4A1D-B2C6-6D61FB107F08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920A159-C2F2-4521-8536-E7EA772713ED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AAA961-CFD3-4B19-B93C-C7662CCEB58F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E30FDE-C061-458B-B682-E34F94F703A0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68DFC4-F1DA-49AB-9BD2-D519C103D59D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C617C84-480C-4541-A46F-C92E083C30B1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025047-CB35-4A5F-8FA6-33FFF1AC7A6E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148E20F-F016-4CB6-9E3C-14B635DB46F0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229A12-DE19-4379-88A4-1B8D2833FE2A}" type="datetime7">
              <a:rPr lang="en-US" smtClean="0"/>
              <a:t>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5832E0-0713-44D8-ABCC-92643F2113E2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044D8B-CC91-4C39-996B-289325222FA4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F01D0D-329F-44C3-94CD-34B5FC6A390C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C22D308-29E8-443C-8E4F-0C256B9643CC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686C4A-EE1B-4036-83B8-781099AA717E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399B238-22D4-4897-BE91-3FAF950C040E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2F0559-2B9F-4B1F-8956-BD9628968753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8478A1-F9F4-4381-985B-6CCF9D758B2C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5C4662-706B-474D-BE61-2DF4963BCEE4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DC6569-5A6A-474D-8484-0144BBED3F49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1AE6688-66EF-4AE8-87F2-16AABC129A1A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FAA860-91CF-4CFA-A668-4FE96E2AA276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3B5BADE-D0ED-4D19-9810-62E2F0FD6E9E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40615D-8250-4172-B7A3-477A7A5C2AEB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F0ED7D-DB25-4213-B29D-D4D2F9A5AC1D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305661-A4EC-4357-9CBA-B2F2B5158761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97EAB0-BFEA-40A0-912F-F087CC8EDF05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1AD13B2-5932-4F96-8EF0-B9BC9AF3E170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293D34-DBAC-4B55-8F48-C25F19E0C38B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B42A45-42E2-4046-B0B2-D50D2068C2A9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8CD2B6-93E9-4440-A868-19DEA021DB98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A6BCED-783D-4A47-A47F-A456FE416CEF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1DDEC5-1C90-42C3-A62B-044A98777A10}" type="datetime7">
              <a:rPr lang="en-US" smtClean="0"/>
              <a:t>Aug-17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BB7C910-61E6-44BF-8C07-86978F9FC0A8}" type="datetime7">
              <a:rPr lang="en-US" smtClean="0"/>
              <a:t>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6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75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18" y="1600213"/>
            <a:ext cx="4038602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16" y="1600206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16" y="3941769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9" y="1600213"/>
            <a:ext cx="8229602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8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28602" y="5533080"/>
            <a:ext cx="7772401" cy="431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95" tIns="47097" rIns="94195" bIns="47097" anchor="ctr">
            <a:normAutofit/>
          </a:bodyPr>
          <a:lstStyle/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10193" y="5373217"/>
            <a:ext cx="7772401" cy="892178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81" tIns="47091" rIns="94181" bIns="47091" anchor="ctr">
            <a:normAutofit/>
          </a:bodyPr>
          <a:lstStyle/>
          <a:p>
            <a:pPr algn="ctr"/>
            <a:endParaRPr lang="en-US" sz="10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8916" y="2672916"/>
            <a:ext cx="6042207" cy="2446426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LAPORAN KINERJA</a:t>
            </a:r>
          </a:p>
          <a:p>
            <a:pPr algn="ctr"/>
            <a:r>
              <a:rPr lang="en-US" sz="4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s/d JULI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</a:t>
            </a:r>
            <a:r>
              <a:rPr lang="id-ID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397169" y="1484785"/>
            <a:ext cx="4461646" cy="692099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RUMAH SAKIT JIWA DAERAH</a:t>
            </a:r>
          </a:p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dr. ARIF ZAINUDIN SURAKARTA</a:t>
            </a:r>
          </a:p>
        </p:txBody>
      </p:sp>
      <p:grpSp>
        <p:nvGrpSpPr>
          <p:cNvPr id="3" name="Group 26"/>
          <p:cNvGrpSpPr/>
          <p:nvPr/>
        </p:nvGrpSpPr>
        <p:grpSpPr>
          <a:xfrm>
            <a:off x="3819638" y="512676"/>
            <a:ext cx="1182282" cy="756084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4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95305923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19982593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9047756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15430294"/>
              </p:ext>
            </p:extLst>
          </p:nvPr>
        </p:nvGraphicFramePr>
        <p:xfrm>
          <a:off x="380272" y="1376772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839805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05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18216100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5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72" y="620688"/>
            <a:ext cx="8229602" cy="113982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08079852"/>
              </p:ext>
            </p:extLst>
          </p:nvPr>
        </p:nvGraphicFramePr>
        <p:xfrm>
          <a:off x="165308" y="1916833"/>
          <a:ext cx="8813381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07"/>
                <a:gridCol w="1014982"/>
                <a:gridCol w="1014982"/>
                <a:gridCol w="1014982"/>
                <a:gridCol w="1014982"/>
                <a:gridCol w="1014982"/>
                <a:gridCol w="1014982"/>
                <a:gridCol w="1014982"/>
              </a:tblGrid>
              <a:tr h="1042686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34200394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7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56437451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39910304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22059"/>
              </p:ext>
            </p:extLst>
          </p:nvPr>
        </p:nvGraphicFramePr>
        <p:xfrm>
          <a:off x="165313" y="550777"/>
          <a:ext cx="8835773" cy="622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72"/>
                <a:gridCol w="2052458"/>
                <a:gridCol w="1837817"/>
                <a:gridCol w="1960342"/>
                <a:gridCol w="980171"/>
                <a:gridCol w="1398813"/>
              </a:tblGrid>
              <a:tr h="609467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21671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788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5.514.962.217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50,06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72,40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19788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1.116.584.000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74,44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1098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2.389.818.200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15,43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19,79</a:t>
                      </a:r>
                    </a:p>
                  </a:txBody>
                  <a:tcPr marL="136485" marR="136485" marT="68580" marB="68580" anchor="ctr"/>
                </a:tc>
              </a:tr>
              <a:tr h="14877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1.166.400.000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87,04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29818"/>
            <a:ext cx="8590982" cy="507433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REALISASI BELANJA LANGSUNG S/D </a:t>
            </a:r>
            <a:r>
              <a:rPr lang="en-US" sz="24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JULI </a:t>
            </a:r>
            <a:r>
              <a:rPr lang="en-US" sz="2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36053966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9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88669964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96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2" cy="100491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90486813"/>
              </p:ext>
            </p:extLst>
          </p:nvPr>
        </p:nvGraphicFramePr>
        <p:xfrm>
          <a:off x="165312" y="1700809"/>
          <a:ext cx="8813370" cy="427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675"/>
                <a:gridCol w="1175117"/>
                <a:gridCol w="979263"/>
                <a:gridCol w="979263"/>
                <a:gridCol w="979263"/>
                <a:gridCol w="979263"/>
                <a:gridCol w="979263"/>
                <a:gridCol w="979263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</a:tr>
              <a:tr h="64061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1.666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835692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970</a:t>
                      </a:r>
                    </a:p>
                  </a:txBody>
                  <a:tcPr marL="0" marR="0" marT="0" marB="0" anchor="ctr"/>
                </a:tc>
              </a:tr>
              <a:tr h="58196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43555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</a:tr>
              <a:tr h="59057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17375902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91556801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7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1552290"/>
              </p:ext>
            </p:extLst>
          </p:nvPr>
        </p:nvGraphicFramePr>
        <p:xfrm>
          <a:off x="1475656" y="1349568"/>
          <a:ext cx="68407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671348" y="533399"/>
            <a:ext cx="24848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</a:t>
            </a:r>
            <a:r>
              <a:rPr lang="en-US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  </a:t>
            </a:r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4099952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92035313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9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1" cy="18297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</a:t>
            </a: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KUNJUNGAN PASIEN RAWAT JALAN</a:t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916247"/>
              </p:ext>
            </p:extLst>
          </p:nvPr>
        </p:nvGraphicFramePr>
        <p:xfrm>
          <a:off x="272792" y="188640"/>
          <a:ext cx="8598419" cy="667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271"/>
                <a:gridCol w="1966809"/>
                <a:gridCol w="846477"/>
                <a:gridCol w="846477"/>
                <a:gridCol w="846477"/>
                <a:gridCol w="846477"/>
                <a:gridCol w="846477"/>
                <a:gridCol w="846477"/>
                <a:gridCol w="846477"/>
              </a:tblGrid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77" marR="136477" marT="68546" marB="68546" anchor="ctr"/>
                </a:tc>
              </a:tr>
              <a:tr h="36962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694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171</a:t>
                      </a:r>
                    </a:p>
                  </a:txBody>
                  <a:tcPr marL="0" marR="0" marT="0" marB="0" anchor="ctr"/>
                </a:tc>
              </a:tr>
              <a:tr h="3428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763275"/>
              </p:ext>
            </p:extLst>
          </p:nvPr>
        </p:nvGraphicFramePr>
        <p:xfrm>
          <a:off x="171450" y="228600"/>
          <a:ext cx="8839201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180"/>
                <a:gridCol w="2013203"/>
                <a:gridCol w="1850006"/>
                <a:gridCol w="1740276"/>
                <a:gridCol w="1030337"/>
                <a:gridCol w="1539199"/>
              </a:tblGrid>
              <a:tr h="867157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643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05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76.119.000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25,87</a:t>
                      </a:r>
                      <a:endParaRPr lang="en-US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40,88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1086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15.707.310.851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43,63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58,89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1134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174.768.780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50,98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79,95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3" y="188640"/>
            <a:ext cx="822936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 JAWA TENGAH</a:t>
            </a: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70589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234584" y="1373983"/>
            <a:ext cx="826964" cy="478631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215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151605" y="1368355"/>
            <a:ext cx="826964" cy="488156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473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179635"/>
              <a:gd name="adj2" fmla="val 26067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1.463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080482" y="1376365"/>
            <a:ext cx="824595" cy="488156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2.338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969171" y="1366838"/>
            <a:ext cx="956288" cy="492920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4.799</a:t>
            </a:r>
          </a:p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959796" y="1369220"/>
            <a:ext cx="967322" cy="488156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4.263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4966267" y="1354932"/>
            <a:ext cx="1217936" cy="502443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4712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7348536" y="1371600"/>
            <a:ext cx="824595" cy="504825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4.183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26326" y="1340645"/>
            <a:ext cx="824595" cy="504825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181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53582" y="1352551"/>
            <a:ext cx="1074802" cy="511970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Grobongan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53" y="296652"/>
            <a:ext cx="822936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92" y="1844824"/>
            <a:ext cx="8442088" cy="4832694"/>
          </a:xfrm>
        </p:spPr>
      </p:pic>
      <p:sp>
        <p:nvSpPr>
          <p:cNvPr id="5" name="Rectangular Callout 4"/>
          <p:cNvSpPr/>
          <p:nvPr/>
        </p:nvSpPr>
        <p:spPr>
          <a:xfrm>
            <a:off x="1687770" y="1274498"/>
            <a:ext cx="1144482" cy="350043"/>
          </a:xfrm>
          <a:prstGeom prst="wedgeRectCallout">
            <a:avLst>
              <a:gd name="adj1" fmla="val -63446"/>
              <a:gd name="adj2" fmla="val 77540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880291" y="1252703"/>
            <a:ext cx="1144480" cy="350043"/>
          </a:xfrm>
          <a:prstGeom prst="wedgeRectCallout">
            <a:avLst>
              <a:gd name="adj1" fmla="val -143249"/>
              <a:gd name="adj2" fmla="val 658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618 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88965" y="1274498"/>
            <a:ext cx="1142081" cy="350043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269736" y="1269677"/>
            <a:ext cx="1144482" cy="350043"/>
          </a:xfrm>
          <a:prstGeom prst="wedgeRectCallout">
            <a:avLst>
              <a:gd name="adj1" fmla="val -334338"/>
              <a:gd name="adj2" fmla="val 7733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287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762000" y="1252704"/>
            <a:ext cx="869617" cy="350043"/>
          </a:xfrm>
          <a:prstGeom prst="wedgeRectCallout">
            <a:avLst>
              <a:gd name="adj1" fmla="val -25777"/>
              <a:gd name="adj2" fmla="val 108963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536751" y="1274498"/>
            <a:ext cx="1007049" cy="350043"/>
          </a:xfrm>
          <a:prstGeom prst="wedgeRectCallout">
            <a:avLst>
              <a:gd name="adj1" fmla="val -518448"/>
              <a:gd name="adj2" fmla="val 96202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328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631936" y="1273350"/>
            <a:ext cx="1381434" cy="350043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2895600"/>
            <a:ext cx="7418172" cy="1646303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433860"/>
              </p:ext>
            </p:extLst>
          </p:nvPr>
        </p:nvGraphicFramePr>
        <p:xfrm>
          <a:off x="244216" y="103324"/>
          <a:ext cx="8598417" cy="670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30"/>
                <a:gridCol w="1716684"/>
                <a:gridCol w="1109473"/>
                <a:gridCol w="832105"/>
                <a:gridCol w="832105"/>
                <a:gridCol w="832105"/>
                <a:gridCol w="832105"/>
                <a:gridCol w="832105"/>
                <a:gridCol w="832105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34" marR="136534" marT="68592" marB="68592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</a:tr>
              <a:tr h="39401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429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320" y="72140"/>
            <a:ext cx="8628848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JAWA TENGAH</a:t>
            </a: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59841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65312" y="1334226"/>
            <a:ext cx="826964" cy="54285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162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025154" y="1335156"/>
            <a:ext cx="826964" cy="548724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158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898247" y="1342716"/>
            <a:ext cx="824595" cy="535780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141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910674" y="1353586"/>
            <a:ext cx="1010270" cy="492920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186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771340" y="1369220"/>
            <a:ext cx="1051365" cy="488156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208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979519" y="1384852"/>
            <a:ext cx="1217936" cy="485775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7308967" y="1371600"/>
            <a:ext cx="907381" cy="506895"/>
          </a:xfrm>
          <a:prstGeom prst="wedgeRectCallout">
            <a:avLst>
              <a:gd name="adj1" fmla="val -94585"/>
              <a:gd name="adj2" fmla="val 53056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276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74824" y="1367149"/>
            <a:ext cx="824595" cy="504825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91682" y="1371599"/>
            <a:ext cx="967322" cy="492921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362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9" y="1609295"/>
            <a:ext cx="8537051" cy="5274531"/>
          </a:xfrm>
        </p:spPr>
      </p:pic>
      <p:sp>
        <p:nvSpPr>
          <p:cNvPr id="5" name="Rectangular Callout 4"/>
          <p:cNvSpPr/>
          <p:nvPr/>
        </p:nvSpPr>
        <p:spPr>
          <a:xfrm>
            <a:off x="1303240" y="1244964"/>
            <a:ext cx="1144482" cy="350043"/>
          </a:xfrm>
          <a:prstGeom prst="wedgeRectCallout">
            <a:avLst>
              <a:gd name="adj1" fmla="val -40424"/>
              <a:gd name="adj2" fmla="val 7593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528285" y="1249727"/>
            <a:ext cx="1144480" cy="350043"/>
          </a:xfrm>
          <a:prstGeom prst="wedgeRectCallout">
            <a:avLst>
              <a:gd name="adj1" fmla="val -127491"/>
              <a:gd name="adj2" fmla="val 6276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739112" y="1249727"/>
            <a:ext cx="1144482" cy="350043"/>
          </a:xfrm>
          <a:prstGeom prst="wedgeRectCallout">
            <a:avLst>
              <a:gd name="adj1" fmla="val -157455"/>
              <a:gd name="adj2" fmla="val 4746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933353" y="1254489"/>
            <a:ext cx="1144482" cy="350043"/>
          </a:xfrm>
          <a:prstGeom prst="wedgeRectCallout">
            <a:avLst>
              <a:gd name="adj1" fmla="val -308689"/>
              <a:gd name="adj2" fmla="val 7427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55429" y="1240202"/>
            <a:ext cx="869617" cy="350043"/>
          </a:xfrm>
          <a:prstGeom prst="wedgeRectCallout">
            <a:avLst>
              <a:gd name="adj1" fmla="val 15950"/>
              <a:gd name="adj2" fmla="val 106699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170245" y="1259252"/>
            <a:ext cx="1007049" cy="350043"/>
          </a:xfrm>
          <a:prstGeom prst="wedgeRectCallout">
            <a:avLst>
              <a:gd name="adj1" fmla="val -487607"/>
              <a:gd name="adj2" fmla="val 90936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269705" y="1244964"/>
            <a:ext cx="1381434" cy="350043"/>
          </a:xfrm>
          <a:prstGeom prst="wedgeRectCallout">
            <a:avLst>
              <a:gd name="adj1" fmla="val -273310"/>
              <a:gd name="adj2" fmla="val 8501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713" y="2996952"/>
            <a:ext cx="7772401" cy="182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</a:t>
            </a:r>
            <a:r>
              <a:rPr lang="en-US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 </a:t>
            </a:r>
            <a:r>
              <a:rPr lang="id-ID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362" cy="1143000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351053"/>
              </p:ext>
            </p:extLst>
          </p:nvPr>
        </p:nvGraphicFramePr>
        <p:xfrm>
          <a:off x="76200" y="1905000"/>
          <a:ext cx="8991601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559"/>
                <a:gridCol w="2853569"/>
                <a:gridCol w="801407"/>
                <a:gridCol w="756377"/>
                <a:gridCol w="756377"/>
                <a:gridCol w="756377"/>
                <a:gridCol w="756377"/>
                <a:gridCol w="831674"/>
                <a:gridCol w="835884"/>
              </a:tblGrid>
              <a:tr h="65453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3.065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3.232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3.321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2.781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3.451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1.644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1.536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1.365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1.526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502213"/>
              </p:ext>
            </p:extLst>
          </p:nvPr>
        </p:nvGraphicFramePr>
        <p:xfrm>
          <a:off x="165312" y="879577"/>
          <a:ext cx="8811837" cy="555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964"/>
                <a:gridCol w="2201267"/>
                <a:gridCol w="772880"/>
                <a:gridCol w="867121"/>
                <a:gridCol w="867121"/>
                <a:gridCol w="867121"/>
                <a:gridCol w="867121"/>
                <a:gridCol w="867121"/>
                <a:gridCol w="867121"/>
              </a:tblGrid>
              <a:tr h="5331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</a:tr>
              <a:tr h="2215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SEDERHANA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</a:tr>
              <a:tr h="318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Exercise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Infra 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 Ft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Cryo</a:t>
                      </a:r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Static </a:t>
                      </a:r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Bycicle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Class Exercise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Pijat</a:t>
                      </a:r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Bayi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SEDANG</a:t>
                      </a:r>
                      <a:r>
                        <a:rPr lang="en-US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Faradisasi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Galvanic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Ultrasound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CANGGIH 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 Monitor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Nebulizer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Densitometri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404664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06579"/>
              </p:ext>
            </p:extLst>
          </p:nvPr>
        </p:nvGraphicFramePr>
        <p:xfrm>
          <a:off x="265332" y="1376772"/>
          <a:ext cx="8465570" cy="408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920"/>
                <a:gridCol w="2243231"/>
                <a:gridCol w="720645"/>
                <a:gridCol w="784080"/>
                <a:gridCol w="762000"/>
                <a:gridCol w="838200"/>
                <a:gridCol w="762000"/>
                <a:gridCol w="823832"/>
                <a:gridCol w="896662"/>
              </a:tblGrid>
              <a:tr h="5282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</a:tr>
              <a:tr h="359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57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08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33" y="609600"/>
            <a:ext cx="8229362" cy="722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892780"/>
              </p:ext>
            </p:extLst>
          </p:nvPr>
        </p:nvGraphicFramePr>
        <p:xfrm>
          <a:off x="251519" y="2132856"/>
          <a:ext cx="8725475" cy="243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0697"/>
                <a:gridCol w="3724288"/>
                <a:gridCol w="1170490"/>
              </a:tblGrid>
              <a:tr h="7354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JULI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</a:tr>
              <a:tr h="5965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17.854.375.730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49,60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747633" y="762000"/>
            <a:ext cx="8229362" cy="722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KINERJA PENDAPATAN</a:t>
            </a:r>
            <a: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66260"/>
            <a:ext cx="4343400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142872"/>
              </p:ext>
            </p:extLst>
          </p:nvPr>
        </p:nvGraphicFramePr>
        <p:xfrm>
          <a:off x="304800" y="630306"/>
          <a:ext cx="8443883" cy="617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33"/>
                <a:gridCol w="2155958"/>
                <a:gridCol w="783495"/>
                <a:gridCol w="797369"/>
                <a:gridCol w="834408"/>
                <a:gridCol w="834408"/>
                <a:gridCol w="910264"/>
                <a:gridCol w="834408"/>
                <a:gridCol w="668740"/>
              </a:tblGrid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</a:tr>
              <a:tr h="3048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</a:tr>
              <a:tr h="311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media radio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16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 Kesehatan Jiwa ke masyarakat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3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Support Group 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24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Konsultasi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keluarga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084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Kunjungan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164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81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9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416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1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408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16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16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1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16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337916" cy="59295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064439"/>
              </p:ext>
            </p:extLst>
          </p:nvPr>
        </p:nvGraphicFramePr>
        <p:xfrm>
          <a:off x="165313" y="1376772"/>
          <a:ext cx="8750086" cy="479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56"/>
                <a:gridCol w="2269585"/>
                <a:gridCol w="907833"/>
                <a:gridCol w="832181"/>
                <a:gridCol w="756528"/>
                <a:gridCol w="832181"/>
                <a:gridCol w="756528"/>
                <a:gridCol w="832181"/>
                <a:gridCol w="895013"/>
              </a:tblGrid>
              <a:tr h="6078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03" marR="136503" marT="68579" marB="68579" anchor="ctr"/>
                </a:tc>
              </a:tr>
              <a:tr h="531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449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1.587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2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873587"/>
              </p:ext>
            </p:extLst>
          </p:nvPr>
        </p:nvGraphicFramePr>
        <p:xfrm>
          <a:off x="90488" y="973300"/>
          <a:ext cx="8978693" cy="541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560"/>
                <a:gridCol w="2351640"/>
                <a:gridCol w="838200"/>
                <a:gridCol w="762000"/>
                <a:gridCol w="838200"/>
                <a:gridCol w="838200"/>
                <a:gridCol w="838200"/>
                <a:gridCol w="838200"/>
                <a:gridCol w="901493"/>
              </a:tblGrid>
              <a:tr h="57927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52" marR="136452" marT="68573" marB="68573" anchor="ctr"/>
                </a:tc>
              </a:tr>
              <a:tr h="410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438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97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272" y="473869"/>
            <a:ext cx="8317093" cy="7500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79786"/>
              </p:ext>
            </p:extLst>
          </p:nvPr>
        </p:nvGraphicFramePr>
        <p:xfrm>
          <a:off x="165310" y="1654536"/>
          <a:ext cx="8813380" cy="425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890"/>
                <a:gridCol w="2788073"/>
                <a:gridCol w="764631"/>
                <a:gridCol w="764631"/>
                <a:gridCol w="764631"/>
                <a:gridCol w="764631"/>
                <a:gridCol w="764631"/>
                <a:gridCol w="764631"/>
                <a:gridCol w="764631"/>
              </a:tblGrid>
              <a:tr h="56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58" marR="136458" marT="68586" marB="68586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0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</a:p>
                  </a:txBody>
                  <a:tcPr marL="0" marR="0" marT="0" marB="0" anchor="ctr"/>
                </a:tc>
              </a:tr>
              <a:tr h="471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242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9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5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1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181609" cy="51467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376632"/>
              </p:ext>
            </p:extLst>
          </p:nvPr>
        </p:nvGraphicFramePr>
        <p:xfrm>
          <a:off x="89110" y="1360780"/>
          <a:ext cx="8978691" cy="481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890"/>
                <a:gridCol w="2331385"/>
                <a:gridCol w="853488"/>
                <a:gridCol w="853488"/>
                <a:gridCol w="853488"/>
                <a:gridCol w="853488"/>
                <a:gridCol w="853488"/>
                <a:gridCol w="853488"/>
                <a:gridCol w="853488"/>
              </a:tblGrid>
              <a:tr h="65358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74" marR="136474" marT="68534" marB="68534" anchor="ctr"/>
                </a:tc>
              </a:tr>
              <a:tr h="31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</a:tr>
              <a:tr h="389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4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410200" cy="66860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183129"/>
              </p:ext>
            </p:extLst>
          </p:nvPr>
        </p:nvGraphicFramePr>
        <p:xfrm>
          <a:off x="208176" y="782847"/>
          <a:ext cx="8705897" cy="599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888"/>
                <a:gridCol w="2286000"/>
                <a:gridCol w="914400"/>
                <a:gridCol w="838200"/>
                <a:gridCol w="762000"/>
                <a:gridCol w="762000"/>
                <a:gridCol w="762000"/>
                <a:gridCol w="838200"/>
                <a:gridCol w="870209"/>
              </a:tblGrid>
              <a:tr h="50784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03" marR="136503" marT="68577" marB="68577" anchor="ctr"/>
                </a:tc>
              </a:tr>
              <a:tr h="311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3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03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4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07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2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9" y="11342"/>
            <a:ext cx="7165032" cy="5957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476487"/>
              </p:ext>
            </p:extLst>
          </p:nvPr>
        </p:nvGraphicFramePr>
        <p:xfrm>
          <a:off x="71440" y="531101"/>
          <a:ext cx="8991600" cy="628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241"/>
                <a:gridCol w="580030"/>
                <a:gridCol w="887104"/>
                <a:gridCol w="887104"/>
                <a:gridCol w="887104"/>
                <a:gridCol w="887104"/>
                <a:gridCol w="887104"/>
                <a:gridCol w="887104"/>
                <a:gridCol w="734705"/>
              </a:tblGrid>
              <a:tr h="3426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44" marR="136544" marT="68480" marB="68480" anchor="ctr"/>
                </a:tc>
              </a:tr>
              <a:tr h="2200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</a:tr>
              <a:tr h="270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</a:p>
                    <a:p>
                      <a:pPr algn="l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Tangan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</a:tr>
              <a:tr h="220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343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3232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2343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</a:t>
                      </a:r>
                      <a:endParaRPr lang="fi-FI" sz="12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Tangan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425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394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</a:tr>
              <a:tr h="379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2976" y="79512"/>
            <a:ext cx="7744685" cy="498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5580"/>
              </p:ext>
            </p:extLst>
          </p:nvPr>
        </p:nvGraphicFramePr>
        <p:xfrm>
          <a:off x="279329" y="612912"/>
          <a:ext cx="8824914" cy="619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992"/>
                <a:gridCol w="3366707"/>
                <a:gridCol w="742760"/>
                <a:gridCol w="668484"/>
                <a:gridCol w="668484"/>
                <a:gridCol w="657611"/>
                <a:gridCol w="703993"/>
                <a:gridCol w="725698"/>
                <a:gridCol w="735185"/>
              </a:tblGrid>
              <a:tr h="4381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04" marR="136504" marT="68495" marB="68495" anchor="ctr"/>
                </a:tc>
              </a:tr>
              <a:tr h="2190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29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29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4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34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74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74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629162" cy="7381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GAWAT DARURAT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150182"/>
              </p:ext>
            </p:extLst>
          </p:nvPr>
        </p:nvGraphicFramePr>
        <p:xfrm>
          <a:off x="152400" y="1700808"/>
          <a:ext cx="8839201" cy="369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682"/>
                <a:gridCol w="2745945"/>
                <a:gridCol w="764233"/>
                <a:gridCol w="764233"/>
                <a:gridCol w="764233"/>
                <a:gridCol w="764233"/>
                <a:gridCol w="764233"/>
                <a:gridCol w="840657"/>
                <a:gridCol w="814752"/>
              </a:tblGrid>
              <a:tr h="69018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43" marR="136443" marT="68567" marB="68567" anchor="ctr"/>
                </a:tc>
              </a:tr>
              <a:tr h="397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85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6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4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</a:tr>
              <a:tr h="323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0113" y="709615"/>
            <a:ext cx="6347714" cy="7267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ELEKTROMEDIK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775710"/>
              </p:ext>
            </p:extLst>
          </p:nvPr>
        </p:nvGraphicFramePr>
        <p:xfrm>
          <a:off x="142880" y="1843088"/>
          <a:ext cx="8813386" cy="260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95"/>
                <a:gridCol w="2790793"/>
                <a:gridCol w="762000"/>
                <a:gridCol w="685800"/>
                <a:gridCol w="762000"/>
                <a:gridCol w="762000"/>
                <a:gridCol w="762000"/>
                <a:gridCol w="838204"/>
                <a:gridCol w="825294"/>
              </a:tblGrid>
              <a:tr h="69320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10" marR="136510" marT="68600" marB="68600" anchor="ctr"/>
                </a:tc>
              </a:tr>
              <a:tr h="286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0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260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31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01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623918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76549"/>
              </p:ext>
            </p:extLst>
          </p:nvPr>
        </p:nvGraphicFramePr>
        <p:xfrm>
          <a:off x="76199" y="438150"/>
          <a:ext cx="8915401" cy="637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938"/>
                <a:gridCol w="2391863"/>
                <a:gridCol w="1768325"/>
                <a:gridCol w="1342913"/>
                <a:gridCol w="1675027"/>
                <a:gridCol w="989335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JULI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</a:tr>
              <a:tr h="36631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38.395.000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243.015.000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54,00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2.375.000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17.940.000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71,76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2.380.000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68,00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Psikogeriatri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29,00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12.760.000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81.140.000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46,37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60.155.000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529.447.500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35,30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8.875.000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90.510.000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129,30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3.775.000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37,75</a:t>
                      </a:r>
                    </a:p>
                  </a:txBody>
                  <a:tcPr marL="0" marR="0" marT="0" marB="0" anchor="ctr"/>
                </a:tc>
              </a:tr>
              <a:tr h="448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26,67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19,83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4,17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13.132.800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75,04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5.573.756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45.165.917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30,11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587950" cy="6177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199737"/>
              </p:ext>
            </p:extLst>
          </p:nvPr>
        </p:nvGraphicFramePr>
        <p:xfrm>
          <a:off x="76200" y="1160749"/>
          <a:ext cx="8978684" cy="5419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334"/>
                <a:gridCol w="4144012"/>
                <a:gridCol w="604334"/>
                <a:gridCol w="604334"/>
                <a:gridCol w="604334"/>
                <a:gridCol w="604334"/>
                <a:gridCol w="604334"/>
                <a:gridCol w="604334"/>
                <a:gridCol w="604334"/>
              </a:tblGrid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220" marR="14220" marT="14289" marB="0" anchor="ctr"/>
                </a:tc>
              </a:tr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</a:tr>
              <a:tr h="330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5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71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24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79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00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6848" y="114304"/>
            <a:ext cx="6583514" cy="10527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459826"/>
              </p:ext>
            </p:extLst>
          </p:nvPr>
        </p:nvGraphicFramePr>
        <p:xfrm>
          <a:off x="76200" y="1116456"/>
          <a:ext cx="8902484" cy="492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166580"/>
                <a:gridCol w="776958"/>
                <a:gridCol w="775078"/>
                <a:gridCol w="775078"/>
                <a:gridCol w="775078"/>
                <a:gridCol w="775078"/>
                <a:gridCol w="775078"/>
                <a:gridCol w="775078"/>
                <a:gridCol w="775078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217" marR="14217" marT="1429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</a:tr>
              <a:tr h="367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2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59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518927" y="5698333"/>
            <a:ext cx="8229362" cy="1052513"/>
          </a:xfrm>
          <a:prstGeom prst="rect">
            <a:avLst/>
          </a:prstGeom>
        </p:spPr>
        <p:txBody>
          <a:bodyPr lIns="87240" tIns="43619" rIns="87240" bIns="43619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201173" cy="939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421993"/>
              </p:ext>
            </p:extLst>
          </p:nvPr>
        </p:nvGraphicFramePr>
        <p:xfrm>
          <a:off x="179513" y="1447800"/>
          <a:ext cx="8856983" cy="429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33"/>
                <a:gridCol w="1602530"/>
                <a:gridCol w="838179"/>
                <a:gridCol w="1066176"/>
                <a:gridCol w="1066176"/>
                <a:gridCol w="990021"/>
                <a:gridCol w="951874"/>
                <a:gridCol w="852897"/>
                <a:gridCol w="852897"/>
              </a:tblGrid>
              <a:tr h="533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596579" y="4714875"/>
          <a:ext cx="310882" cy="548640"/>
        </p:xfrm>
        <a:graphic>
          <a:graphicData uri="http://schemas.openxmlformats.org/drawingml/2006/table">
            <a:tbl>
              <a:tblPr/>
              <a:tblGrid>
                <a:gridCol w="310882"/>
              </a:tblGrid>
              <a:tr h="548640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36485" marR="136485" marT="68580" marB="68580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533400"/>
            <a:ext cx="4800601" cy="8554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GIZI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815286"/>
              </p:ext>
            </p:extLst>
          </p:nvPr>
        </p:nvGraphicFramePr>
        <p:xfrm>
          <a:off x="165312" y="1592797"/>
          <a:ext cx="8813381" cy="213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888"/>
                <a:gridCol w="2514600"/>
                <a:gridCol w="838200"/>
                <a:gridCol w="762000"/>
                <a:gridCol w="762000"/>
                <a:gridCol w="762000"/>
                <a:gridCol w="762000"/>
                <a:gridCol w="838200"/>
                <a:gridCol w="901493"/>
              </a:tblGrid>
              <a:tr h="6170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82" marR="136482" marT="68640" marB="68640" anchor="ctr"/>
                </a:tc>
              </a:tr>
              <a:tr h="506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6.948</a:t>
                      </a:r>
                    </a:p>
                  </a:txBody>
                  <a:tcPr marL="9525" marR="9525" marT="9525" marB="0" anchor="ctr"/>
                </a:tc>
              </a:tr>
              <a:tr h="53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471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Diet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1.056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6444827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LAUNDRY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17387"/>
              </p:ext>
            </p:extLst>
          </p:nvPr>
        </p:nvGraphicFramePr>
        <p:xfrm>
          <a:off x="76200" y="2133600"/>
          <a:ext cx="8813383" cy="178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064"/>
                <a:gridCol w="2441800"/>
                <a:gridCol w="801217"/>
                <a:gridCol w="801217"/>
                <a:gridCol w="801217"/>
                <a:gridCol w="801217"/>
                <a:gridCol w="801217"/>
                <a:gridCol w="801217"/>
                <a:gridCol w="801217"/>
              </a:tblGrid>
              <a:tr h="585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09" marR="136509" marT="68559" marB="68559" anchor="ctr"/>
                </a:tc>
              </a:tr>
              <a:tr h="44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18.464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15.185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23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905000" y="82976"/>
            <a:ext cx="5231297" cy="6028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022758"/>
              </p:ext>
            </p:extLst>
          </p:nvPr>
        </p:nvGraphicFramePr>
        <p:xfrm>
          <a:off x="119273" y="558347"/>
          <a:ext cx="8915400" cy="623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851"/>
                <a:gridCol w="3258146"/>
                <a:gridCol w="735592"/>
                <a:gridCol w="601849"/>
                <a:gridCol w="668722"/>
                <a:gridCol w="802464"/>
                <a:gridCol w="735592"/>
                <a:gridCol w="735592"/>
                <a:gridCol w="735592"/>
              </a:tblGrid>
              <a:tr h="3400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</a:tr>
              <a:tr h="340066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80" marR="136480" marT="68585" marB="68585" anchor="ctr"/>
                </a:tc>
              </a:tr>
              <a:tr h="323580">
                <a:tc gridSpan="5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4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9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3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001283" y="124410"/>
            <a:ext cx="5943601" cy="42390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610251"/>
              </p:ext>
            </p:extLst>
          </p:nvPr>
        </p:nvGraphicFramePr>
        <p:xfrm>
          <a:off x="96039" y="648941"/>
          <a:ext cx="8946876" cy="6129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949"/>
                <a:gridCol w="1895796"/>
                <a:gridCol w="891133"/>
                <a:gridCol w="759112"/>
                <a:gridCol w="759112"/>
                <a:gridCol w="735888"/>
                <a:gridCol w="782336"/>
                <a:gridCol w="782336"/>
                <a:gridCol w="891607"/>
                <a:gridCol w="891607"/>
              </a:tblGrid>
              <a:tr h="3370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</a:tr>
              <a:tr h="337025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91" marR="136491" marT="68570" marB="6857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</a:tr>
              <a:tr h="120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532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46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bangunan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inspeksi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6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0" y="221974"/>
            <a:ext cx="4878288" cy="638168"/>
          </a:xfrm>
        </p:spPr>
        <p:txBody>
          <a:bodyPr/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32753"/>
              </p:ext>
            </p:extLst>
          </p:nvPr>
        </p:nvGraphicFramePr>
        <p:xfrm>
          <a:off x="76771" y="964096"/>
          <a:ext cx="8959723" cy="5337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797"/>
                <a:gridCol w="3312368"/>
                <a:gridCol w="673883"/>
                <a:gridCol w="717123"/>
                <a:gridCol w="780724"/>
                <a:gridCol w="702653"/>
                <a:gridCol w="702653"/>
                <a:gridCol w="725401"/>
                <a:gridCol w="738121"/>
              </a:tblGrid>
              <a:tr h="371578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</a:tr>
              <a:tr h="365524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43" marR="136443" marT="68583" marB="68583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Elektronika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Komunikasi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347714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97637"/>
              </p:ext>
            </p:extLst>
          </p:nvPr>
        </p:nvGraphicFramePr>
        <p:xfrm>
          <a:off x="136789" y="1995488"/>
          <a:ext cx="8907195" cy="3306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87"/>
                <a:gridCol w="2876673"/>
                <a:gridCol w="773105"/>
                <a:gridCol w="773105"/>
                <a:gridCol w="773105"/>
                <a:gridCol w="773105"/>
                <a:gridCol w="773105"/>
                <a:gridCol w="773105"/>
                <a:gridCol w="773105"/>
              </a:tblGrid>
              <a:tr h="3491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</a:tr>
              <a:tr h="220246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15" marR="136515" marT="68474" marB="68474" anchor="ctr"/>
                </a:tc>
              </a:tr>
              <a:tr h="376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92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00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1" y="0"/>
            <a:ext cx="9221932" cy="687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23918" cy="6429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519561"/>
              </p:ext>
            </p:extLst>
          </p:nvPr>
        </p:nvGraphicFramePr>
        <p:xfrm>
          <a:off x="76200" y="609600"/>
          <a:ext cx="8910524" cy="612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95"/>
                <a:gridCol w="2665258"/>
                <a:gridCol w="1661195"/>
                <a:gridCol w="161870"/>
                <a:gridCol w="1285930"/>
                <a:gridCol w="1483568"/>
                <a:gridCol w="1051308"/>
              </a:tblGrid>
              <a:tr h="52372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70" marR="136470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JULI</a:t>
                      </a: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</a:tr>
              <a:tr h="32494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16.742.200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125.196.450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62,60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7.813.400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40.073.850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160,30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6.537.000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108.239.000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154,63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2.605.000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15.049.000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43,00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789.000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12.828.054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106,90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103.128.593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654.511.748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43,63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7.580.000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50.180.000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74,34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24.800.000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134.350.000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191,93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593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1.880.973.200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14.492.411.825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50,03</a:t>
                      </a:r>
                    </a:p>
                  </a:txBody>
                  <a:tcPr marL="0" marR="0" marT="0" marB="0" anchor="ctr"/>
                </a:tc>
              </a:tr>
              <a:tr h="31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68.368.968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441.986.159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44,20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86487" cy="47668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491662"/>
              </p:ext>
            </p:extLst>
          </p:nvPr>
        </p:nvGraphicFramePr>
        <p:xfrm>
          <a:off x="101584" y="762000"/>
          <a:ext cx="8943806" cy="598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55"/>
                <a:gridCol w="2365999"/>
                <a:gridCol w="1795213"/>
                <a:gridCol w="1625352"/>
                <a:gridCol w="1555920"/>
                <a:gridCol w="771867"/>
              </a:tblGrid>
              <a:tr h="6076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JULI</a:t>
                      </a: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</a:tr>
              <a:tr h="3333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47.356.000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452.162.000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39,32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1.139.000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7.362.000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73,62</a:t>
                      </a:r>
                    </a:p>
                  </a:txBody>
                  <a:tcPr marL="0" marR="0" marT="0" marB="0" anchor="ctr"/>
                </a:tc>
              </a:tr>
              <a:tr h="27163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3.365.000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14.150.000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113,20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Kendaraan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18,75</a:t>
                      </a:r>
                    </a:p>
                  </a:txBody>
                  <a:tcPr marL="0" marR="0" marT="0" marB="0" anchor="ctr"/>
                </a:tc>
              </a:tr>
              <a:tr h="25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4.235.000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28,23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Kantin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31.900.000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63,80</a:t>
                      </a:r>
                    </a:p>
                  </a:txBody>
                  <a:tcPr marL="0" marR="0" marT="0" marB="0" anchor="ctr"/>
                </a:tc>
              </a:tr>
              <a:tr h="40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35.900.000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65,27</a:t>
                      </a:r>
                    </a:p>
                  </a:txBody>
                  <a:tcPr marL="0" marR="0" marT="0" marB="0" anchor="ctr"/>
                </a:tc>
              </a:tr>
              <a:tr h="373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750.000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6.000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514.500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51,45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17.665.785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153.864.927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52,14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457199"/>
            <a:ext cx="8229602" cy="96044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970024586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72792" y="50507"/>
            <a:ext cx="82293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76264214"/>
              </p:ext>
            </p:extLst>
          </p:nvPr>
        </p:nvGraphicFramePr>
        <p:xfrm>
          <a:off x="109236" y="743448"/>
          <a:ext cx="8956106" cy="590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525"/>
                <a:gridCol w="113379"/>
                <a:gridCol w="856760"/>
                <a:gridCol w="1091407"/>
                <a:gridCol w="1091407"/>
                <a:gridCol w="1091407"/>
                <a:gridCol w="1091407"/>
                <a:gridCol w="1091407"/>
                <a:gridCol w="1091407"/>
              </a:tblGrid>
              <a:tr h="59007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</a:p>
                    <a:p>
                      <a:endParaRPr lang="en-US" sz="1400" dirty="0"/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 gridSpan="2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2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2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8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Pengunjung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4.002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7.605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316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3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924</TotalTime>
  <Words>4910</Words>
  <Application>Microsoft Office PowerPoint</Application>
  <PresentationFormat>On-screen Show (4:3)</PresentationFormat>
  <Paragraphs>3661</Paragraphs>
  <Slides>59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Facet</vt:lpstr>
      <vt:lpstr>PowerPoint Presentation</vt:lpstr>
      <vt:lpstr>PowerPoint Presentation</vt:lpstr>
      <vt:lpstr>PowerPoint Presentation</vt:lpstr>
      <vt:lpstr>    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BKMKS</vt:lpstr>
      <vt:lpstr>JAMKESDA</vt:lpstr>
      <vt:lpstr>PELAYANAN RAWAT JALAN  BERDASARKAN CARA BAYAR   </vt:lpstr>
      <vt:lpstr>U M U M</vt:lpstr>
      <vt:lpstr>N P B I</vt:lpstr>
      <vt:lpstr>PowerPoint Presentation</vt:lpstr>
      <vt:lpstr>BKMKS</vt:lpstr>
      <vt:lpstr>JAMKESDA</vt:lpstr>
      <vt:lpstr>     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 JAWA TENGAH</vt:lpstr>
      <vt:lpstr>DATA WILAYAH CAKUPAN JAWA TIMUR   </vt:lpstr>
      <vt:lpstr>LAPORAN KEGIATAN INSTALASI S/D BULAN JULI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INSTALASI GAWAT DARURAT</vt:lpstr>
      <vt:lpstr>INSTALASI ELEKTROMEDIK</vt:lpstr>
      <vt:lpstr>INSTALASI RAWAT INAP</vt:lpstr>
      <vt:lpstr>INSTALASI RAWAT JALAN</vt:lpstr>
      <vt:lpstr>RAWAT JALAN NONPSIKIATRI</vt:lpstr>
      <vt:lpstr>INSTALASI GIZI</vt:lpstr>
      <vt:lpstr>INSTALASI LAUNDRY</vt:lpstr>
      <vt:lpstr>INSTALASI SANITASI (1)</vt:lpstr>
      <vt:lpstr>INSTALASI SANITASI (2)</vt:lpstr>
      <vt:lpstr>INSTALASI IPS RS</vt:lpstr>
      <vt:lpstr>SUBAG DIKLITBANG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96</cp:revision>
  <cp:lastPrinted>2017-08-21T04:12:20Z</cp:lastPrinted>
  <dcterms:created xsi:type="dcterms:W3CDTF">2017-07-26T01:43:47Z</dcterms:created>
  <dcterms:modified xsi:type="dcterms:W3CDTF">2017-08-21T04:18:07Z</dcterms:modified>
</cp:coreProperties>
</file>