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8042" r:id="rId1"/>
  </p:sldMasterIdLst>
  <p:notesMasterIdLst>
    <p:notesMasterId r:id="rId43"/>
  </p:notesMasterIdLst>
  <p:handoutMasterIdLst>
    <p:handoutMasterId r:id="rId44"/>
  </p:handoutMasterIdLst>
  <p:sldIdLst>
    <p:sldId id="492" r:id="rId2"/>
    <p:sldId id="291" r:id="rId3"/>
    <p:sldId id="430" r:id="rId4"/>
    <p:sldId id="415" r:id="rId5"/>
    <p:sldId id="414" r:id="rId6"/>
    <p:sldId id="398" r:id="rId7"/>
    <p:sldId id="442" r:id="rId8"/>
    <p:sldId id="443" r:id="rId9"/>
    <p:sldId id="502" r:id="rId10"/>
    <p:sldId id="459" r:id="rId11"/>
    <p:sldId id="460" r:id="rId12"/>
    <p:sldId id="503" r:id="rId13"/>
    <p:sldId id="504" r:id="rId14"/>
    <p:sldId id="435" r:id="rId15"/>
    <p:sldId id="445" r:id="rId16"/>
    <p:sldId id="446" r:id="rId17"/>
    <p:sldId id="449" r:id="rId18"/>
    <p:sldId id="450" r:id="rId19"/>
    <p:sldId id="451" r:id="rId20"/>
    <p:sldId id="452" r:id="rId21"/>
    <p:sldId id="454" r:id="rId22"/>
    <p:sldId id="455" r:id="rId23"/>
    <p:sldId id="457" r:id="rId24"/>
    <p:sldId id="458" r:id="rId25"/>
    <p:sldId id="456" r:id="rId26"/>
    <p:sldId id="468" r:id="rId27"/>
    <p:sldId id="469" r:id="rId28"/>
    <p:sldId id="470" r:id="rId29"/>
    <p:sldId id="471" r:id="rId30"/>
    <p:sldId id="501" r:id="rId31"/>
    <p:sldId id="472" r:id="rId32"/>
    <p:sldId id="473" r:id="rId33"/>
    <p:sldId id="515" r:id="rId34"/>
    <p:sldId id="516" r:id="rId35"/>
    <p:sldId id="517" r:id="rId36"/>
    <p:sldId id="518" r:id="rId37"/>
    <p:sldId id="546" r:id="rId38"/>
    <p:sldId id="549" r:id="rId39"/>
    <p:sldId id="550" r:id="rId40"/>
    <p:sldId id="551" r:id="rId41"/>
    <p:sldId id="552" r:id="rId42"/>
  </p:sldIdLst>
  <p:sldSz cx="6126163" cy="4572000"/>
  <p:notesSz cx="6858000" cy="111426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311150" indent="-20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627063" indent="-4286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941388" indent="-666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255713" indent="-904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440">
          <p15:clr>
            <a:srgbClr val="A4A3A4"/>
          </p15:clr>
        </p15:guide>
        <p15:guide id="2" pos="193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511" userDrawn="1">
          <p15:clr>
            <a:srgbClr val="A4A3A4"/>
          </p15:clr>
        </p15:guide>
        <p15:guide id="2" pos="215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8B0A"/>
    <a:srgbClr val="CC00FF"/>
    <a:srgbClr val="190FDD"/>
    <a:srgbClr val="DFEB3D"/>
    <a:srgbClr val="0C9613"/>
    <a:srgbClr val="BE8A6A"/>
    <a:srgbClr val="B8A570"/>
    <a:srgbClr val="F3C76F"/>
    <a:srgbClr val="64585A"/>
    <a:srgbClr val="B0A1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735" autoAdjust="0"/>
    <p:restoredTop sz="86409" autoAdjust="0"/>
  </p:normalViewPr>
  <p:slideViewPr>
    <p:cSldViewPr>
      <p:cViewPr varScale="1">
        <p:scale>
          <a:sx n="96" d="100"/>
          <a:sy n="96" d="100"/>
        </p:scale>
        <p:origin x="1182" y="84"/>
      </p:cViewPr>
      <p:guideLst>
        <p:guide orient="horz" pos="1440"/>
        <p:guide pos="193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2371" y="-91"/>
      </p:cViewPr>
      <p:guideLst>
        <p:guide orient="horz" pos="3511"/>
        <p:guide pos="215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8"/>
            <a:ext cx="2971800" cy="560246"/>
          </a:xfrm>
          <a:prstGeom prst="rect">
            <a:avLst/>
          </a:prstGeom>
        </p:spPr>
        <p:txBody>
          <a:bodyPr vert="horz" lIns="91436" tIns="45719" rIns="91436" bIns="45719" rtlCol="0"/>
          <a:lstStyle>
            <a:lvl1pPr algn="l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3025" y="8"/>
            <a:ext cx="2971800" cy="560246"/>
          </a:xfrm>
          <a:prstGeom prst="rect">
            <a:avLst/>
          </a:prstGeom>
        </p:spPr>
        <p:txBody>
          <a:bodyPr vert="horz" lIns="91436" tIns="45719" rIns="91436" bIns="45719" rtlCol="0"/>
          <a:lstStyle>
            <a:lvl1pPr algn="r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0582420"/>
            <a:ext cx="2971800" cy="554910"/>
          </a:xfrm>
          <a:prstGeom prst="rect">
            <a:avLst/>
          </a:prstGeom>
        </p:spPr>
        <p:txBody>
          <a:bodyPr vert="horz" lIns="91436" tIns="45719" rIns="91436" bIns="45719" rtlCol="0" anchor="b"/>
          <a:lstStyle>
            <a:lvl1pPr algn="l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3025" y="10582420"/>
            <a:ext cx="2971800" cy="554910"/>
          </a:xfrm>
          <a:prstGeom prst="rect">
            <a:avLst/>
          </a:prstGeom>
        </p:spPr>
        <p:txBody>
          <a:bodyPr vert="horz" lIns="91436" tIns="45719" rIns="91436" bIns="45719" rtlCol="0" anchor="b"/>
          <a:lstStyle>
            <a:lvl1pPr algn="r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1826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8"/>
            <a:ext cx="2971800" cy="560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8"/>
            <a:ext cx="2971800" cy="560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27063" y="833438"/>
            <a:ext cx="5603875" cy="41830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7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5291211"/>
            <a:ext cx="5486400" cy="5017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7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0582420"/>
            <a:ext cx="2971800" cy="554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10582420"/>
            <a:ext cx="2971800" cy="554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22BCC5F-5B0A-4508-8DE6-BA88F4FB5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797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31115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62706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941388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12557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1574218" algn="l" defTabSz="629687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89061" algn="l" defTabSz="629687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203903" algn="l" defTabSz="629687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518747" algn="l" defTabSz="629687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d-ID" dirty="0" smtClean="0">
              <a:latin typeface="Arial" panose="020B0604020202020204" pitchFamily="34" charset="0"/>
            </a:endParaRPr>
          </a:p>
        </p:txBody>
      </p:sp>
      <p:sp>
        <p:nvSpPr>
          <p:cNvPr id="12292" name="Slide Number Placeholder 1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E1A2462D-8A8A-42F0-861F-39924CEFD0C0}" type="slidenum">
              <a:rPr lang="en-US" smtClean="0">
                <a:latin typeface="Arial" panose="020B0604020202020204" pitchFamily="34" charset="0"/>
              </a:rPr>
              <a:pPr/>
              <a:t>1</a:t>
            </a:fld>
            <a:endParaRPr 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0796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31A14F3E-5B13-4D15-9F0A-6EB93674E506}" type="slidenum">
              <a:rPr lang="en-US" smtClean="0">
                <a:latin typeface="Arial" panose="020B0604020202020204" pitchFamily="34" charset="0"/>
              </a:rPr>
              <a:pPr/>
              <a:t>10</a:t>
            </a:fld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4918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791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F14C0D0-4BA5-4EB7-BE53-FACBFE0D1AD8}" type="slidenum">
              <a:rPr lang="en-US" smtClean="0"/>
              <a:pPr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221917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2500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017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880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024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858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D7F93584-7CC8-455F-8BF5-C49EF838B2DE}" type="slidenum">
              <a:rPr lang="en-US" smtClean="0">
                <a:latin typeface="Arial" panose="020B0604020202020204" pitchFamily="34" charset="0"/>
              </a:rPr>
              <a:pPr/>
              <a:t>18</a:t>
            </a:fld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53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84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dirty="0" smtClean="0">
              <a:latin typeface="Arial" panose="020B0604020202020204" pitchFamily="34" charset="0"/>
            </a:endParaRPr>
          </a:p>
        </p:txBody>
      </p:sp>
      <p:sp>
        <p:nvSpPr>
          <p:cNvPr id="16388" name="Slide Number Placeholder 1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7DF2CAE4-5AEB-47A2-BCF0-38E043F3F39D}" type="slidenum">
              <a:rPr lang="en-US" smtClean="0">
                <a:latin typeface="Arial" panose="020B0604020202020204" pitchFamily="34" charset="0"/>
              </a:rPr>
              <a:pPr/>
              <a:t>2</a:t>
            </a:fld>
            <a:endParaRPr 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5029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138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9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062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348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B126C71F-9CD1-47EB-9797-EE2305949CF7}" type="slidenum">
              <a:rPr lang="en-US" smtClean="0">
                <a:latin typeface="Arial" panose="020B0604020202020204" pitchFamily="34" charset="0"/>
              </a:rPr>
              <a:pPr/>
              <a:t>24</a:t>
            </a:fld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14266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0788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116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1856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983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10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>
              <a:latin typeface="Arial" panose="020B0604020202020204" pitchFamily="34" charset="0"/>
            </a:endParaRPr>
          </a:p>
        </p:txBody>
      </p:sp>
      <p:sp>
        <p:nvSpPr>
          <p:cNvPr id="21508" name="Slide Number Placeholder 1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3FC841F6-3443-4010-881F-7CCA01FB2FAC}" type="slidenum">
              <a:rPr lang="en-US" smtClean="0">
                <a:latin typeface="Arial" panose="020B0604020202020204" pitchFamily="34" charset="0"/>
              </a:rPr>
              <a:pPr/>
              <a:t>3</a:t>
            </a:fld>
            <a:endParaRPr 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42106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4354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0484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1733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3066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6914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9388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7706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80160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3146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32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0E88C904-45BC-4B53-9A7C-146073CD0E98}" type="slidenum">
              <a:rPr lang="en-US" smtClean="0">
                <a:latin typeface="Arial" panose="020B0604020202020204" pitchFamily="34" charset="0"/>
              </a:rPr>
              <a:pPr/>
              <a:t>4</a:t>
            </a:fld>
            <a:endParaRPr 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27890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864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5B6A5B19-D778-46F9-8204-A8E1BD7AB72D}" type="slidenum">
              <a:rPr lang="en-US" smtClean="0">
                <a:latin typeface="Arial" panose="020B0604020202020204" pitchFamily="34" charset="0"/>
              </a:rPr>
              <a:pPr/>
              <a:t>5</a:t>
            </a:fld>
            <a:endParaRPr 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1384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14F9BB64-E89D-4FC3-B203-631AE6AA4684}" type="slidenum">
              <a:rPr lang="en-US" smtClean="0">
                <a:latin typeface="Arial" panose="020B0604020202020204" pitchFamily="34" charset="0"/>
              </a:rPr>
              <a:pPr/>
              <a:t>6</a:t>
            </a:fld>
            <a:endParaRPr 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5640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5831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A72E903-F4C6-421A-9A34-CDAA11AD433C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298646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5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5672" y="-5645"/>
            <a:ext cx="6144464" cy="4583290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7460" y="1603023"/>
            <a:ext cx="3903700" cy="1097535"/>
          </a:xfrm>
        </p:spPr>
        <p:txBody>
          <a:bodyPr anchor="b">
            <a:no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7460" y="2700556"/>
            <a:ext cx="3903700" cy="73126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3A50F-A7ED-4AFD-A4D1-7347AB2864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21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411" y="406400"/>
            <a:ext cx="4252748" cy="2269067"/>
          </a:xfrm>
        </p:spPr>
        <p:txBody>
          <a:bodyPr anchor="ctr">
            <a:normAutofit/>
          </a:bodyPr>
          <a:lstStyle>
            <a:lvl1pPr algn="l">
              <a:defRPr sz="2933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8411" y="2980267"/>
            <a:ext cx="4252748" cy="1047308"/>
          </a:xfrm>
        </p:spPr>
        <p:txBody>
          <a:bodyPr anchor="ctr">
            <a:normAutofit/>
          </a:bodyPr>
          <a:lstStyle>
            <a:lvl1pPr marL="0" indent="0" algn="l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DA2AA4-9F4B-4527-85E7-E1063C7704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7713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146" y="406400"/>
            <a:ext cx="4068151" cy="2015067"/>
          </a:xfrm>
        </p:spPr>
        <p:txBody>
          <a:bodyPr anchor="ctr">
            <a:normAutofit/>
          </a:bodyPr>
          <a:lstStyle>
            <a:lvl1pPr algn="l">
              <a:defRPr sz="2933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37681" y="2421467"/>
            <a:ext cx="3631081" cy="254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04815" indent="0">
              <a:buFontTx/>
              <a:buNone/>
              <a:defRPr/>
            </a:lvl2pPr>
            <a:lvl3pPr marL="609630" indent="0">
              <a:buFontTx/>
              <a:buNone/>
              <a:defRPr/>
            </a:lvl3pPr>
            <a:lvl4pPr marL="914446" indent="0">
              <a:buFontTx/>
              <a:buNone/>
              <a:defRPr/>
            </a:lvl4pPr>
            <a:lvl5pPr marL="1219261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8410" y="2980267"/>
            <a:ext cx="4252749" cy="1047308"/>
          </a:xfrm>
        </p:spPr>
        <p:txBody>
          <a:bodyPr anchor="ctr">
            <a:normAutofit/>
          </a:bodyPr>
          <a:lstStyle>
            <a:lvl1pPr marL="0" indent="0" algn="l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DA2AA4-9F4B-4527-85E7-E1063C7704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23400" y="526919"/>
            <a:ext cx="306388" cy="389851"/>
          </a:xfrm>
          <a:prstGeom prst="rect">
            <a:avLst/>
          </a:prstGeom>
        </p:spPr>
        <p:txBody>
          <a:bodyPr vert="horz" lIns="60960" tIns="30480" rIns="60960" bIns="30480" rtlCol="0" anchor="ctr">
            <a:noAutofit/>
          </a:bodyPr>
          <a:lstStyle/>
          <a:p>
            <a:pPr lvl="0"/>
            <a:r>
              <a:rPr lang="en-US" sz="533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20725" y="1924371"/>
            <a:ext cx="306388" cy="389851"/>
          </a:xfrm>
          <a:prstGeom prst="rect">
            <a:avLst/>
          </a:prstGeom>
        </p:spPr>
        <p:txBody>
          <a:bodyPr vert="horz" lIns="60960" tIns="30480" rIns="60960" bIns="30480" rtlCol="0" anchor="ctr">
            <a:noAutofit/>
          </a:bodyPr>
          <a:lstStyle/>
          <a:p>
            <a:pPr lvl="0"/>
            <a:r>
              <a:rPr lang="en-US" sz="533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078709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410" y="1287992"/>
            <a:ext cx="4252749" cy="1730307"/>
          </a:xfrm>
        </p:spPr>
        <p:txBody>
          <a:bodyPr anchor="b">
            <a:normAutofit/>
          </a:bodyPr>
          <a:lstStyle>
            <a:lvl1pPr algn="l">
              <a:defRPr sz="2933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8410" y="3018299"/>
            <a:ext cx="4252749" cy="1009276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DA2AA4-9F4B-4527-85E7-E1063C7704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99970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146" y="406400"/>
            <a:ext cx="4068151" cy="2015067"/>
          </a:xfrm>
        </p:spPr>
        <p:txBody>
          <a:bodyPr anchor="ctr">
            <a:normAutofit/>
          </a:bodyPr>
          <a:lstStyle>
            <a:lvl1pPr algn="l">
              <a:defRPr sz="2933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08409" y="2675467"/>
            <a:ext cx="4252750" cy="342832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04815" indent="0">
              <a:buFontTx/>
              <a:buNone/>
              <a:defRPr/>
            </a:lvl2pPr>
            <a:lvl3pPr marL="609630" indent="0">
              <a:buFontTx/>
              <a:buNone/>
              <a:defRPr/>
            </a:lvl3pPr>
            <a:lvl4pPr marL="914446" indent="0">
              <a:buFontTx/>
              <a:buNone/>
              <a:defRPr/>
            </a:lvl4pPr>
            <a:lvl5pPr marL="1219261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8410" y="3018299"/>
            <a:ext cx="4252749" cy="1009276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DA2AA4-9F4B-4527-85E7-E1063C7704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23400" y="526919"/>
            <a:ext cx="306388" cy="389851"/>
          </a:xfrm>
          <a:prstGeom prst="rect">
            <a:avLst/>
          </a:prstGeom>
        </p:spPr>
        <p:txBody>
          <a:bodyPr vert="horz" lIns="60960" tIns="30480" rIns="60960" bIns="30480" rtlCol="0" anchor="ctr">
            <a:noAutofit/>
          </a:bodyPr>
          <a:lstStyle/>
          <a:p>
            <a:pPr lvl="0"/>
            <a:r>
              <a:rPr lang="en-US" sz="533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20725" y="1924371"/>
            <a:ext cx="306388" cy="389851"/>
          </a:xfrm>
          <a:prstGeom prst="rect">
            <a:avLst/>
          </a:prstGeom>
        </p:spPr>
        <p:txBody>
          <a:bodyPr vert="horz" lIns="60960" tIns="30480" rIns="60960" bIns="30480" rtlCol="0" anchor="ctr">
            <a:noAutofit/>
          </a:bodyPr>
          <a:lstStyle/>
          <a:p>
            <a:pPr lvl="0"/>
            <a:r>
              <a:rPr lang="en-US" sz="533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75760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597" y="406400"/>
            <a:ext cx="4248562" cy="2015067"/>
          </a:xfrm>
        </p:spPr>
        <p:txBody>
          <a:bodyPr anchor="ctr">
            <a:normAutofit/>
          </a:bodyPr>
          <a:lstStyle>
            <a:lvl1pPr algn="l">
              <a:defRPr sz="2933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08409" y="2675467"/>
            <a:ext cx="4252750" cy="342832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600">
                <a:solidFill>
                  <a:schemeClr val="accent1"/>
                </a:solidFill>
              </a:defRPr>
            </a:lvl1pPr>
            <a:lvl2pPr marL="304815" indent="0">
              <a:buFontTx/>
              <a:buNone/>
              <a:defRPr/>
            </a:lvl2pPr>
            <a:lvl3pPr marL="609630" indent="0">
              <a:buFontTx/>
              <a:buNone/>
              <a:defRPr/>
            </a:lvl3pPr>
            <a:lvl4pPr marL="914446" indent="0">
              <a:buFontTx/>
              <a:buNone/>
              <a:defRPr/>
            </a:lvl4pPr>
            <a:lvl5pPr marL="1219261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8410" y="3018299"/>
            <a:ext cx="4252749" cy="1009276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DA2AA4-9F4B-4527-85E7-E1063C7704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5296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867382-B0C2-4D1A-8A5D-346A9292EF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580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004592" y="406401"/>
            <a:ext cx="655770" cy="350096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8410" y="406401"/>
            <a:ext cx="3480487" cy="35009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9C3E71-3E97-492D-A74B-08B831E2A3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7007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314" y="185215"/>
            <a:ext cx="5513548" cy="7598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6320" y="1066808"/>
            <a:ext cx="2705723" cy="30204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114143" y="1066804"/>
            <a:ext cx="2705723" cy="145944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114143" y="2627846"/>
            <a:ext cx="2705723" cy="145944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8775D-E73A-47E6-B0A4-18E8271E5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5974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314" y="185215"/>
            <a:ext cx="5513548" cy="7598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6314" y="1066808"/>
            <a:ext cx="5513548" cy="3020483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97808-3995-45F5-8371-166D4A9BA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73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01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410" y="1800579"/>
            <a:ext cx="4252749" cy="1217721"/>
          </a:xfrm>
        </p:spPr>
        <p:txBody>
          <a:bodyPr anchor="b"/>
          <a:lstStyle>
            <a:lvl1pPr algn="l">
              <a:defRPr sz="266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8410" y="3018299"/>
            <a:ext cx="4252749" cy="573600"/>
          </a:xfrm>
        </p:spPr>
        <p:txBody>
          <a:bodyPr anchor="t"/>
          <a:lstStyle>
            <a:lvl1pPr marL="0" indent="0" algn="l">
              <a:buNone/>
              <a:defRPr sz="133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1BE8EC-E58D-4F8C-B71A-A41B5504A6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076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411" y="406400"/>
            <a:ext cx="4252748" cy="8805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8411" y="1440393"/>
            <a:ext cx="2068926" cy="2587181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67"/>
            </a:lvl2pPr>
            <a:lvl3pPr>
              <a:defRPr sz="933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232" y="1440394"/>
            <a:ext cx="2068927" cy="2587182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67"/>
            </a:lvl2pPr>
            <a:lvl3pPr>
              <a:defRPr sz="933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E288D-8228-42CD-9BA3-801C5BE38F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68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410" y="406400"/>
            <a:ext cx="4252748" cy="88053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8410" y="1440655"/>
            <a:ext cx="2070643" cy="384175"/>
          </a:xfrm>
        </p:spPr>
        <p:txBody>
          <a:bodyPr anchor="b">
            <a:noAutofit/>
          </a:bodyPr>
          <a:lstStyle>
            <a:lvl1pPr marL="0" indent="0">
              <a:buNone/>
              <a:defRPr sz="1600" b="0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8410" y="1824831"/>
            <a:ext cx="2070643" cy="220274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0515" y="1440655"/>
            <a:ext cx="2070643" cy="384175"/>
          </a:xfrm>
        </p:spPr>
        <p:txBody>
          <a:bodyPr anchor="b">
            <a:noAutofit/>
          </a:bodyPr>
          <a:lstStyle>
            <a:lvl1pPr marL="0" indent="0">
              <a:buNone/>
              <a:defRPr sz="1600" b="0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0515" y="1824831"/>
            <a:ext cx="2070643" cy="220274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D1BB97-518D-467A-810A-F45D989FDD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74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410" y="406400"/>
            <a:ext cx="4252748" cy="8805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360AA0-BD75-46C3-AC08-A5B2A72250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8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AB5DF2-AA6B-4A0E-8BF4-AE1AE51519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61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410" y="999069"/>
            <a:ext cx="1869325" cy="852311"/>
          </a:xfrm>
        </p:spPr>
        <p:txBody>
          <a:bodyPr anchor="b">
            <a:normAutofit/>
          </a:bodyPr>
          <a:lstStyle>
            <a:lvl1pPr>
              <a:defRPr sz="133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2631" y="343284"/>
            <a:ext cx="2268527" cy="368429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8410" y="1851380"/>
            <a:ext cx="1869325" cy="1722966"/>
          </a:xfrm>
        </p:spPr>
        <p:txBody>
          <a:bodyPr>
            <a:normAutofit/>
          </a:bodyPr>
          <a:lstStyle>
            <a:lvl1pPr marL="0" indent="0">
              <a:buNone/>
              <a:defRPr sz="933"/>
            </a:lvl1pPr>
            <a:lvl2pPr marL="228611" indent="0">
              <a:buNone/>
              <a:defRPr sz="700"/>
            </a:lvl2pPr>
            <a:lvl3pPr marL="457223" indent="0">
              <a:buNone/>
              <a:defRPr sz="600"/>
            </a:lvl3pPr>
            <a:lvl4pPr marL="685834" indent="0">
              <a:buNone/>
              <a:defRPr sz="500"/>
            </a:lvl4pPr>
            <a:lvl5pPr marL="914446" indent="0">
              <a:buNone/>
              <a:defRPr sz="500"/>
            </a:lvl5pPr>
            <a:lvl6pPr marL="1143057" indent="0">
              <a:buNone/>
              <a:defRPr sz="500"/>
            </a:lvl6pPr>
            <a:lvl7pPr marL="1371669" indent="0">
              <a:buNone/>
              <a:defRPr sz="500"/>
            </a:lvl7pPr>
            <a:lvl8pPr marL="1600280" indent="0">
              <a:buNone/>
              <a:defRPr sz="500"/>
            </a:lvl8pPr>
            <a:lvl9pPr marL="1828891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F007B2-F8B4-412A-9D7A-E40C4B5525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602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410" y="3200400"/>
            <a:ext cx="4252748" cy="377825"/>
          </a:xfrm>
        </p:spPr>
        <p:txBody>
          <a:bodyPr anchor="b">
            <a:normAutofit/>
          </a:bodyPr>
          <a:lstStyle>
            <a:lvl1pPr algn="l">
              <a:defRPr sz="1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410" y="406400"/>
            <a:ext cx="4252748" cy="2563812"/>
          </a:xfrm>
        </p:spPr>
        <p:txBody>
          <a:bodyPr anchor="t">
            <a:normAutofit/>
          </a:bodyPr>
          <a:lstStyle>
            <a:lvl1pPr marL="0" indent="0" algn="ctr">
              <a:buNone/>
              <a:defRPr sz="1067"/>
            </a:lvl1pPr>
            <a:lvl2pPr marL="304815" indent="0">
              <a:buNone/>
              <a:defRPr sz="1067"/>
            </a:lvl2pPr>
            <a:lvl3pPr marL="609630" indent="0">
              <a:buNone/>
              <a:defRPr sz="1067"/>
            </a:lvl3pPr>
            <a:lvl4pPr marL="914446" indent="0">
              <a:buNone/>
              <a:defRPr sz="1067"/>
            </a:lvl4pPr>
            <a:lvl5pPr marL="1219261" indent="0">
              <a:buNone/>
              <a:defRPr sz="1067"/>
            </a:lvl5pPr>
            <a:lvl6pPr marL="1524076" indent="0">
              <a:buNone/>
              <a:defRPr sz="1067"/>
            </a:lvl6pPr>
            <a:lvl7pPr marL="1828891" indent="0">
              <a:buNone/>
              <a:defRPr sz="1067"/>
            </a:lvl7pPr>
            <a:lvl8pPr marL="2133707" indent="0">
              <a:buNone/>
              <a:defRPr sz="1067"/>
            </a:lvl8pPr>
            <a:lvl9pPr marL="2438522" indent="0">
              <a:buNone/>
              <a:defRPr sz="106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8410" y="3578226"/>
            <a:ext cx="4252748" cy="449349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17B677-EFDF-438D-B29C-BE3E2F6739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2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5672" y="-5645"/>
            <a:ext cx="6144464" cy="4583290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8410" y="406400"/>
            <a:ext cx="4252748" cy="88053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8410" y="1440394"/>
            <a:ext cx="4252748" cy="2587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21335" y="4027576"/>
            <a:ext cx="458345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8410" y="4027576"/>
            <a:ext cx="3097232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17709" y="4027576"/>
            <a:ext cx="34345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2EDA2AA4-9F4B-4527-85E7-E1063C7704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203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043" r:id="rId1"/>
    <p:sldLayoutId id="2147488044" r:id="rId2"/>
    <p:sldLayoutId id="2147488045" r:id="rId3"/>
    <p:sldLayoutId id="2147488046" r:id="rId4"/>
    <p:sldLayoutId id="2147488047" r:id="rId5"/>
    <p:sldLayoutId id="2147488048" r:id="rId6"/>
    <p:sldLayoutId id="2147488049" r:id="rId7"/>
    <p:sldLayoutId id="2147488050" r:id="rId8"/>
    <p:sldLayoutId id="2147488051" r:id="rId9"/>
    <p:sldLayoutId id="2147488052" r:id="rId10"/>
    <p:sldLayoutId id="2147488053" r:id="rId11"/>
    <p:sldLayoutId id="2147488054" r:id="rId12"/>
    <p:sldLayoutId id="2147488055" r:id="rId13"/>
    <p:sldLayoutId id="2147488056" r:id="rId14"/>
    <p:sldLayoutId id="2147488057" r:id="rId15"/>
    <p:sldLayoutId id="2147488058" r:id="rId16"/>
    <p:sldLayoutId id="2147488059" r:id="rId17"/>
    <p:sldLayoutId id="2147488060" r:id="rId18"/>
  </p:sldLayoutIdLst>
  <p:hf sldNum="0" hdr="0" ftr="0" dt="0"/>
  <p:txStyles>
    <p:titleStyle>
      <a:lvl1pPr algn="l" defTabSz="304815" rtl="0" eaLnBrk="1" latinLnBrk="0" hangingPunct="1">
        <a:spcBef>
          <a:spcPct val="0"/>
        </a:spcBef>
        <a:buNone/>
        <a:defRPr sz="24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11" indent="-228611" algn="l" defTabSz="304815" rtl="0" eaLnBrk="1" latinLnBrk="0" hangingPunct="1">
        <a:spcBef>
          <a:spcPts val="66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95325" indent="-190510" algn="l" defTabSz="304815" rtl="0" eaLnBrk="1" latinLnBrk="0" hangingPunct="1">
        <a:spcBef>
          <a:spcPts val="66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6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62038" indent="-152408" algn="l" defTabSz="304815" rtl="0" eaLnBrk="1" latinLnBrk="0" hangingPunct="1">
        <a:spcBef>
          <a:spcPts val="66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66853" indent="-152408" algn="l" defTabSz="304815" rtl="0" eaLnBrk="1" latinLnBrk="0" hangingPunct="1">
        <a:spcBef>
          <a:spcPts val="66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71669" indent="-152408" algn="l" defTabSz="304815" rtl="0" eaLnBrk="1" latinLnBrk="0" hangingPunct="1">
        <a:spcBef>
          <a:spcPts val="66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76484" indent="-152408" algn="l" defTabSz="304815" rtl="0" eaLnBrk="1" latinLnBrk="0" hangingPunct="1">
        <a:spcBef>
          <a:spcPts val="66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81299" indent="-152408" algn="l" defTabSz="304815" rtl="0" eaLnBrk="1" latinLnBrk="0" hangingPunct="1">
        <a:spcBef>
          <a:spcPts val="66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114" indent="-152408" algn="l" defTabSz="304815" rtl="0" eaLnBrk="1" latinLnBrk="0" hangingPunct="1">
        <a:spcBef>
          <a:spcPts val="66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90930" indent="-152408" algn="l" defTabSz="304815" rtl="0" eaLnBrk="1" latinLnBrk="0" hangingPunct="1">
        <a:spcBef>
          <a:spcPts val="66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481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30481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30481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30481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30481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30481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30481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30481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30481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238125" y="4024313"/>
            <a:ext cx="5208588" cy="595312"/>
          </a:xfrm>
          <a:prstGeom prst="rect">
            <a:avLst/>
          </a:prstGeom>
          <a:effectLst>
            <a:outerShdw dist="35921" dir="2700000" algn="ctr" rotWithShape="0">
              <a:schemeClr val="bg2"/>
            </a:outerShdw>
          </a:effectLst>
        </p:spPr>
        <p:txBody>
          <a:bodyPr lIns="62968" tIns="31484" rIns="62968" bIns="31484" anchor="ctr">
            <a:normAutofit/>
          </a:bodyPr>
          <a:lstStyle/>
          <a:p>
            <a:pPr marL="333735" algn="ctr" eaLnBrk="1" fontAlgn="auto" hangingPunct="1">
              <a:spcAft>
                <a:spcPts val="0"/>
              </a:spcAft>
              <a:defRPr/>
            </a:pPr>
            <a:endParaRPr lang="en-US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2710D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ea typeface="+mj-ea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287148" y="3688720"/>
            <a:ext cx="5207239" cy="287450"/>
          </a:xfrm>
          <a:prstGeom prst="rect">
            <a:avLst/>
          </a:prstGeom>
          <a:effectLst>
            <a:outerShdw dist="35921" dir="2700000" algn="ctr" rotWithShape="0">
              <a:schemeClr val="bg2"/>
            </a:outerShdw>
          </a:effectLst>
        </p:spPr>
        <p:txBody>
          <a:bodyPr lIns="62977" tIns="31488" rIns="62977" bIns="31488" anchor="ctr">
            <a:normAutofit fontScale="92500" lnSpcReduction="20000"/>
          </a:bodyPr>
          <a:lstStyle/>
          <a:p>
            <a:pPr marL="333735" algn="ctr" eaLnBrk="1" fontAlgn="auto" hangingPunct="1">
              <a:spcAft>
                <a:spcPts val="0"/>
              </a:spcAft>
              <a:defRPr/>
            </a:pPr>
            <a:endParaRPr lang="en-US" dirty="0">
              <a:ln w="6350">
                <a:solidFill>
                  <a:schemeClr val="accent1">
                    <a:shade val="43000"/>
                  </a:schemeClr>
                </a:solidFill>
              </a:ln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33735" algn="ctr" eaLnBrk="1" fontAlgn="auto" hangingPunct="1">
              <a:spcAft>
                <a:spcPts val="0"/>
              </a:spcAft>
              <a:defRPr/>
            </a:pPr>
            <a:endParaRPr lang="en-US" dirty="0">
              <a:ln w="6350">
                <a:solidFill>
                  <a:schemeClr val="accent1">
                    <a:shade val="43000"/>
                  </a:schemeClr>
                </a:solidFill>
              </a:ln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542801" y="3582144"/>
            <a:ext cx="5207239" cy="594785"/>
          </a:xfrm>
          <a:prstGeom prst="rect">
            <a:avLst/>
          </a:prstGeom>
          <a:effectLst>
            <a:outerShdw dist="35921" dir="2700000" algn="ctr" rotWithShape="0">
              <a:schemeClr val="bg2"/>
            </a:outerShdw>
          </a:effectLst>
        </p:spPr>
        <p:txBody>
          <a:bodyPr lIns="62968" tIns="31484" rIns="62968" bIns="31484" anchor="ctr">
            <a:normAutofit/>
          </a:bodyPr>
          <a:lstStyle/>
          <a:p>
            <a:pPr algn="ctr"/>
            <a:endParaRPr lang="en-US" sz="700" b="1" dirty="0">
              <a:ln w="6350">
                <a:solidFill>
                  <a:schemeClr val="accent1">
                    <a:shade val="43000"/>
                  </a:schemeClr>
                </a:solidFill>
              </a:ln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70793" y="1781944"/>
            <a:ext cx="5128327" cy="20005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LAPORAN KINERJA</a:t>
            </a:r>
          </a:p>
          <a:p>
            <a:pPr algn="ctr"/>
            <a:r>
              <a:rPr lang="en-US" sz="36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S/D FEBRUARI </a:t>
            </a:r>
          </a:p>
          <a:p>
            <a:pPr algn="ctr"/>
            <a:r>
              <a:rPr lang="en-US" sz="36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201</a:t>
            </a:r>
            <a:r>
              <a:rPr lang="id-ID" sz="36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endParaRPr lang="en-US" sz="3600" b="1" dirty="0" smtClean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1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en-US" sz="1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15251" y="989856"/>
            <a:ext cx="29706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none" spc="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RUMAH SAKIT JIWA DAERAH</a:t>
            </a:r>
          </a:p>
          <a:p>
            <a:pPr algn="ctr"/>
            <a:r>
              <a:rPr lang="en-US" sz="1200" b="1" cap="none" spc="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dr</a:t>
            </a:r>
            <a:r>
              <a:rPr lang="en-US" sz="12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 ARIF ZAINUDIN </a:t>
            </a:r>
            <a:r>
              <a:rPr lang="en-US" sz="1200" b="1" cap="none" spc="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SURAKARTA</a:t>
            </a:r>
            <a:endParaRPr lang="en-US" sz="1200" b="1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559025" y="341784"/>
            <a:ext cx="792088" cy="504056"/>
            <a:chOff x="323850" y="234951"/>
            <a:chExt cx="2228850" cy="1285470"/>
          </a:xfrm>
        </p:grpSpPr>
        <p:sp>
          <p:nvSpPr>
            <p:cNvPr id="28" name="object 15"/>
            <p:cNvSpPr>
              <a:spLocks noChangeArrowheads="1"/>
            </p:cNvSpPr>
            <p:nvPr/>
          </p:nvSpPr>
          <p:spPr bwMode="auto">
            <a:xfrm>
              <a:off x="323850" y="276029"/>
              <a:ext cx="1788239" cy="981017"/>
            </a:xfrm>
            <a:custGeom>
              <a:avLst/>
              <a:gdLst>
                <a:gd name="T0" fmla="*/ 0 w 1320817"/>
                <a:gd name="T1" fmla="*/ 0 h 643808"/>
                <a:gd name="T2" fmla="*/ 1320817 w 1320817"/>
                <a:gd name="T3" fmla="*/ 643808 h 643808"/>
              </a:gdLst>
              <a:ahLst/>
              <a:cxnLst/>
              <a:rect l="T0" t="T1" r="T2" b="T3"/>
              <a:pathLst>
                <a:path w="1320817" h="643808">
                  <a:moveTo>
                    <a:pt x="1049781" y="0"/>
                  </a:moveTo>
                  <a:lnTo>
                    <a:pt x="1002638" y="2032"/>
                  </a:lnTo>
                  <a:lnTo>
                    <a:pt x="953865" y="7622"/>
                  </a:lnTo>
                  <a:lnTo>
                    <a:pt x="907890" y="16276"/>
                  </a:lnTo>
                  <a:lnTo>
                    <a:pt x="864605" y="27670"/>
                  </a:lnTo>
                  <a:lnTo>
                    <a:pt x="823906" y="41480"/>
                  </a:lnTo>
                  <a:lnTo>
                    <a:pt x="785688" y="57385"/>
                  </a:lnTo>
                  <a:lnTo>
                    <a:pt x="749846" y="75061"/>
                  </a:lnTo>
                  <a:lnTo>
                    <a:pt x="716273" y="94185"/>
                  </a:lnTo>
                  <a:lnTo>
                    <a:pt x="669942" y="124879"/>
                  </a:lnTo>
                  <a:lnTo>
                    <a:pt x="617077" y="166401"/>
                  </a:lnTo>
                  <a:lnTo>
                    <a:pt x="570611" y="209518"/>
                  </a:lnTo>
                  <a:lnTo>
                    <a:pt x="526689" y="255315"/>
                  </a:lnTo>
                  <a:lnTo>
                    <a:pt x="442367" y="350299"/>
                  </a:lnTo>
                  <a:lnTo>
                    <a:pt x="421272" y="373903"/>
                  </a:lnTo>
                  <a:lnTo>
                    <a:pt x="378166" y="419924"/>
                  </a:lnTo>
                  <a:lnTo>
                    <a:pt x="332982" y="463392"/>
                  </a:lnTo>
                  <a:lnTo>
                    <a:pt x="284695" y="503144"/>
                  </a:lnTo>
                  <a:lnTo>
                    <a:pt x="232277" y="538018"/>
                  </a:lnTo>
                  <a:lnTo>
                    <a:pt x="174701" y="566852"/>
                  </a:lnTo>
                  <a:lnTo>
                    <a:pt x="129851" y="581548"/>
                  </a:lnTo>
                  <a:lnTo>
                    <a:pt x="80970" y="591713"/>
                  </a:lnTo>
                  <a:lnTo>
                    <a:pt x="41639" y="597292"/>
                  </a:lnTo>
                  <a:lnTo>
                    <a:pt x="0" y="601841"/>
                  </a:lnTo>
                  <a:lnTo>
                    <a:pt x="2374" y="602745"/>
                  </a:lnTo>
                  <a:lnTo>
                    <a:pt x="42248" y="615658"/>
                  </a:lnTo>
                  <a:lnTo>
                    <a:pt x="100164" y="630071"/>
                  </a:lnTo>
                  <a:lnTo>
                    <a:pt x="138806" y="636730"/>
                  </a:lnTo>
                  <a:lnTo>
                    <a:pt x="188980" y="642188"/>
                  </a:lnTo>
                  <a:lnTo>
                    <a:pt x="238436" y="643808"/>
                  </a:lnTo>
                  <a:lnTo>
                    <a:pt x="250793" y="643623"/>
                  </a:lnTo>
                  <a:lnTo>
                    <a:pt x="300615" y="640553"/>
                  </a:lnTo>
                  <a:lnTo>
                    <a:pt x="338787" y="635842"/>
                  </a:lnTo>
                  <a:lnTo>
                    <a:pt x="386268" y="626426"/>
                  </a:lnTo>
                  <a:lnTo>
                    <a:pt x="434012" y="612591"/>
                  </a:lnTo>
                  <a:lnTo>
                    <a:pt x="470289" y="598559"/>
                  </a:lnTo>
                  <a:lnTo>
                    <a:pt x="507198" y="580806"/>
                  </a:lnTo>
                  <a:lnTo>
                    <a:pt x="552534" y="554453"/>
                  </a:lnTo>
                  <a:lnTo>
                    <a:pt x="585432" y="533190"/>
                  </a:lnTo>
                  <a:lnTo>
                    <a:pt x="618330" y="510470"/>
                  </a:lnTo>
                  <a:lnTo>
                    <a:pt x="651191" y="486582"/>
                  </a:lnTo>
                  <a:lnTo>
                    <a:pt x="683975" y="461816"/>
                  </a:lnTo>
                  <a:lnTo>
                    <a:pt x="716645" y="436461"/>
                  </a:lnTo>
                  <a:lnTo>
                    <a:pt x="829523" y="347256"/>
                  </a:lnTo>
                  <a:lnTo>
                    <a:pt x="863311" y="320975"/>
                  </a:lnTo>
                  <a:lnTo>
                    <a:pt x="881083" y="306875"/>
                  </a:lnTo>
                  <a:lnTo>
                    <a:pt x="916235" y="278440"/>
                  </a:lnTo>
                  <a:lnTo>
                    <a:pt x="1002165" y="208059"/>
                  </a:lnTo>
                  <a:lnTo>
                    <a:pt x="1019076" y="194461"/>
                  </a:lnTo>
                  <a:lnTo>
                    <a:pt x="1052680" y="168102"/>
                  </a:lnTo>
                  <a:lnTo>
                    <a:pt x="1086044" y="143157"/>
                  </a:lnTo>
                  <a:lnTo>
                    <a:pt x="1119227" y="119981"/>
                  </a:lnTo>
                  <a:lnTo>
                    <a:pt x="1152287" y="98933"/>
                  </a:lnTo>
                  <a:lnTo>
                    <a:pt x="1197978" y="74490"/>
                  </a:lnTo>
                  <a:lnTo>
                    <a:pt x="1235808" y="60914"/>
                  </a:lnTo>
                  <a:lnTo>
                    <a:pt x="1285135" y="51223"/>
                  </a:lnTo>
                  <a:lnTo>
                    <a:pt x="1320817" y="49255"/>
                  </a:lnTo>
                  <a:lnTo>
                    <a:pt x="1316521" y="47722"/>
                  </a:lnTo>
                  <a:lnTo>
                    <a:pt x="1272849" y="34032"/>
                  </a:lnTo>
                  <a:lnTo>
                    <a:pt x="1228627" y="22544"/>
                  </a:lnTo>
                  <a:lnTo>
                    <a:pt x="1174655" y="11475"/>
                  </a:lnTo>
                  <a:lnTo>
                    <a:pt x="1134778" y="5489"/>
                  </a:lnTo>
                  <a:lnTo>
                    <a:pt x="1092849" y="1432"/>
                  </a:lnTo>
                  <a:lnTo>
                    <a:pt x="1071401" y="344"/>
                  </a:lnTo>
                  <a:lnTo>
                    <a:pt x="1049781" y="0"/>
                  </a:lnTo>
                  <a:close/>
                </a:path>
              </a:pathLst>
            </a:custGeom>
            <a:solidFill>
              <a:srgbClr val="00A6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9" name="object 16"/>
            <p:cNvSpPr>
              <a:spLocks noChangeArrowheads="1"/>
            </p:cNvSpPr>
            <p:nvPr/>
          </p:nvSpPr>
          <p:spPr bwMode="auto">
            <a:xfrm>
              <a:off x="323850" y="276029"/>
              <a:ext cx="1788239" cy="981017"/>
            </a:xfrm>
            <a:custGeom>
              <a:avLst/>
              <a:gdLst>
                <a:gd name="T0" fmla="*/ 0 w 1320817"/>
                <a:gd name="T1" fmla="*/ 0 h 643808"/>
                <a:gd name="T2" fmla="*/ 1320817 w 1320817"/>
                <a:gd name="T3" fmla="*/ 643808 h 643808"/>
              </a:gdLst>
              <a:ahLst/>
              <a:cxnLst/>
              <a:rect l="T0" t="T1" r="T2" b="T3"/>
              <a:pathLst>
                <a:path w="1320817" h="643808">
                  <a:moveTo>
                    <a:pt x="0" y="601841"/>
                  </a:moveTo>
                  <a:lnTo>
                    <a:pt x="41639" y="597292"/>
                  </a:lnTo>
                  <a:lnTo>
                    <a:pt x="80970" y="591713"/>
                  </a:lnTo>
                  <a:lnTo>
                    <a:pt x="129851" y="581548"/>
                  </a:lnTo>
                  <a:lnTo>
                    <a:pt x="174701" y="566852"/>
                  </a:lnTo>
                  <a:lnTo>
                    <a:pt x="232277" y="538018"/>
                  </a:lnTo>
                  <a:lnTo>
                    <a:pt x="284695" y="503144"/>
                  </a:lnTo>
                  <a:lnTo>
                    <a:pt x="332982" y="463392"/>
                  </a:lnTo>
                  <a:lnTo>
                    <a:pt x="378166" y="419924"/>
                  </a:lnTo>
                  <a:lnTo>
                    <a:pt x="421272" y="373903"/>
                  </a:lnTo>
                  <a:lnTo>
                    <a:pt x="463328" y="326493"/>
                  </a:lnTo>
                  <a:lnTo>
                    <a:pt x="484283" y="302630"/>
                  </a:lnTo>
                  <a:lnTo>
                    <a:pt x="505361" y="278855"/>
                  </a:lnTo>
                  <a:lnTo>
                    <a:pt x="548396" y="232154"/>
                  </a:lnTo>
                  <a:lnTo>
                    <a:pt x="593462" y="187552"/>
                  </a:lnTo>
                  <a:lnTo>
                    <a:pt x="641584" y="146210"/>
                  </a:lnTo>
                  <a:lnTo>
                    <a:pt x="684866" y="114434"/>
                  </a:lnTo>
                  <a:lnTo>
                    <a:pt x="732782" y="84462"/>
                  </a:lnTo>
                  <a:lnTo>
                    <a:pt x="767477" y="66022"/>
                  </a:lnTo>
                  <a:lnTo>
                    <a:pt x="804494" y="49191"/>
                  </a:lnTo>
                  <a:lnTo>
                    <a:pt x="843939" y="34293"/>
                  </a:lnTo>
                  <a:lnTo>
                    <a:pt x="885918" y="21651"/>
                  </a:lnTo>
                  <a:lnTo>
                    <a:pt x="930535" y="11587"/>
                  </a:lnTo>
                  <a:lnTo>
                    <a:pt x="977895" y="4424"/>
                  </a:lnTo>
                  <a:lnTo>
                    <a:pt x="1028105" y="486"/>
                  </a:lnTo>
                  <a:lnTo>
                    <a:pt x="1049781" y="0"/>
                  </a:lnTo>
                  <a:lnTo>
                    <a:pt x="1071401" y="344"/>
                  </a:lnTo>
                  <a:lnTo>
                    <a:pt x="1114013" y="3176"/>
                  </a:lnTo>
                  <a:lnTo>
                    <a:pt x="1155030" y="8284"/>
                  </a:lnTo>
                  <a:lnTo>
                    <a:pt x="1193539" y="14973"/>
                  </a:lnTo>
                  <a:lnTo>
                    <a:pt x="1244603" y="26443"/>
                  </a:lnTo>
                  <a:lnTo>
                    <a:pt x="1284891" y="37548"/>
                  </a:lnTo>
                  <a:lnTo>
                    <a:pt x="1320817" y="49255"/>
                  </a:lnTo>
                  <a:lnTo>
                    <a:pt x="1309076" y="49464"/>
                  </a:lnTo>
                  <a:lnTo>
                    <a:pt x="1297177" y="50111"/>
                  </a:lnTo>
                  <a:lnTo>
                    <a:pt x="1248286" y="57648"/>
                  </a:lnTo>
                  <a:lnTo>
                    <a:pt x="1210640" y="69306"/>
                  </a:lnTo>
                  <a:lnTo>
                    <a:pt x="1168789" y="89319"/>
                  </a:lnTo>
                  <a:lnTo>
                    <a:pt x="1135768" y="109169"/>
                  </a:lnTo>
                  <a:lnTo>
                    <a:pt x="1102654" y="131325"/>
                  </a:lnTo>
                  <a:lnTo>
                    <a:pt x="1069388" y="155431"/>
                  </a:lnTo>
                  <a:lnTo>
                    <a:pt x="1035911" y="181127"/>
                  </a:lnTo>
                  <a:lnTo>
                    <a:pt x="1002165" y="208059"/>
                  </a:lnTo>
                  <a:lnTo>
                    <a:pt x="968090" y="235866"/>
                  </a:lnTo>
                  <a:lnTo>
                    <a:pt x="950912" y="249987"/>
                  </a:lnTo>
                  <a:lnTo>
                    <a:pt x="933629" y="264193"/>
                  </a:lnTo>
                  <a:lnTo>
                    <a:pt x="898722" y="292682"/>
                  </a:lnTo>
                  <a:lnTo>
                    <a:pt x="863311" y="320975"/>
                  </a:lnTo>
                  <a:lnTo>
                    <a:pt x="829523" y="347256"/>
                  </a:lnTo>
                  <a:lnTo>
                    <a:pt x="813576" y="359754"/>
                  </a:lnTo>
                  <a:lnTo>
                    <a:pt x="797561" y="372394"/>
                  </a:lnTo>
                  <a:lnTo>
                    <a:pt x="781484" y="385141"/>
                  </a:lnTo>
                  <a:lnTo>
                    <a:pt x="765349" y="397956"/>
                  </a:lnTo>
                  <a:lnTo>
                    <a:pt x="749161" y="410806"/>
                  </a:lnTo>
                  <a:lnTo>
                    <a:pt x="716645" y="436461"/>
                  </a:lnTo>
                  <a:lnTo>
                    <a:pt x="683975" y="461816"/>
                  </a:lnTo>
                  <a:lnTo>
                    <a:pt x="651191" y="486582"/>
                  </a:lnTo>
                  <a:lnTo>
                    <a:pt x="618330" y="510470"/>
                  </a:lnTo>
                  <a:lnTo>
                    <a:pt x="585432" y="533190"/>
                  </a:lnTo>
                  <a:lnTo>
                    <a:pt x="552534" y="554453"/>
                  </a:lnTo>
                  <a:lnTo>
                    <a:pt x="519677" y="573969"/>
                  </a:lnTo>
                  <a:lnTo>
                    <a:pt x="482511" y="593081"/>
                  </a:lnTo>
                  <a:lnTo>
                    <a:pt x="446047" y="608294"/>
                  </a:lnTo>
                  <a:lnTo>
                    <a:pt x="398160" y="623431"/>
                  </a:lnTo>
                  <a:lnTo>
                    <a:pt x="350660" y="633834"/>
                  </a:lnTo>
                  <a:lnTo>
                    <a:pt x="300615" y="640553"/>
                  </a:lnTo>
                  <a:lnTo>
                    <a:pt x="250793" y="643623"/>
                  </a:lnTo>
                  <a:lnTo>
                    <a:pt x="238436" y="643808"/>
                  </a:lnTo>
                  <a:lnTo>
                    <a:pt x="226090" y="643759"/>
                  </a:lnTo>
                  <a:lnTo>
                    <a:pt x="176539" y="641187"/>
                  </a:lnTo>
                  <a:lnTo>
                    <a:pt x="126045" y="634757"/>
                  </a:lnTo>
                  <a:lnTo>
                    <a:pt x="78488" y="625183"/>
                  </a:lnTo>
                  <a:lnTo>
                    <a:pt x="27981" y="611387"/>
                  </a:lnTo>
                  <a:lnTo>
                    <a:pt x="2374" y="602745"/>
                  </a:lnTo>
                  <a:lnTo>
                    <a:pt x="63" y="601866"/>
                  </a:lnTo>
                  <a:close/>
                </a:path>
              </a:pathLst>
            </a:custGeom>
            <a:noFill/>
            <a:ln w="3175">
              <a:solidFill>
                <a:srgbClr val="3398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0" name="object 17"/>
            <p:cNvSpPr>
              <a:spLocks noChangeArrowheads="1"/>
            </p:cNvSpPr>
            <p:nvPr/>
          </p:nvSpPr>
          <p:spPr bwMode="auto">
            <a:xfrm>
              <a:off x="616158" y="382346"/>
              <a:ext cx="1751700" cy="1138075"/>
            </a:xfrm>
            <a:custGeom>
              <a:avLst/>
              <a:gdLst>
                <a:gd name="T0" fmla="*/ 0 w 1294131"/>
                <a:gd name="T1" fmla="*/ 0 h 747045"/>
                <a:gd name="T2" fmla="*/ 1294131 w 1294131"/>
                <a:gd name="T3" fmla="*/ 747045 h 747045"/>
              </a:gdLst>
              <a:ahLst/>
              <a:cxnLst/>
              <a:rect l="T0" t="T1" r="T2" b="T3"/>
              <a:pathLst>
                <a:path w="1294131" h="747045">
                  <a:moveTo>
                    <a:pt x="1261938" y="0"/>
                  </a:moveTo>
                  <a:lnTo>
                    <a:pt x="1222879" y="2468"/>
                  </a:lnTo>
                  <a:lnTo>
                    <a:pt x="1180098" y="9086"/>
                  </a:lnTo>
                  <a:lnTo>
                    <a:pt x="1136739" y="18871"/>
                  </a:lnTo>
                  <a:lnTo>
                    <a:pt x="1095947" y="30841"/>
                  </a:lnTo>
                  <a:lnTo>
                    <a:pt x="1050986" y="48500"/>
                  </a:lnTo>
                  <a:lnTo>
                    <a:pt x="993213" y="81873"/>
                  </a:lnTo>
                  <a:lnTo>
                    <a:pt x="944455" y="114614"/>
                  </a:lnTo>
                  <a:lnTo>
                    <a:pt x="896434" y="150180"/>
                  </a:lnTo>
                  <a:lnTo>
                    <a:pt x="849652" y="187554"/>
                  </a:lnTo>
                  <a:lnTo>
                    <a:pt x="804608" y="225716"/>
                  </a:lnTo>
                  <a:lnTo>
                    <a:pt x="761807" y="263648"/>
                  </a:lnTo>
                  <a:lnTo>
                    <a:pt x="721748" y="300331"/>
                  </a:lnTo>
                  <a:lnTo>
                    <a:pt x="636892" y="379892"/>
                  </a:lnTo>
                  <a:lnTo>
                    <a:pt x="623044" y="392704"/>
                  </a:lnTo>
                  <a:lnTo>
                    <a:pt x="593172" y="419457"/>
                  </a:lnTo>
                  <a:lnTo>
                    <a:pt x="564036" y="444195"/>
                  </a:lnTo>
                  <a:lnTo>
                    <a:pt x="507394" y="487896"/>
                  </a:lnTo>
                  <a:lnTo>
                    <a:pt x="451954" y="524350"/>
                  </a:lnTo>
                  <a:lnTo>
                    <a:pt x="396556" y="554097"/>
                  </a:lnTo>
                  <a:lnTo>
                    <a:pt x="340039" y="577679"/>
                  </a:lnTo>
                  <a:lnTo>
                    <a:pt x="281240" y="595639"/>
                  </a:lnTo>
                  <a:lnTo>
                    <a:pt x="218998" y="608517"/>
                  </a:lnTo>
                  <a:lnTo>
                    <a:pt x="152152" y="616856"/>
                  </a:lnTo>
                  <a:lnTo>
                    <a:pt x="79540" y="621197"/>
                  </a:lnTo>
                  <a:lnTo>
                    <a:pt x="40708" y="622037"/>
                  </a:lnTo>
                  <a:lnTo>
                    <a:pt x="0" y="622081"/>
                  </a:lnTo>
                  <a:lnTo>
                    <a:pt x="12592" y="630215"/>
                  </a:lnTo>
                  <a:lnTo>
                    <a:pt x="52064" y="653861"/>
                  </a:lnTo>
                  <a:lnTo>
                    <a:pt x="93343" y="675887"/>
                  </a:lnTo>
                  <a:lnTo>
                    <a:pt x="135489" y="695663"/>
                  </a:lnTo>
                  <a:lnTo>
                    <a:pt x="177557" y="712558"/>
                  </a:lnTo>
                  <a:lnTo>
                    <a:pt x="218607" y="725943"/>
                  </a:lnTo>
                  <a:lnTo>
                    <a:pt x="257694" y="735186"/>
                  </a:lnTo>
                  <a:lnTo>
                    <a:pt x="344156" y="745208"/>
                  </a:lnTo>
                  <a:lnTo>
                    <a:pt x="412684" y="747045"/>
                  </a:lnTo>
                  <a:lnTo>
                    <a:pt x="476044" y="743131"/>
                  </a:lnTo>
                  <a:lnTo>
                    <a:pt x="534572" y="733847"/>
                  </a:lnTo>
                  <a:lnTo>
                    <a:pt x="588604" y="719573"/>
                  </a:lnTo>
                  <a:lnTo>
                    <a:pt x="638475" y="700690"/>
                  </a:lnTo>
                  <a:lnTo>
                    <a:pt x="684521" y="677581"/>
                  </a:lnTo>
                  <a:lnTo>
                    <a:pt x="727076" y="650625"/>
                  </a:lnTo>
                  <a:lnTo>
                    <a:pt x="766477" y="620204"/>
                  </a:lnTo>
                  <a:lnTo>
                    <a:pt x="803060" y="586699"/>
                  </a:lnTo>
                  <a:lnTo>
                    <a:pt x="837158" y="550491"/>
                  </a:lnTo>
                  <a:lnTo>
                    <a:pt x="869109" y="511961"/>
                  </a:lnTo>
                  <a:lnTo>
                    <a:pt x="899248" y="471489"/>
                  </a:lnTo>
                  <a:lnTo>
                    <a:pt x="927910" y="429458"/>
                  </a:lnTo>
                  <a:lnTo>
                    <a:pt x="955430" y="386247"/>
                  </a:lnTo>
                  <a:lnTo>
                    <a:pt x="982145" y="342239"/>
                  </a:lnTo>
                  <a:lnTo>
                    <a:pt x="1008390" y="297814"/>
                  </a:lnTo>
                  <a:lnTo>
                    <a:pt x="1034499" y="253352"/>
                  </a:lnTo>
                  <a:lnTo>
                    <a:pt x="1060810" y="209236"/>
                  </a:lnTo>
                  <a:lnTo>
                    <a:pt x="1087657" y="165846"/>
                  </a:lnTo>
                  <a:lnTo>
                    <a:pt x="1114683" y="127296"/>
                  </a:lnTo>
                  <a:lnTo>
                    <a:pt x="1143153" y="94270"/>
                  </a:lnTo>
                  <a:lnTo>
                    <a:pt x="1173035" y="66410"/>
                  </a:lnTo>
                  <a:lnTo>
                    <a:pt x="1204294" y="43357"/>
                  </a:lnTo>
                  <a:lnTo>
                    <a:pt x="1248057" y="19479"/>
                  </a:lnTo>
                  <a:lnTo>
                    <a:pt x="1294131" y="2663"/>
                  </a:lnTo>
                  <a:lnTo>
                    <a:pt x="1284254" y="1136"/>
                  </a:lnTo>
                  <a:lnTo>
                    <a:pt x="1273587" y="269"/>
                  </a:lnTo>
                  <a:lnTo>
                    <a:pt x="1261938" y="0"/>
                  </a:lnTo>
                  <a:close/>
                </a:path>
              </a:pathLst>
            </a:custGeom>
            <a:solidFill>
              <a:srgbClr val="305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1" name="object 18"/>
            <p:cNvSpPr>
              <a:spLocks noChangeArrowheads="1"/>
            </p:cNvSpPr>
            <p:nvPr/>
          </p:nvSpPr>
          <p:spPr bwMode="auto">
            <a:xfrm>
              <a:off x="616158" y="382346"/>
              <a:ext cx="1751700" cy="1138075"/>
            </a:xfrm>
            <a:custGeom>
              <a:avLst/>
              <a:gdLst>
                <a:gd name="T0" fmla="*/ 0 w 1294131"/>
                <a:gd name="T1" fmla="*/ 0 h 747045"/>
                <a:gd name="T2" fmla="*/ 1294131 w 1294131"/>
                <a:gd name="T3" fmla="*/ 747045 h 747045"/>
              </a:gdLst>
              <a:ahLst/>
              <a:cxnLst/>
              <a:rect l="T0" t="T1" r="T2" b="T3"/>
              <a:pathLst>
                <a:path w="1294131" h="747045">
                  <a:moveTo>
                    <a:pt x="0" y="622081"/>
                  </a:moveTo>
                  <a:lnTo>
                    <a:pt x="40708" y="622037"/>
                  </a:lnTo>
                  <a:lnTo>
                    <a:pt x="79540" y="621197"/>
                  </a:lnTo>
                  <a:lnTo>
                    <a:pt x="152152" y="616856"/>
                  </a:lnTo>
                  <a:lnTo>
                    <a:pt x="218998" y="608517"/>
                  </a:lnTo>
                  <a:lnTo>
                    <a:pt x="281240" y="595639"/>
                  </a:lnTo>
                  <a:lnTo>
                    <a:pt x="340039" y="577679"/>
                  </a:lnTo>
                  <a:lnTo>
                    <a:pt x="396556" y="554097"/>
                  </a:lnTo>
                  <a:lnTo>
                    <a:pt x="451954" y="524350"/>
                  </a:lnTo>
                  <a:lnTo>
                    <a:pt x="507394" y="487896"/>
                  </a:lnTo>
                  <a:lnTo>
                    <a:pt x="564036" y="444195"/>
                  </a:lnTo>
                  <a:lnTo>
                    <a:pt x="593172" y="419457"/>
                  </a:lnTo>
                  <a:lnTo>
                    <a:pt x="623044" y="392704"/>
                  </a:lnTo>
                  <a:lnTo>
                    <a:pt x="651865" y="365878"/>
                  </a:lnTo>
                  <a:lnTo>
                    <a:pt x="684933" y="334747"/>
                  </a:lnTo>
                  <a:lnTo>
                    <a:pt x="702904" y="317886"/>
                  </a:lnTo>
                  <a:lnTo>
                    <a:pt x="741403" y="282209"/>
                  </a:lnTo>
                  <a:lnTo>
                    <a:pt x="782896" y="244774"/>
                  </a:lnTo>
                  <a:lnTo>
                    <a:pt x="826881" y="206600"/>
                  </a:lnTo>
                  <a:lnTo>
                    <a:pt x="872857" y="168705"/>
                  </a:lnTo>
                  <a:lnTo>
                    <a:pt x="920321" y="132107"/>
                  </a:lnTo>
                  <a:lnTo>
                    <a:pt x="968773" y="97826"/>
                  </a:lnTo>
                  <a:lnTo>
                    <a:pt x="1017711" y="66880"/>
                  </a:lnTo>
                  <a:lnTo>
                    <a:pt x="1060867" y="44013"/>
                  </a:lnTo>
                  <a:lnTo>
                    <a:pt x="1109065" y="26669"/>
                  </a:lnTo>
                  <a:lnTo>
                    <a:pt x="1151062" y="15319"/>
                  </a:lnTo>
                  <a:lnTo>
                    <a:pt x="1194578" y="6480"/>
                  </a:lnTo>
                  <a:lnTo>
                    <a:pt x="1236467" y="1136"/>
                  </a:lnTo>
                  <a:lnTo>
                    <a:pt x="1261938" y="0"/>
                  </a:lnTo>
                  <a:lnTo>
                    <a:pt x="1273587" y="269"/>
                  </a:lnTo>
                  <a:lnTo>
                    <a:pt x="1284357" y="1144"/>
                  </a:lnTo>
                  <a:lnTo>
                    <a:pt x="1294131" y="2663"/>
                  </a:lnTo>
                  <a:lnTo>
                    <a:pt x="1282400" y="6251"/>
                  </a:lnTo>
                  <a:lnTo>
                    <a:pt x="1270810" y="10241"/>
                  </a:lnTo>
                  <a:lnTo>
                    <a:pt x="1225882" y="30482"/>
                  </a:lnTo>
                  <a:lnTo>
                    <a:pt x="1183303" y="58209"/>
                  </a:lnTo>
                  <a:lnTo>
                    <a:pt x="1152958" y="84427"/>
                  </a:lnTo>
                  <a:lnTo>
                    <a:pt x="1124014" y="115691"/>
                  </a:lnTo>
                  <a:lnTo>
                    <a:pt x="1096503" y="152360"/>
                  </a:lnTo>
                  <a:lnTo>
                    <a:pt x="1060810" y="209236"/>
                  </a:lnTo>
                  <a:lnTo>
                    <a:pt x="1034499" y="253352"/>
                  </a:lnTo>
                  <a:lnTo>
                    <a:pt x="1008390" y="297814"/>
                  </a:lnTo>
                  <a:lnTo>
                    <a:pt x="982145" y="342239"/>
                  </a:lnTo>
                  <a:lnTo>
                    <a:pt x="955430" y="386247"/>
                  </a:lnTo>
                  <a:lnTo>
                    <a:pt x="927910" y="429458"/>
                  </a:lnTo>
                  <a:lnTo>
                    <a:pt x="899248" y="471489"/>
                  </a:lnTo>
                  <a:lnTo>
                    <a:pt x="869109" y="511961"/>
                  </a:lnTo>
                  <a:lnTo>
                    <a:pt x="837158" y="550491"/>
                  </a:lnTo>
                  <a:lnTo>
                    <a:pt x="803060" y="586699"/>
                  </a:lnTo>
                  <a:lnTo>
                    <a:pt x="766477" y="620204"/>
                  </a:lnTo>
                  <a:lnTo>
                    <a:pt x="727076" y="650625"/>
                  </a:lnTo>
                  <a:lnTo>
                    <a:pt x="684521" y="677581"/>
                  </a:lnTo>
                  <a:lnTo>
                    <a:pt x="638475" y="700690"/>
                  </a:lnTo>
                  <a:lnTo>
                    <a:pt x="588604" y="719573"/>
                  </a:lnTo>
                  <a:lnTo>
                    <a:pt x="534572" y="733847"/>
                  </a:lnTo>
                  <a:lnTo>
                    <a:pt x="476044" y="743131"/>
                  </a:lnTo>
                  <a:lnTo>
                    <a:pt x="412684" y="747045"/>
                  </a:lnTo>
                  <a:lnTo>
                    <a:pt x="344156" y="745208"/>
                  </a:lnTo>
                  <a:lnTo>
                    <a:pt x="270125" y="737238"/>
                  </a:lnTo>
                  <a:lnTo>
                    <a:pt x="231901" y="729515"/>
                  </a:lnTo>
                  <a:lnTo>
                    <a:pt x="191400" y="717441"/>
                  </a:lnTo>
                  <a:lnTo>
                    <a:pt x="149567" y="701646"/>
                  </a:lnTo>
                  <a:lnTo>
                    <a:pt x="107342" y="682761"/>
                  </a:lnTo>
                  <a:lnTo>
                    <a:pt x="65669" y="661414"/>
                  </a:lnTo>
                  <a:lnTo>
                    <a:pt x="25490" y="638238"/>
                  </a:lnTo>
                  <a:lnTo>
                    <a:pt x="12592" y="630215"/>
                  </a:lnTo>
                  <a:lnTo>
                    <a:pt x="0" y="622081"/>
                  </a:lnTo>
                  <a:close/>
                </a:path>
              </a:pathLst>
            </a:custGeom>
            <a:noFill/>
            <a:ln w="3175">
              <a:solidFill>
                <a:srgbClr val="36549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2" name="object 19"/>
            <p:cNvSpPr>
              <a:spLocks noChangeArrowheads="1"/>
            </p:cNvSpPr>
            <p:nvPr/>
          </p:nvSpPr>
          <p:spPr bwMode="auto">
            <a:xfrm>
              <a:off x="2363559" y="234951"/>
              <a:ext cx="189141" cy="101484"/>
            </a:xfrm>
            <a:custGeom>
              <a:avLst/>
              <a:gdLst>
                <a:gd name="T0" fmla="*/ 0 w 140303"/>
                <a:gd name="T1" fmla="*/ 0 h 68175"/>
                <a:gd name="T2" fmla="*/ 140303 w 140303"/>
                <a:gd name="T3" fmla="*/ 68175 h 68175"/>
              </a:gdLst>
              <a:ahLst/>
              <a:cxnLst/>
              <a:rect l="T0" t="T1" r="T2" b="T3"/>
              <a:pathLst>
                <a:path w="140303" h="68175">
                  <a:moveTo>
                    <a:pt x="97305" y="0"/>
                  </a:moveTo>
                  <a:lnTo>
                    <a:pt x="61734" y="44612"/>
                  </a:lnTo>
                  <a:lnTo>
                    <a:pt x="14832" y="62418"/>
                  </a:lnTo>
                  <a:lnTo>
                    <a:pt x="0" y="64129"/>
                  </a:lnTo>
                  <a:lnTo>
                    <a:pt x="6167" y="65326"/>
                  </a:lnTo>
                  <a:lnTo>
                    <a:pt x="15741" y="66863"/>
                  </a:lnTo>
                  <a:lnTo>
                    <a:pt x="27010" y="67956"/>
                  </a:lnTo>
                  <a:lnTo>
                    <a:pt x="40036" y="68175"/>
                  </a:lnTo>
                  <a:lnTo>
                    <a:pt x="54881" y="67089"/>
                  </a:lnTo>
                  <a:lnTo>
                    <a:pt x="104719" y="53052"/>
                  </a:lnTo>
                  <a:lnTo>
                    <a:pt x="140303" y="32975"/>
                  </a:lnTo>
                  <a:lnTo>
                    <a:pt x="97305" y="0"/>
                  </a:lnTo>
                  <a:close/>
                </a:path>
              </a:pathLst>
            </a:custGeom>
            <a:solidFill>
              <a:srgbClr val="305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3" name="object 20"/>
            <p:cNvSpPr>
              <a:spLocks noChangeArrowheads="1"/>
            </p:cNvSpPr>
            <p:nvPr/>
          </p:nvSpPr>
          <p:spPr bwMode="auto">
            <a:xfrm>
              <a:off x="2363559" y="234951"/>
              <a:ext cx="189141" cy="101484"/>
            </a:xfrm>
            <a:custGeom>
              <a:avLst/>
              <a:gdLst>
                <a:gd name="T0" fmla="*/ 0 w 140303"/>
                <a:gd name="T1" fmla="*/ 0 h 68175"/>
                <a:gd name="T2" fmla="*/ 140303 w 140303"/>
                <a:gd name="T3" fmla="*/ 68175 h 68175"/>
              </a:gdLst>
              <a:ahLst/>
              <a:cxnLst/>
              <a:rect l="T0" t="T1" r="T2" b="T3"/>
              <a:pathLst>
                <a:path w="140303" h="68175">
                  <a:moveTo>
                    <a:pt x="0" y="64129"/>
                  </a:moveTo>
                  <a:lnTo>
                    <a:pt x="40593" y="55552"/>
                  </a:lnTo>
                  <a:lnTo>
                    <a:pt x="77690" y="30540"/>
                  </a:lnTo>
                  <a:lnTo>
                    <a:pt x="97305" y="0"/>
                  </a:lnTo>
                  <a:lnTo>
                    <a:pt x="140303" y="32975"/>
                  </a:lnTo>
                  <a:lnTo>
                    <a:pt x="104719" y="53052"/>
                  </a:lnTo>
                  <a:lnTo>
                    <a:pt x="54881" y="67089"/>
                  </a:lnTo>
                  <a:lnTo>
                    <a:pt x="40036" y="68175"/>
                  </a:lnTo>
                  <a:lnTo>
                    <a:pt x="27010" y="67956"/>
                  </a:lnTo>
                  <a:lnTo>
                    <a:pt x="15741" y="66863"/>
                  </a:lnTo>
                  <a:lnTo>
                    <a:pt x="6167" y="65326"/>
                  </a:lnTo>
                  <a:lnTo>
                    <a:pt x="0" y="64129"/>
                  </a:lnTo>
                  <a:close/>
                </a:path>
              </a:pathLst>
            </a:custGeom>
            <a:noFill/>
            <a:ln w="3175">
              <a:solidFill>
                <a:srgbClr val="36549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4" name="object 21"/>
            <p:cNvSpPr>
              <a:spLocks noChangeArrowheads="1"/>
            </p:cNvSpPr>
            <p:nvPr/>
          </p:nvSpPr>
          <p:spPr bwMode="auto">
            <a:xfrm>
              <a:off x="1308241" y="1056492"/>
              <a:ext cx="176245" cy="236797"/>
            </a:xfrm>
            <a:custGeom>
              <a:avLst/>
              <a:gdLst>
                <a:gd name="T0" fmla="*/ 0 w 130870"/>
                <a:gd name="T1" fmla="*/ 0 h 155412"/>
                <a:gd name="T2" fmla="*/ 130870 w 130870"/>
                <a:gd name="T3" fmla="*/ 155412 h 155412"/>
              </a:gdLst>
              <a:ahLst/>
              <a:cxnLst/>
              <a:rect l="T0" t="T1" r="T2" b="T3"/>
              <a:pathLst>
                <a:path w="130870" h="155412">
                  <a:moveTo>
                    <a:pt x="130870" y="0"/>
                  </a:moveTo>
                  <a:lnTo>
                    <a:pt x="0" y="0"/>
                  </a:lnTo>
                  <a:lnTo>
                    <a:pt x="0" y="155412"/>
                  </a:lnTo>
                  <a:lnTo>
                    <a:pt x="130870" y="155412"/>
                  </a:lnTo>
                  <a:lnTo>
                    <a:pt x="1308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5" name="object 22"/>
            <p:cNvSpPr>
              <a:spLocks noChangeArrowheads="1"/>
            </p:cNvSpPr>
            <p:nvPr/>
          </p:nvSpPr>
          <p:spPr bwMode="auto">
            <a:xfrm>
              <a:off x="1097607" y="858356"/>
              <a:ext cx="597513" cy="198136"/>
            </a:xfrm>
            <a:custGeom>
              <a:avLst/>
              <a:gdLst>
                <a:gd name="T0" fmla="*/ 0 w 441695"/>
                <a:gd name="T1" fmla="*/ 0 h 130870"/>
                <a:gd name="T2" fmla="*/ 441695 w 441695"/>
                <a:gd name="T3" fmla="*/ 130870 h 130870"/>
              </a:gdLst>
              <a:ahLst/>
              <a:cxnLst/>
              <a:rect l="T0" t="T1" r="T2" b="T3"/>
              <a:pathLst>
                <a:path w="441695" h="130870">
                  <a:moveTo>
                    <a:pt x="441695" y="0"/>
                  </a:moveTo>
                  <a:lnTo>
                    <a:pt x="0" y="0"/>
                  </a:lnTo>
                  <a:lnTo>
                    <a:pt x="0" y="130870"/>
                  </a:lnTo>
                  <a:lnTo>
                    <a:pt x="441695" y="130870"/>
                  </a:lnTo>
                  <a:lnTo>
                    <a:pt x="4416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6" name="object 23"/>
            <p:cNvSpPr>
              <a:spLocks noChangeArrowheads="1"/>
            </p:cNvSpPr>
            <p:nvPr/>
          </p:nvSpPr>
          <p:spPr bwMode="auto">
            <a:xfrm>
              <a:off x="1308241" y="621559"/>
              <a:ext cx="176245" cy="236797"/>
            </a:xfrm>
            <a:custGeom>
              <a:avLst/>
              <a:gdLst>
                <a:gd name="T0" fmla="*/ 0 w 130870"/>
                <a:gd name="T1" fmla="*/ 0 h 155411"/>
                <a:gd name="T2" fmla="*/ 130870 w 130870"/>
                <a:gd name="T3" fmla="*/ 155411 h 155411"/>
              </a:gdLst>
              <a:ahLst/>
              <a:cxnLst/>
              <a:rect l="T0" t="T1" r="T2" b="T3"/>
              <a:pathLst>
                <a:path w="130870" h="155411">
                  <a:moveTo>
                    <a:pt x="130870" y="0"/>
                  </a:moveTo>
                  <a:lnTo>
                    <a:pt x="0" y="0"/>
                  </a:lnTo>
                  <a:lnTo>
                    <a:pt x="0" y="155411"/>
                  </a:lnTo>
                  <a:lnTo>
                    <a:pt x="130870" y="155411"/>
                  </a:lnTo>
                  <a:lnTo>
                    <a:pt x="1308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7" name="object 24"/>
            <p:cNvSpPr>
              <a:spLocks noChangeArrowheads="1"/>
            </p:cNvSpPr>
            <p:nvPr/>
          </p:nvSpPr>
          <p:spPr bwMode="auto">
            <a:xfrm>
              <a:off x="1097607" y="621559"/>
              <a:ext cx="597513" cy="671731"/>
            </a:xfrm>
            <a:custGeom>
              <a:avLst/>
              <a:gdLst>
                <a:gd name="T0" fmla="*/ 0 w 441695"/>
                <a:gd name="T1" fmla="*/ 0 h 441694"/>
                <a:gd name="T2" fmla="*/ 441695 w 441695"/>
                <a:gd name="T3" fmla="*/ 441694 h 441694"/>
              </a:gdLst>
              <a:ahLst/>
              <a:cxnLst/>
              <a:rect l="T0" t="T1" r="T2" b="T3"/>
              <a:pathLst>
                <a:path w="441695" h="441694">
                  <a:moveTo>
                    <a:pt x="155412" y="0"/>
                  </a:moveTo>
                  <a:lnTo>
                    <a:pt x="286283" y="0"/>
                  </a:lnTo>
                  <a:lnTo>
                    <a:pt x="286283" y="155411"/>
                  </a:lnTo>
                  <a:lnTo>
                    <a:pt x="441695" y="155411"/>
                  </a:lnTo>
                  <a:lnTo>
                    <a:pt x="441695" y="286282"/>
                  </a:lnTo>
                  <a:lnTo>
                    <a:pt x="286283" y="286282"/>
                  </a:lnTo>
                  <a:lnTo>
                    <a:pt x="286283" y="441694"/>
                  </a:lnTo>
                  <a:lnTo>
                    <a:pt x="155412" y="441694"/>
                  </a:lnTo>
                  <a:lnTo>
                    <a:pt x="155412" y="286282"/>
                  </a:lnTo>
                  <a:lnTo>
                    <a:pt x="0" y="286282"/>
                  </a:lnTo>
                  <a:lnTo>
                    <a:pt x="0" y="155411"/>
                  </a:lnTo>
                  <a:lnTo>
                    <a:pt x="155412" y="155411"/>
                  </a:lnTo>
                  <a:lnTo>
                    <a:pt x="155412" y="0"/>
                  </a:lnTo>
                  <a:close/>
                </a:path>
              </a:pathLst>
            </a:custGeom>
            <a:noFill/>
            <a:ln w="31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8" name="object 25"/>
            <p:cNvSpPr>
              <a:spLocks noChangeArrowheads="1"/>
            </p:cNvSpPr>
            <p:nvPr/>
          </p:nvSpPr>
          <p:spPr bwMode="auto">
            <a:xfrm>
              <a:off x="1129846" y="681967"/>
              <a:ext cx="556676" cy="437349"/>
            </a:xfrm>
            <a:prstGeom prst="rect">
              <a:avLst/>
            </a:prstGeom>
            <a:blipFill dpi="0" rotWithShape="1">
              <a:blip r:embed="rId3" cstate="print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57459" y="1603023"/>
            <a:ext cx="4969918" cy="1097535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28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JUMLAH KUNJUNGAN PASIEN RAWAT INAP</a:t>
            </a:r>
            <a:br>
              <a:rPr lang="en-US" sz="28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WILAYAH </a:t>
            </a:r>
            <a:endParaRPr lang="en-US" sz="28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2387765"/>
              </p:ext>
            </p:extLst>
          </p:nvPr>
        </p:nvGraphicFramePr>
        <p:xfrm>
          <a:off x="182761" y="116509"/>
          <a:ext cx="5760641" cy="4377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004"/>
                <a:gridCol w="2228356"/>
                <a:gridCol w="1440160"/>
                <a:gridCol w="1080121"/>
              </a:tblGrid>
              <a:tr h="190984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KOTA ASAL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</a:p>
                  </a:txBody>
                  <a:tcPr marL="91473" marR="91473" marT="45728" marB="45728" anchor="ctr"/>
                </a:tc>
              </a:tr>
              <a:tr h="189112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SURAKARTA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</a:p>
                  </a:txBody>
                  <a:tcPr marL="0" marR="0" marT="0" marB="0" anchor="ctr"/>
                </a:tc>
              </a:tr>
              <a:tr h="189112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WONOGIRI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0" marR="0" marT="0" marB="0" anchor="ctr"/>
                </a:tc>
              </a:tr>
              <a:tr h="189112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SUKOHARJO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</a:tr>
              <a:tr h="262675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KARANGANYAR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</a:tr>
              <a:tr h="189112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SRAGEN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anchor="ctr"/>
                </a:tc>
              </a:tr>
              <a:tr h="189112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BOYOLALI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0" marR="0" marT="0" marB="0" anchor="ctr"/>
                </a:tc>
              </a:tr>
              <a:tr h="189112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KLATEN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189112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BLORA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</a:tr>
              <a:tr h="189112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GROBONGAN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19098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</a:t>
                      </a:r>
                      <a:r>
                        <a:rPr lang="en-US" sz="900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JATENG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</a:tr>
              <a:tr h="19098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NGAWI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19098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MAGETAN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</a:tr>
              <a:tr h="19098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MADIUN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19098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PONOROGO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</a:tr>
              <a:tr h="19098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PACITAN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</a:tr>
              <a:tr h="19098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BOJONEGORO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189112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 JATIM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</a:tr>
              <a:tr h="189112"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JUMLAH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/>
                </a:tc>
                <a:tc hMerge="1">
                  <a:txBody>
                    <a:bodyPr/>
                    <a:lstStyle/>
                    <a:p>
                      <a:endParaRPr lang="en-US" sz="700" b="1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6388" y="48093"/>
            <a:ext cx="5781029" cy="762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18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SURAKARTA &amp;</a:t>
            </a:r>
            <a:br>
              <a:rPr lang="en-US" sz="18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8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JAWA TENGAH</a:t>
            </a:r>
            <a:endParaRPr lang="en-US" sz="18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7348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61" y="1360488"/>
            <a:ext cx="5760640" cy="303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ular Callout 6"/>
          <p:cNvSpPr/>
          <p:nvPr/>
        </p:nvSpPr>
        <p:spPr>
          <a:xfrm>
            <a:off x="157163" y="915988"/>
            <a:ext cx="554037" cy="361900"/>
          </a:xfrm>
          <a:prstGeom prst="wedgeRectCallout">
            <a:avLst>
              <a:gd name="adj1" fmla="val 400631"/>
              <a:gd name="adj2" fmla="val 660653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Jateng</a:t>
            </a:r>
            <a:r>
              <a:rPr lang="en-US" sz="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Lainnya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36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750888" y="912813"/>
            <a:ext cx="554037" cy="325437"/>
          </a:xfrm>
          <a:prstGeom prst="wedgeRectCallout">
            <a:avLst>
              <a:gd name="adj1" fmla="val 507940"/>
              <a:gd name="adj2" fmla="val 71968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Klaten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5367338" y="2646363"/>
            <a:ext cx="635000" cy="341312"/>
          </a:xfrm>
          <a:prstGeom prst="wedgeRectCallout">
            <a:avLst>
              <a:gd name="adj1" fmla="val -202544"/>
              <a:gd name="adj2" fmla="val 27590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Wonogiri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35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1382713" y="912813"/>
            <a:ext cx="552450" cy="325437"/>
          </a:xfrm>
          <a:prstGeom prst="wedgeRectCallout">
            <a:avLst>
              <a:gd name="adj1" fmla="val 409463"/>
              <a:gd name="adj2" fmla="val 65098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Boyolali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35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2638425" y="911225"/>
            <a:ext cx="604838" cy="328613"/>
          </a:xfrm>
          <a:prstGeom prst="wedgeRectCallout">
            <a:avLst>
              <a:gd name="adj1" fmla="val 202144"/>
              <a:gd name="adj2" fmla="val 64768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Surakarta</a:t>
            </a:r>
          </a:p>
          <a:p>
            <a:pPr algn="ctr">
              <a:defRPr/>
            </a:pPr>
            <a:r>
              <a:rPr lang="en-US" sz="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50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1998663" y="912813"/>
            <a:ext cx="600075" cy="325437"/>
          </a:xfrm>
          <a:prstGeom prst="wedgeRectCallout">
            <a:avLst>
              <a:gd name="adj1" fmla="val 326212"/>
              <a:gd name="adj2" fmla="val 72056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Sukoharjo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53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3268663" y="903288"/>
            <a:ext cx="815975" cy="334962"/>
          </a:xfrm>
          <a:prstGeom prst="wedgeRectCallout">
            <a:avLst>
              <a:gd name="adj1" fmla="val 87752"/>
              <a:gd name="adj2" fmla="val 64424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Karanganyar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61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4814888" y="893763"/>
            <a:ext cx="552450" cy="336550"/>
          </a:xfrm>
          <a:prstGeom prst="wedgeRectCallout">
            <a:avLst>
              <a:gd name="adj1" fmla="val -98966"/>
              <a:gd name="adj2" fmla="val 55540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Sragen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78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5449888" y="893763"/>
            <a:ext cx="552450" cy="336550"/>
          </a:xfrm>
          <a:prstGeom prst="wedgeRectCallout">
            <a:avLst>
              <a:gd name="adj1" fmla="val -90477"/>
              <a:gd name="adj2" fmla="val 37909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Blora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4141788" y="901700"/>
            <a:ext cx="614362" cy="341313"/>
          </a:xfrm>
          <a:prstGeom prst="wedgeRectCallout">
            <a:avLst>
              <a:gd name="adj1" fmla="val -27894"/>
              <a:gd name="adj2" fmla="val 40702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Grobogan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769" y="413792"/>
            <a:ext cx="5513387" cy="762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18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JAWA TIMUR </a:t>
            </a:r>
            <a:r>
              <a:rPr lang="en-US" sz="180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9395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61" y="1439863"/>
            <a:ext cx="5688631" cy="2934369"/>
          </a:xfrm>
        </p:spPr>
      </p:pic>
      <p:sp>
        <p:nvSpPr>
          <p:cNvPr id="5" name="Rectangular Callout 4"/>
          <p:cNvSpPr/>
          <p:nvPr/>
        </p:nvSpPr>
        <p:spPr>
          <a:xfrm>
            <a:off x="873125" y="1087438"/>
            <a:ext cx="766763" cy="233362"/>
          </a:xfrm>
          <a:prstGeom prst="wedgeRectCallout">
            <a:avLst>
              <a:gd name="adj1" fmla="val 13324"/>
              <a:gd name="adj2" fmla="val 730846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3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Magetan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3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1693863" y="1090613"/>
            <a:ext cx="766762" cy="233362"/>
          </a:xfrm>
          <a:prstGeom prst="wedgeRectCallout">
            <a:avLst>
              <a:gd name="adj1" fmla="val -72290"/>
              <a:gd name="adj2" fmla="val 60393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3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Ngawi</a:t>
            </a:r>
            <a:r>
              <a:rPr lang="en-US" sz="603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>
              <a:defRPr/>
            </a:pPr>
            <a:r>
              <a:rPr lang="en-US" sz="603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2505075" y="1090613"/>
            <a:ext cx="766763" cy="233362"/>
          </a:xfrm>
          <a:prstGeom prst="wedgeRectCallout">
            <a:avLst>
              <a:gd name="adj1" fmla="val -121138"/>
              <a:gd name="adj2" fmla="val 450893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3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Bojonegoro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3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3305175" y="1093788"/>
            <a:ext cx="766763" cy="233362"/>
          </a:xfrm>
          <a:prstGeom prst="wedgeRectCallout">
            <a:avLst>
              <a:gd name="adj1" fmla="val -272372"/>
              <a:gd name="adj2" fmla="val 70953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3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Madiun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3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238125" y="1084263"/>
            <a:ext cx="582613" cy="233362"/>
          </a:xfrm>
          <a:prstGeom prst="wedgeRectCallout">
            <a:avLst>
              <a:gd name="adj1" fmla="val 98158"/>
              <a:gd name="adj2" fmla="val 103374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3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Pacitan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3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4133850" y="1096963"/>
            <a:ext cx="674688" cy="233362"/>
          </a:xfrm>
          <a:prstGeom prst="wedgeRectCallout">
            <a:avLst>
              <a:gd name="adj1" fmla="val -433127"/>
              <a:gd name="adj2" fmla="val 85237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3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Ponorogo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3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4870450" y="1087438"/>
            <a:ext cx="925513" cy="233362"/>
          </a:xfrm>
          <a:prstGeom prst="wedgeRectCallout">
            <a:avLst>
              <a:gd name="adj1" fmla="val -268496"/>
              <a:gd name="adj2" fmla="val 74565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3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Jatim</a:t>
            </a:r>
            <a:r>
              <a:rPr lang="en-US" sz="603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603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Lainnya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3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0793" y="1997968"/>
            <a:ext cx="5207239" cy="121984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0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LAPORAN KEGIATAN INSTALASI</a:t>
            </a:r>
            <a:br>
              <a:rPr lang="en-US" sz="20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S/D BULAN FEBRUARI </a:t>
            </a:r>
            <a:r>
              <a:rPr lang="id-ID" sz="20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2017</a:t>
            </a:r>
            <a:r>
              <a:rPr lang="en-US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8437" y="285736"/>
            <a:ext cx="5513387" cy="762000"/>
          </a:xfrm>
        </p:spPr>
        <p:txBody>
          <a:bodyPr/>
          <a:lstStyle/>
          <a:p>
            <a:pPr algn="ctr">
              <a:defRPr/>
            </a:pP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FARMASI 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5165147"/>
              </p:ext>
            </p:extLst>
          </p:nvPr>
        </p:nvGraphicFramePr>
        <p:xfrm>
          <a:off x="110753" y="1205880"/>
          <a:ext cx="5832649" cy="1522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3247431"/>
                <a:gridCol w="860561"/>
                <a:gridCol w="860561"/>
              </a:tblGrid>
              <a:tr h="396276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0" marR="91470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0" marR="91470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0" marR="91470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0" marR="91470" marT="45732" marB="45732" anchor="ctr"/>
                </a:tc>
              </a:tr>
              <a:tr h="37537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1470" marR="91470" marT="45732" marB="45732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Obat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Jalan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3.065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2.882 </a:t>
                      </a:r>
                    </a:p>
                  </a:txBody>
                  <a:tcPr marL="9525" marR="9525" marT="9525" marB="0" anchor="ctr"/>
                </a:tc>
              </a:tr>
              <a:tr h="37537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0" marR="91470" marT="45732" marB="45732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Obat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Inap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1.501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1.504 </a:t>
                      </a:r>
                    </a:p>
                  </a:txBody>
                  <a:tcPr marL="9525" marR="9525" marT="9525" marB="0" anchor="ctr"/>
                </a:tc>
              </a:tr>
              <a:tr h="37537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0" marR="91470" marT="45732" marB="45732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Obat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IGD</a:t>
                      </a:r>
                    </a:p>
                  </a:txBody>
                  <a:tcPr marL="9527" marR="9527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362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382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761" y="125760"/>
            <a:ext cx="5572164" cy="500066"/>
          </a:xfrm>
        </p:spPr>
        <p:txBody>
          <a:bodyPr/>
          <a:lstStyle/>
          <a:p>
            <a:pPr algn="ctr">
              <a:defRPr/>
            </a:pP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FISIOTERAPI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011836"/>
              </p:ext>
            </p:extLst>
          </p:nvPr>
        </p:nvGraphicFramePr>
        <p:xfrm>
          <a:off x="110753" y="557808"/>
          <a:ext cx="5832649" cy="3852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2870033"/>
                <a:gridCol w="1157272"/>
                <a:gridCol w="1157272"/>
              </a:tblGrid>
              <a:tr h="576064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5" marR="91455" marT="45621" marB="456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5" marR="91455" marT="45621" marB="456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9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5" marR="91455" marT="45621" marB="456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9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5" marR="91455" marT="45621" marB="45621" anchor="ctr"/>
                </a:tc>
              </a:tr>
              <a:tr h="147709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FISIOTERAPI SEDERHANA</a:t>
                      </a:r>
                    </a:p>
                  </a:txBody>
                  <a:tcPr marL="9526" marR="9526" marT="950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3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Exercise Therapy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Swd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Infra Red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Traksi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Tens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Ass Ft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Mwd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Cryo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Therapy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Static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Bycicle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428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Class Exercise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Pijat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Bayi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Treadmill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4772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FISIOTERAPI SEDANG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Faradisasi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Galvanic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43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Ultrasound Therapy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4772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FISIOTERAPI CANGGIH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6" marR="9526" marT="950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Treadmill Monitor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Nebulizer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Densitometri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761" y="269776"/>
            <a:ext cx="5572164" cy="500066"/>
          </a:xfrm>
        </p:spPr>
        <p:txBody>
          <a:bodyPr/>
          <a:lstStyle/>
          <a:p>
            <a:pPr algn="ctr">
              <a:defRPr/>
            </a:pP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GIGI &amp; MULUT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0907256"/>
              </p:ext>
            </p:extLst>
          </p:nvPr>
        </p:nvGraphicFramePr>
        <p:xfrm>
          <a:off x="110753" y="917848"/>
          <a:ext cx="5904657" cy="2651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046"/>
                <a:gridCol w="2882346"/>
                <a:gridCol w="1224136"/>
                <a:gridCol w="1152129"/>
              </a:tblGrid>
              <a:tr h="411390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41" marB="457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41" marB="457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41" marB="457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41" marB="45741" anchor="ctr"/>
                </a:tc>
              </a:tr>
              <a:tr h="2366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Tumpatan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Gigi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Tetap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2348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Tumpatan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Sulung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</a:tr>
              <a:tr h="2691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Tumpatan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Sementara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Pengobatan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Pulpa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Pencabutan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Tetap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Pencabutan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Sulung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Pengobatan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Periodontal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Pengobatan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Abses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Pembersihan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Karang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/>
                </a:tc>
              </a:tr>
              <a:tr h="2028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Lain-lain 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9875" y="0"/>
            <a:ext cx="5572164" cy="500066"/>
          </a:xfrm>
        </p:spPr>
        <p:txBody>
          <a:bodyPr/>
          <a:lstStyle/>
          <a:p>
            <a:pPr algn="ctr">
              <a:defRPr/>
            </a:pPr>
            <a:r>
              <a:rPr lang="fi-FI" sz="20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KESWAMAS</a:t>
            </a:r>
            <a:endParaRPr lang="en-US" sz="20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4782623"/>
              </p:ext>
            </p:extLst>
          </p:nvPr>
        </p:nvGraphicFramePr>
        <p:xfrm>
          <a:off x="182762" y="485800"/>
          <a:ext cx="5832649" cy="3930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869"/>
                <a:gridCol w="2362455"/>
                <a:gridCol w="724995"/>
                <a:gridCol w="1095665"/>
                <a:gridCol w="1095665"/>
              </a:tblGrid>
              <a:tr h="381548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8" marR="91478" marT="45725" marB="45725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8" marR="91478" marT="45725" marB="457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8" marR="91478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8" marR="91478" marT="45725" marB="45725" anchor="ctr"/>
                </a:tc>
              </a:tr>
              <a:tr h="26414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PROMOSI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9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9" marR="9529" marT="952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Penyuluhan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media radio</a:t>
                      </a:r>
                    </a:p>
                  </a:txBody>
                  <a:tcPr marL="9529" marR="9529" marT="95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62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9" marR="9529" marT="952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Penyuluhan Kesehatan Jiwa ke masyarakat</a:t>
                      </a:r>
                    </a:p>
                  </a:txBody>
                  <a:tcPr marL="9529" marR="9529" marT="95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1321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9" marR="9529" marT="952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Support Group </a:t>
                      </a:r>
                    </a:p>
                  </a:txBody>
                  <a:tcPr marL="9529" marR="9529" marT="95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439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9" marR="9529" marT="952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Konsultasi keluarga pasien</a:t>
                      </a:r>
                    </a:p>
                  </a:txBody>
                  <a:tcPr marL="9529" marR="9529" marT="95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4396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INTEGRASI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 KESEHATAN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JIWA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13211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KERJASAMA LINTAS SEKTOR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2268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9" marR="9529" marT="952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Penjaringan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PGOT</a:t>
                      </a:r>
                    </a:p>
                  </a:txBody>
                  <a:tcPr marL="9529" marR="9529" marT="95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439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9" marR="9529" marT="952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Penerimaan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PGOT Non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Penjaringan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</a:tr>
              <a:tr h="2439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9" marR="9529" marT="952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Penerimaan pasien panti</a:t>
                      </a:r>
                    </a:p>
                  </a:txBody>
                  <a:tcPr marL="9529" marR="9529" marT="95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</a:tr>
              <a:tr h="2439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9" marR="9529" marT="952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Penjemputan pasien pasung</a:t>
                      </a:r>
                    </a:p>
                  </a:txBody>
                  <a:tcPr marL="9529" marR="9529" marT="95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439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9" marR="9529" marT="952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Pendampingan korban kekerasan</a:t>
                      </a:r>
                    </a:p>
                  </a:txBody>
                  <a:tcPr marL="9529" marR="9529" marT="95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439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9" marR="9529" marT="952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Rapat Koordinasi Lintas Sektor</a:t>
                      </a:r>
                    </a:p>
                  </a:txBody>
                  <a:tcPr marL="9529" marR="9529" marT="95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439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9" marR="9529" marT="952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Pelatihan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Kader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456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Bimbingan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Penyuluhan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berbasis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gender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5561" y="214298"/>
            <a:ext cx="5572164" cy="500066"/>
          </a:xfrm>
        </p:spPr>
        <p:txBody>
          <a:bodyPr/>
          <a:lstStyle/>
          <a:p>
            <a:pPr algn="ctr">
              <a:defRPr/>
            </a:pP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LABORATORIUM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1817318"/>
              </p:ext>
            </p:extLst>
          </p:nvPr>
        </p:nvGraphicFramePr>
        <p:xfrm>
          <a:off x="110753" y="917848"/>
          <a:ext cx="5904656" cy="3186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182"/>
                <a:gridCol w="3523746"/>
                <a:gridCol w="952364"/>
                <a:gridCol w="952364"/>
              </a:tblGrid>
              <a:tr h="457288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9" marB="45719" anchor="ctr"/>
                </a:tc>
              </a:tr>
              <a:tr h="3048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Faeces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Rutin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 </a:t>
                      </a:r>
                    </a:p>
                  </a:txBody>
                  <a:tcPr marL="0" marR="0" marT="0" marB="0" anchor="b"/>
                </a:tc>
              </a:tr>
              <a:tr h="2564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Hematologi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293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256 </a:t>
                      </a:r>
                    </a:p>
                  </a:txBody>
                  <a:tcPr marL="0" marR="0" marT="0" marB="0" anchor="b"/>
                </a:tc>
              </a:tr>
              <a:tr h="3753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Hematologi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Sederhana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16 </a:t>
                      </a:r>
                    </a:p>
                  </a:txBody>
                  <a:tcPr marL="0" marR="0" marT="0" marB="0" anchor="b"/>
                </a:tc>
              </a:tr>
              <a:tr h="2977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Kimia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Klinik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1.445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1.425 </a:t>
                      </a:r>
                    </a:p>
                  </a:txBody>
                  <a:tcPr marL="0" marR="0" marT="0" marB="0" anchor="b"/>
                </a:tc>
              </a:tr>
              <a:tr h="3753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Narkoba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203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435 </a:t>
                      </a:r>
                    </a:p>
                  </a:txBody>
                  <a:tcPr marL="0" marR="0" marT="0" marB="0" anchor="b"/>
                </a:tc>
              </a:tr>
              <a:tr h="2564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Urine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Analisa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49 </a:t>
                      </a:r>
                    </a:p>
                  </a:txBody>
                  <a:tcPr marL="0" marR="0" marT="0" marB="0" anchor="b"/>
                </a:tc>
              </a:tr>
              <a:tr h="256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Serologi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 </a:t>
                      </a:r>
                    </a:p>
                  </a:txBody>
                  <a:tcPr marL="0" marR="0" marT="0" marB="0" anchor="b"/>
                </a:tc>
              </a:tr>
              <a:tr h="2564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Mikrobiologi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- </a:t>
                      </a:r>
                    </a:p>
                  </a:txBody>
                  <a:tcPr marL="0" marR="0" marT="0" marB="0" anchor="b"/>
                </a:tc>
              </a:tr>
              <a:tr h="3497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Imunologi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- 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254769" y="341784"/>
            <a:ext cx="5513387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CAPAIAN KINERJA PELAYANAN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17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17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dirty="0" smtClean="0"/>
              <a:t>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dirty="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dirty="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dirty="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dirty="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dirty="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dirty="0" smtClean="0"/>
              <a:t>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200" dirty="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200" dirty="0" smtClean="0"/>
              <a:t>     </a:t>
            </a:r>
          </a:p>
        </p:txBody>
      </p:sp>
      <p:graphicFrame>
        <p:nvGraphicFramePr>
          <p:cNvPr id="12354" name="Group 6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668262048"/>
              </p:ext>
            </p:extLst>
          </p:nvPr>
        </p:nvGraphicFramePr>
        <p:xfrm>
          <a:off x="254769" y="989856"/>
          <a:ext cx="5760641" cy="340690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68100"/>
                <a:gridCol w="1571084"/>
                <a:gridCol w="1421457"/>
              </a:tblGrid>
              <a:tr h="33857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INDIKATOR KINERJA</a:t>
                      </a:r>
                      <a:endParaRPr kumimoji="0" lang="en-A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83" marR="61283" marT="30457" marB="30457"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83" marR="61283" marT="30457" marB="30457" anchor="ctr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85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83" marR="61283" marT="30457" marB="3045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</a:p>
                  </a:txBody>
                  <a:tcPr marL="61283" marR="61283" marT="30457" marB="3045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</a:p>
                  </a:txBody>
                  <a:tcPr marL="61283" marR="61283" marT="30457" marB="30457" anchor="ctr" horzOverflow="overflow"/>
                </a:tc>
              </a:tr>
              <a:tr h="250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BOR (%)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83" marR="61283" marT="30457" marB="3045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72,22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83" marR="61283" marT="30457" marB="30457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72,03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83" marR="61283" marT="30457" marB="30457" anchor="ctr" horzOverflow="overflow"/>
                </a:tc>
              </a:tr>
              <a:tr h="2023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LOS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83" marR="61283" marT="30457" marB="3045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83" marR="61283" marT="30457" marB="30457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83" marR="61283" marT="30457" marB="30457" anchor="ctr" horzOverflow="overflow"/>
                </a:tc>
              </a:tr>
              <a:tr h="2023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TOI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83" marR="61283" marT="30457" marB="3045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83" marR="61283" marT="30457" marB="30457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83" marR="61283" marT="30457" marB="30457" anchor="ctr" horzOverflow="overflow"/>
                </a:tc>
              </a:tr>
              <a:tr h="2023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Jalan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83" marR="61283" marT="30457" marB="30457"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83" marR="61283" marT="30457" marB="30457" anchor="ctr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90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Pengunjung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83" marR="61283" marT="30457" marB="30457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3.823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83" marR="61283" marT="30457" marB="30457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3.452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83" marR="61283" marT="30457" marB="30457" anchor="ctr" horzOverflow="overflow"/>
                </a:tc>
              </a:tr>
              <a:tr h="2890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Kunjungan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83" marR="61283" marT="30457" marB="30457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7.087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83" marR="61283" marT="30457" marB="30457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6.565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83" marR="61283" marT="30457" marB="30457" anchor="ctr" horzOverflow="overflow"/>
                </a:tc>
              </a:tr>
              <a:tr h="2023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Inap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83" marR="61283" marT="30457" marB="30457"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83" marR="61283" marT="30457" marB="30457" anchor="ctr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8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Masuk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83" marR="61283" marT="30457" marB="30457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238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83" marR="61283" marT="30457" marB="30457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234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83" marR="61283" marT="30457" marB="30457" anchor="ctr" horzOverflow="overflow"/>
                </a:tc>
              </a:tr>
              <a:tr h="338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Keluar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83" marR="61283" marT="30457" marB="30457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218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83" marR="61283" marT="30457" marB="30457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238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83" marR="61283" marT="30457" marB="30457" anchor="ctr" horzOverflow="overflow"/>
                </a:tc>
              </a:tr>
              <a:tr h="3703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Jumlah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Kunjungan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IGD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83" marR="61283" marT="30457" marB="30457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298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83" marR="61283" marT="30457" marB="30457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285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83" marR="61283" marT="30457" marB="30457" anchor="ctr" horzOverflow="overflow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6777" y="125760"/>
            <a:ext cx="5572164" cy="500066"/>
          </a:xfrm>
        </p:spPr>
        <p:txBody>
          <a:bodyPr/>
          <a:lstStyle/>
          <a:p>
            <a:pPr algn="ctr">
              <a:defRPr/>
            </a:pP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NAPZA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626523"/>
              </p:ext>
            </p:extLst>
          </p:nvPr>
        </p:nvGraphicFramePr>
        <p:xfrm>
          <a:off x="110753" y="629816"/>
          <a:ext cx="5832648" cy="3426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319"/>
                <a:gridCol w="2819113"/>
                <a:gridCol w="972108"/>
                <a:gridCol w="972108"/>
              </a:tblGrid>
              <a:tr h="426675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8" marR="9141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8" marR="9141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8" marR="9141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8" marR="91418" marT="45715" marB="45715" anchor="ctr"/>
                </a:tc>
              </a:tr>
              <a:tr h="314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Konseling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Napza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314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Konseling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314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Konseling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Keluarga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14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Rehabilitasi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 TAK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</a:tr>
              <a:tr h="1923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Fisioterapi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083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Psikoterapi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Supportif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1923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CBT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362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Brief Intervention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Motivasi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Interview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923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Psikologi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14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 Terapi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923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ECT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4769" y="0"/>
            <a:ext cx="5572164" cy="50006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PSIKOGERIATRI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3730801"/>
              </p:ext>
            </p:extLst>
          </p:nvPr>
        </p:nvGraphicFramePr>
        <p:xfrm>
          <a:off x="110752" y="845840"/>
          <a:ext cx="5904657" cy="2999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655"/>
                <a:gridCol w="3428510"/>
                <a:gridCol w="904746"/>
                <a:gridCol w="904746"/>
              </a:tblGrid>
              <a:tr h="548646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2" marR="91422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2" marR="91422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2" marR="91422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2" marR="91422" marT="45724" marB="45724" anchor="ctr"/>
                </a:tc>
              </a:tr>
              <a:tr h="192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MMSE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2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GDS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2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CDT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02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Intensif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Care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2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High Care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314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Maksimal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Care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19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Minimal Care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2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TAK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529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Perawatan Luka Bersih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77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Perawatan Luka Infeksi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1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Pasang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O2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6777" y="197768"/>
            <a:ext cx="5572164" cy="50006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PSIKOLOGI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900900"/>
              </p:ext>
            </p:extLst>
          </p:nvPr>
        </p:nvGraphicFramePr>
        <p:xfrm>
          <a:off x="182761" y="773832"/>
          <a:ext cx="5832648" cy="3283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718"/>
                <a:gridCol w="3127652"/>
                <a:gridCol w="1056639"/>
                <a:gridCol w="1056639"/>
              </a:tblGrid>
              <a:tr h="43572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3" marR="91433" marT="45689" marB="456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3" marR="91433" marT="45689" marB="456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3" marR="91433" marT="45689" marB="456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3" marR="91433" marT="45689" marB="45689" anchor="ctr"/>
                </a:tc>
              </a:tr>
              <a:tr h="212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Psikometri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Kiriman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Dokter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</a:tr>
              <a:tr h="172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SK. Sehat Jiwa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</a:tr>
              <a:tr h="2599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SK.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Bebas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Napza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72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SK. Sakit Jiwa 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72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VISUM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113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Seleksi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Karyawan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Ev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Pribadi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897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Tes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Intelegensi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Tes Bakat Minat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72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Konsultasi Psi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</a:tr>
              <a:tr h="172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Psikoedukasi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531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Psikotes Kep. Dinas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72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  <a:tr h="172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Penyuluhan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8785" y="125760"/>
            <a:ext cx="5572164" cy="50006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RADIOLOGI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426729"/>
              </p:ext>
            </p:extLst>
          </p:nvPr>
        </p:nvGraphicFramePr>
        <p:xfrm>
          <a:off x="110753" y="701824"/>
          <a:ext cx="5832649" cy="3630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6194"/>
                <a:gridCol w="3259421"/>
                <a:gridCol w="943517"/>
                <a:gridCol w="943517"/>
              </a:tblGrid>
              <a:tr h="3568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8" marB="45718" anchor="ctr"/>
                </a:tc>
              </a:tr>
              <a:tr h="2192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Cranium AP/LAT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31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Thorax AP/LAT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</a:tr>
              <a:tr h="1431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Abdomen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31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BNO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33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Cervical AP/LAT/OBLIQ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1431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Thoracal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133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Thoracolumbal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1431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Lumbalis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769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Lumbosacral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1431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Os Sacrum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31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Os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Coccygeus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555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Extremitas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Superior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Extremitas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Inferior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1431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Colon In Loop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31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IVP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31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USG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</a:tr>
              <a:tr h="1431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Panoramic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986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Pelvis/ Hip Joint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1440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CT Scan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53999" y="269776"/>
            <a:ext cx="5572164" cy="50006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REHABILITASI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0996815"/>
              </p:ext>
            </p:extLst>
          </p:nvPr>
        </p:nvGraphicFramePr>
        <p:xfrm>
          <a:off x="110753" y="845840"/>
          <a:ext cx="5832649" cy="357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6324"/>
                <a:gridCol w="718515"/>
                <a:gridCol w="1098905"/>
                <a:gridCol w="1098905"/>
              </a:tblGrid>
              <a:tr h="213234"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80" marR="91480" marT="45653" marB="45653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80" marR="91480" marT="45653" marB="456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80" marR="91480" marT="45653" marB="45653" anchor="ctr"/>
                </a:tc>
              </a:tr>
              <a:tr h="13144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Laki-laki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44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a.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Sapu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80732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b. Okupasi Terapi Kerja Pertanian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44016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c. Okupasi Terapi Kerja Kerajinan Tangan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216024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d. Okupasi Terapi Kerja Kebersihan Lingkungan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3144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Perempuan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6591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a. Okupasi Terapi Kerja Sulam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44016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b. Okupasi Terapi Kerja Menjahit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216024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c. Okupasi Terapi Kerja Merenda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3145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d.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Rumah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Tangga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56578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e. Okupasi Terapi Kerja Mainan Anak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72748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f. Okupasi Terapi Kerja Kerajinan Tangan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3144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Laki-laki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Perempuan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45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a.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Gerak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3145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b.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Musik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3480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c.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Agama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2533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d.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Permainan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3145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e.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Kelompok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20091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f.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Rekreasi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20091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g.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1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Family Gathering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3145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h. Day Care    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6999" y="0"/>
            <a:ext cx="5513387" cy="531801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TUMBUH KEMBANG ANAK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8108540"/>
              </p:ext>
            </p:extLst>
          </p:nvPr>
        </p:nvGraphicFramePr>
        <p:xfrm>
          <a:off x="182760" y="557808"/>
          <a:ext cx="5760642" cy="3814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942"/>
                <a:gridCol w="2466379"/>
                <a:gridCol w="1558179"/>
                <a:gridCol w="661071"/>
                <a:gridCol w="661071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663" marB="45663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663" marB="45663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663" marB="456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663" marB="45663" anchor="ctr"/>
                </a:tc>
              </a:tr>
              <a:tr h="14401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Psikotes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/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Psikometri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131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-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Kompleks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(&gt; 1 jam)</a:t>
                      </a: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131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-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Sedang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(½ - 1 jam )</a:t>
                      </a: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131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-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Sederhana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 &lt; ½ jam )</a:t>
                      </a: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13143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WICARA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131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Fungsi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Bahasa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anchor="b"/>
                </a:tc>
              </a:tr>
              <a:tr h="131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Fungsi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Bicara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/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Laku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anchor="b"/>
                </a:tc>
              </a:tr>
              <a:tr h="131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Fungsi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Menelan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131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Dll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13143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131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Snooslen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Room</a:t>
                      </a: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131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Semsory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Integrasi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</a:p>
                  </a:txBody>
                  <a:tcPr marL="0" marR="0" marT="0" marB="0" anchor="b"/>
                </a:tc>
              </a:tr>
              <a:tr h="150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Latihan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aktifitas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kehidupan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sehari-hari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b"/>
                </a:tc>
              </a:tr>
              <a:tr h="1641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Proper Body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Mekanik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1655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Pembuatan Alat Lontar dan Adaptasi Alat</a:t>
                      </a: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131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Latihan Rileksasi</a:t>
                      </a: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1869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Analisa &amp; Intervensi, Persepsi, Kognitif, Psikomotor</a:t>
                      </a: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</a:t>
                      </a:r>
                    </a:p>
                  </a:txBody>
                  <a:tcPr marL="0" marR="0" marT="0" marB="0" anchor="b"/>
                </a:tc>
              </a:tr>
              <a:tr h="131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 Modalitas</a:t>
                      </a: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131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 Orthopedagoge</a:t>
                      </a: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</a:t>
                      </a:r>
                    </a:p>
                  </a:txBody>
                  <a:tcPr marL="0" marR="0" marT="0" marB="0" anchor="b"/>
                </a:tc>
              </a:tr>
              <a:tr h="131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Biofeedback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</a:tr>
              <a:tr h="131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baseline="0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Neurofeedback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anchor="b"/>
                </a:tc>
              </a:tr>
              <a:tr h="131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Dll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6388" y="238116"/>
            <a:ext cx="5513387" cy="762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GAWAT DARURAT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1911451"/>
              </p:ext>
            </p:extLst>
          </p:nvPr>
        </p:nvGraphicFramePr>
        <p:xfrm>
          <a:off x="182761" y="1061864"/>
          <a:ext cx="5760638" cy="2448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0976"/>
                <a:gridCol w="3404014"/>
                <a:gridCol w="872824"/>
                <a:gridCol w="872824"/>
              </a:tblGrid>
              <a:tr h="45722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11" marB="45711" anchor="ctr"/>
                </a:tc>
              </a:tr>
              <a:tr h="2628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Perawatan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Luka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Baru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11" marB="45711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Perawatan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Luka Lama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</a:tr>
              <a:tr h="1891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Hecting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160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Hecting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up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411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Askep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Critical Care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</a:t>
                      </a:r>
                    </a:p>
                  </a:txBody>
                  <a:tcPr marL="9525" marR="9525" marT="9525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hari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Penggunaan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Ambulance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Pemakaian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Oksigen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Pemasangan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Infus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0833" y="10380"/>
            <a:ext cx="4252748" cy="88053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ELEKTROMEDIK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3086707"/>
              </p:ext>
            </p:extLst>
          </p:nvPr>
        </p:nvGraphicFramePr>
        <p:xfrm>
          <a:off x="110753" y="1061864"/>
          <a:ext cx="5904656" cy="1791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090"/>
                <a:gridCol w="3088590"/>
                <a:gridCol w="862988"/>
                <a:gridCol w="862988"/>
              </a:tblGrid>
              <a:tr h="457331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7" marR="91457"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7" marR="91457"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7" marR="91457"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7" marR="91457" marT="45733" marB="45733" anchor="ctr"/>
                </a:tc>
              </a:tr>
              <a:tr h="1907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ECT KONVENSIONAL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735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MECTA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b"/>
                </a:tc>
              </a:tr>
              <a:tr h="17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EKG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0" marR="0" marT="0" marB="0" anchor="b"/>
                </a:tc>
              </a:tr>
              <a:tr h="1619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EEG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b"/>
                </a:tc>
              </a:tr>
              <a:tr h="2112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STRESS ANALISER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</a:tr>
              <a:tr h="2007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TMS</a:t>
                      </a: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0" marR="0" marT="0" marB="0" anchor="b"/>
                </a:tc>
              </a:tr>
              <a:tr h="1619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EMG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8785" y="197768"/>
            <a:ext cx="5444351" cy="4858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RAWAT INAP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1179506"/>
              </p:ext>
            </p:extLst>
          </p:nvPr>
        </p:nvGraphicFramePr>
        <p:xfrm>
          <a:off x="110753" y="773832"/>
          <a:ext cx="5904656" cy="3359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023"/>
                <a:gridCol w="4107587"/>
                <a:gridCol w="599023"/>
                <a:gridCol w="599023"/>
              </a:tblGrid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</a:t>
                      </a:r>
                      <a:r>
                        <a:rPr lang="en-US" sz="9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</a:tr>
              <a:tr h="2838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</a:t>
                      </a:r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akut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9525" marR="9525" marT="9525" marB="0" anchor="ctr"/>
                </a:tc>
              </a:tr>
              <a:tr h="220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sub</a:t>
                      </a:r>
                      <a:r>
                        <a:rPr lang="sv-SE" sz="900" b="0" i="0" u="none" strike="noStrike" baseline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akut</a:t>
                      </a:r>
                      <a:endParaRPr lang="sv-SE" sz="900" b="0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838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melarikan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diri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175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meninggal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dunia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percobaan bunuh diri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yang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dipindahkan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fisik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akut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yang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dirujuk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RS lain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455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Insiden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Patient Safety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186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Insiden Infeksi Nosokomial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16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alergi obat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masuk dengan PGOT/Pasung/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PMI/Integrasi Baresos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</a:tr>
              <a:tr h="283815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Visum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6777" y="125760"/>
            <a:ext cx="5513387" cy="70182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RAWAT JALAN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6308075"/>
              </p:ext>
            </p:extLst>
          </p:nvPr>
        </p:nvGraphicFramePr>
        <p:xfrm>
          <a:off x="110753" y="629816"/>
          <a:ext cx="5904658" cy="2928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033"/>
                <a:gridCol w="2778312"/>
                <a:gridCol w="927599"/>
                <a:gridCol w="925357"/>
                <a:gridCol w="925357"/>
              </a:tblGrid>
              <a:tr h="3546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</a:p>
                  </a:txBody>
                  <a:tcPr marL="9525" marR="9525" marT="953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</a:tr>
              <a:tr h="192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3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Suntik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</a:tr>
              <a:tr h="2449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3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Opname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</a:tr>
              <a:tr h="2777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3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IPWL</a:t>
                      </a: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</a:tr>
              <a:tr h="192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Surat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Keterangan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32187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3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a. SK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Bebas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Narkoba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3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b. SK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Sehat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Jiwa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3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c. SK Sehat Fisik</a:t>
                      </a: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3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d. SK Sakit Jiwa</a:t>
                      </a: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9251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3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e. Visum</a:t>
                      </a: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23953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3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f. SK Pernah Opname</a:t>
                      </a: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9251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g. SK PKHI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347663" y="3798888"/>
            <a:ext cx="5513387" cy="701675"/>
          </a:xfrm>
          <a:prstGeom prst="rect">
            <a:avLst/>
          </a:prstGeom>
        </p:spPr>
        <p:txBody>
          <a:bodyPr lIns="58327" tIns="29163" rIns="58327" bIns="29163"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291629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583260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874889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166518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>
              <a:defRPr/>
            </a:pPr>
            <a:endParaRPr lang="en-US" sz="1200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17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17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dirty="0" smtClean="0"/>
              <a:t>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dirty="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dirty="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dirty="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dirty="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dirty="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dirty="0" smtClean="0"/>
              <a:t>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200" dirty="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200" dirty="0" smtClean="0"/>
              <a:t>     </a:t>
            </a:r>
          </a:p>
        </p:txBody>
      </p:sp>
      <p:graphicFrame>
        <p:nvGraphicFramePr>
          <p:cNvPr id="6" name="Group 6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794195259"/>
              </p:ext>
            </p:extLst>
          </p:nvPr>
        </p:nvGraphicFramePr>
        <p:xfrm>
          <a:off x="110753" y="214299"/>
          <a:ext cx="5904658" cy="4231940"/>
        </p:xfrm>
        <a:graphic>
          <a:graphicData uri="http://schemas.openxmlformats.org/drawingml/2006/table">
            <a:tbl>
              <a:tblPr/>
              <a:tblGrid>
                <a:gridCol w="1474142"/>
                <a:gridCol w="2410500"/>
                <a:gridCol w="1010008"/>
                <a:gridCol w="1010008"/>
              </a:tblGrid>
              <a:tr h="40985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KLS</a:t>
                      </a:r>
                    </a:p>
                  </a:txBody>
                  <a:tcPr marL="61297" marR="61297" marT="30483" marB="3048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INDIKATOR KINERJA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946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97" marR="61297" marT="30483" marB="3048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85617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VIP</a:t>
                      </a:r>
                    </a:p>
                  </a:txBody>
                  <a:tcPr marL="61297" marR="61297" marT="30483" marB="3048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BOR ( % )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67,38%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35,71%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6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L="61288" marR="61288" marT="30481" marB="3048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LOS ( hr )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6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L="61288" marR="61288" marT="30481" marB="3048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TOI ( hr )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617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KL I</a:t>
                      </a:r>
                    </a:p>
                  </a:txBody>
                  <a:tcPr marL="61297" marR="61297" marT="30483" marB="3048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BOR ( % )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71,46%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58,83%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6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L="61288" marR="61288" marT="30481" marB="3048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LOS ( hr )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6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L="61288" marR="61288" marT="30481" marB="3048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TOI ( hr )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617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KL II</a:t>
                      </a:r>
                    </a:p>
                  </a:txBody>
                  <a:tcPr marL="61297" marR="61297" marT="30483" marB="3048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BOR ( % )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54,01%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51,60%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6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L="61288" marR="61288" marT="30481" marB="3048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LOS ( hr )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6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L="61288" marR="61288" marT="30481" marB="3048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TOI ( hr )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617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KL III</a:t>
                      </a:r>
                    </a:p>
                  </a:txBody>
                  <a:tcPr marL="61297" marR="61297" marT="30483" marB="3048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BOR ( % )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74,66%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78,75%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6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L="61288" marR="61288" marT="30481" marB="3048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LOS ( hr )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6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L="61288" marR="61288" marT="30481" marB="3048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TOI ( hr )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0833" y="413792"/>
            <a:ext cx="4824536" cy="88053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0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RAWAT JALAN NONPSIKIATRI</a:t>
            </a:r>
            <a:endParaRPr lang="en-US" sz="20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5269902"/>
              </p:ext>
            </p:extLst>
          </p:nvPr>
        </p:nvGraphicFramePr>
        <p:xfrm>
          <a:off x="110754" y="1133872"/>
          <a:ext cx="5832648" cy="2645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915"/>
                <a:gridCol w="1098430"/>
                <a:gridCol w="49217"/>
                <a:gridCol w="1404719"/>
                <a:gridCol w="523093"/>
                <a:gridCol w="1014637"/>
                <a:gridCol w="1014637"/>
              </a:tblGrid>
              <a:tr h="1619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</a:p>
                  </a:txBody>
                  <a:tcPr marL="9529" marR="9529" marT="9526" marB="0" anchor="ctr"/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</a:p>
                  </a:txBody>
                  <a:tcPr marL="9529" marR="9529" marT="9526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</a:p>
                  </a:txBody>
                  <a:tcPr marL="9529" marR="9529" marT="9526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6" marB="0" anchor="ctr"/>
                </a:tc>
              </a:tr>
              <a:tr h="1695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6" marB="0" anchor="b"/>
                </a:tc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9" marR="9529" marT="9526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KUNJUNGAN</a:t>
                      </a:r>
                    </a:p>
                  </a:txBody>
                  <a:tcPr marL="9529" marR="9529" marT="952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952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9529" marR="9529" marT="9526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Lama</a:t>
                      </a:r>
                    </a:p>
                  </a:txBody>
                  <a:tcPr marL="9529" marR="9529" marT="9526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</a:tr>
              <a:tr h="1695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9529" marR="9529" marT="9526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Baru</a:t>
                      </a:r>
                    </a:p>
                  </a:txBody>
                  <a:tcPr marL="9529" marR="9529" marT="9526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</a:tr>
              <a:tr h="1695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9" marR="9529" marT="9526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KELAMIN</a:t>
                      </a:r>
                    </a:p>
                  </a:txBody>
                  <a:tcPr marL="9529" marR="9529" marT="952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952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9" marR="9529" marT="9526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9529" marR="9529" marT="952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Laki-laki</a:t>
                      </a:r>
                    </a:p>
                  </a:txBody>
                  <a:tcPr marL="9529" marR="9529" marT="952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b"/>
                </a:tc>
              </a:tr>
              <a:tr h="1619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9529" marR="9529" marT="952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Perempuan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</a:tr>
              <a:tr h="1695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9" marR="9529" marT="9526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CARA BAYAR</a:t>
                      </a:r>
                    </a:p>
                  </a:txBody>
                  <a:tcPr marL="9529" marR="9529" marT="952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9522">
                <a:tc rowSpan="5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9" marR="9529" marT="9526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Bayar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9525" marR="9525" marT="9525" marB="0" anchor="b"/>
                </a:tc>
              </a:tr>
              <a:tr h="1695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BPJS PBI</a:t>
                      </a:r>
                    </a:p>
                  </a:txBody>
                  <a:tcPr marL="9529" marR="9529" marT="952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</a:tr>
              <a:tr h="1695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BPJS N PBI</a:t>
                      </a:r>
                    </a:p>
                  </a:txBody>
                  <a:tcPr marL="9529" marR="9529" marT="952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</a:tr>
              <a:tr h="1695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PKMS</a:t>
                      </a:r>
                    </a:p>
                  </a:txBody>
                  <a:tcPr marL="9529" marR="9529" marT="952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695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Jamkesda</a:t>
                      </a:r>
                    </a:p>
                  </a:txBody>
                  <a:tcPr marL="9529" marR="9529" marT="952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93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9" marR="9529" marT="9526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SUNTIK</a:t>
                      </a:r>
                    </a:p>
                  </a:txBody>
                  <a:tcPr marL="9529" marR="9529" marT="952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6817" y="197768"/>
            <a:ext cx="4252748" cy="88053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GIZI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92325"/>
              </p:ext>
            </p:extLst>
          </p:nvPr>
        </p:nvGraphicFramePr>
        <p:xfrm>
          <a:off x="110753" y="1061864"/>
          <a:ext cx="5904655" cy="1467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876"/>
                <a:gridCol w="3355031"/>
                <a:gridCol w="930374"/>
                <a:gridCol w="930374"/>
              </a:tblGrid>
              <a:tr h="45759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8" marR="91438" marT="45760" marB="457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8" marR="91438" marT="45760" marB="457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8" marR="91438" marT="45760" marB="457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8" marR="91438" marT="45760" marB="45760" anchor="ctr"/>
                </a:tc>
              </a:tr>
              <a:tr h="3379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Permintaan makanan pasien rawat inap</a:t>
                      </a: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7.621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6.877</a:t>
                      </a:r>
                    </a:p>
                  </a:txBody>
                  <a:tcPr marL="9525" marR="9525" marT="9525" marB="0" anchor="ctr"/>
                </a:tc>
              </a:tr>
              <a:tr h="357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Konseling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Gizi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</a:tr>
              <a:tr h="3144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Survey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Diit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1.415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0833" y="125760"/>
            <a:ext cx="4252748" cy="88053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LAUNDRY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4971089"/>
              </p:ext>
            </p:extLst>
          </p:nvPr>
        </p:nvGraphicFramePr>
        <p:xfrm>
          <a:off x="110753" y="1133872"/>
          <a:ext cx="5904657" cy="1439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7247"/>
                <a:gridCol w="2999190"/>
                <a:gridCol w="984110"/>
                <a:gridCol w="984110"/>
              </a:tblGrid>
              <a:tr h="639865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6" marR="91456" marT="45706" marB="457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6" marR="91456" marT="45706" marB="457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6" marR="91456" marT="45706" marB="457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6" marR="91456" marT="45706" marB="45706" anchor="ctr"/>
                </a:tc>
              </a:tr>
              <a:tr h="297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Pencucian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Linen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18.211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17.341</a:t>
                      </a:r>
                    </a:p>
                  </a:txBody>
                  <a:tcPr marL="9525" marR="9525" marT="9525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Pencucian Linen Non </a:t>
                      </a:r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RS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9525" marR="9525" marT="9525" marB="0" anchor="ctr"/>
                </a:tc>
              </a:tr>
              <a:tr h="215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Linen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Rusak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326777" y="125760"/>
            <a:ext cx="5513387" cy="762000"/>
          </a:xfrm>
        </p:spPr>
        <p:txBody>
          <a:bodyPr/>
          <a:lstStyle/>
          <a:p>
            <a:pPr algn="ctr">
              <a:defRPr/>
            </a:pPr>
            <a:r>
              <a:rPr lang="en-US" sz="2000" b="1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SANITASI (1)</a:t>
            </a:r>
            <a:endParaRPr lang="en-US" sz="2000" b="1" dirty="0"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9947307"/>
              </p:ext>
            </p:extLst>
          </p:nvPr>
        </p:nvGraphicFramePr>
        <p:xfrm>
          <a:off x="110753" y="557808"/>
          <a:ext cx="5904657" cy="3757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157"/>
                <a:gridCol w="2486171"/>
                <a:gridCol w="1010007"/>
                <a:gridCol w="971161"/>
                <a:gridCol w="971161"/>
              </a:tblGrid>
              <a:tr h="243846"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 anchor="ctr"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 anchor="ctr"/>
                </a:tc>
              </a:tr>
              <a:tr h="218260">
                <a:tc vMerge="1">
                  <a:txBody>
                    <a:bodyPr/>
                    <a:lstStyle/>
                    <a:p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900" b="1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900" b="1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 anchor="ctr"/>
                </a:tc>
              </a:tr>
              <a:tr h="185544">
                <a:tc gridSpan="2">
                  <a:txBody>
                    <a:bodyPr/>
                    <a:lstStyle/>
                    <a:p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KUALITAS KESEHATAN LINGKUNGAN		</a:t>
                      </a:r>
                    </a:p>
                  </a:txBody>
                  <a:tcPr marL="91437" marR="91437" marT="45723" marB="45723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sz="9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4" marR="9524" marT="952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suhu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4" marR="9524" marT="952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kelembaban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4" marR="9524" marT="952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pencahayaan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4" marR="9524" marT="952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kebisingan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4" marR="9524" marT="952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angka kuman udara ruang</a:t>
                      </a:r>
                    </a:p>
                  </a:txBody>
                  <a:tcPr marL="9524" marR="9524" marT="952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4" marR="9524" marT="952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Usap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lantai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4" marR="9524" marT="952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Usap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dinding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4" marR="9524" marT="952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Usap linen bersih ruang</a:t>
                      </a:r>
                    </a:p>
                  </a:txBody>
                  <a:tcPr marL="9524" marR="9524" marT="952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</a:tr>
              <a:tr h="221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4" marR="9524" marT="952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Usap alat medis/ pemantauan kualitas hasil sterilisasi</a:t>
                      </a:r>
                    </a:p>
                  </a:txBody>
                  <a:tcPr marL="9524" marR="9524" marT="952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</a:tr>
              <a:tr h="221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4" marR="9524" marT="952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kualitas kimia air bersih dan air minum</a:t>
                      </a:r>
                    </a:p>
                  </a:txBody>
                  <a:tcPr marL="9524" marR="9524" marT="952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4" marR="9524" marT="952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bakteriologis air bersih/ minum</a:t>
                      </a:r>
                    </a:p>
                  </a:txBody>
                  <a:tcPr marL="9524" marR="9524" marT="952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</a:tr>
              <a:tr h="221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4" marR="9524" marT="952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angka kuman E Coli makanan dan minuman</a:t>
                      </a:r>
                    </a:p>
                  </a:txBody>
                  <a:tcPr marL="9524" marR="9524" marT="952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</a:tr>
              <a:tr h="2212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9524" marR="9524" marT="952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angka kuman total &amp; angka kuman E Coli alat makan / minum</a:t>
                      </a:r>
                    </a:p>
                  </a:txBody>
                  <a:tcPr marL="9524" marR="9524" marT="952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</a:tr>
              <a:tr h="2212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9524" marR="9524" marT="952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air limbah (COD, BOD, TSS, pH, Phosphat, NH3-N, Mikrobiologi)</a:t>
                      </a:r>
                    </a:p>
                  </a:txBody>
                  <a:tcPr marL="9524" marR="9524" marT="952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</a:tr>
              <a:tr h="221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9524" marR="9524" marT="952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mingguan sisa chlor bebas air bersih</a:t>
                      </a:r>
                    </a:p>
                  </a:txBody>
                  <a:tcPr marL="9524" marR="9524" marT="952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4" marR="9524" marT="952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pH &amp;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suhu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air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bersih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mingguan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77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326777" y="-28601"/>
            <a:ext cx="5513387" cy="762000"/>
          </a:xfrm>
        </p:spPr>
        <p:txBody>
          <a:bodyPr/>
          <a:lstStyle/>
          <a:p>
            <a:pPr algn="ctr">
              <a:defRPr/>
            </a:pPr>
            <a:r>
              <a:rPr lang="en-US" sz="2000" b="1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SANITASI (2)</a:t>
            </a:r>
            <a:endParaRPr lang="en-US" sz="2000" b="1" dirty="0"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7094204"/>
              </p:ext>
            </p:extLst>
          </p:nvPr>
        </p:nvGraphicFramePr>
        <p:xfrm>
          <a:off x="110754" y="413792"/>
          <a:ext cx="5832647" cy="4144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395"/>
                <a:gridCol w="2436928"/>
                <a:gridCol w="1078640"/>
                <a:gridCol w="918842"/>
                <a:gridCol w="918842"/>
              </a:tblGrid>
              <a:tr h="238291"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 anchor="ctr"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 anchor="ctr"/>
                </a:tc>
              </a:tr>
              <a:tr h="238291">
                <a:tc vMerge="1">
                  <a:txBody>
                    <a:bodyPr/>
                    <a:lstStyle/>
                    <a:p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 anchor="ctr"/>
                </a:tc>
              </a:tr>
              <a:tr h="14335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PENYEHATAN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AIR</a:t>
                      </a:r>
                    </a:p>
                  </a:txBody>
                  <a:tcPr marL="9526" marR="9526" marT="952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33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4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Desinfeksi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air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bersih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</a:tr>
              <a:tr h="1433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4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Pengurasan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tandon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</a:tr>
              <a:tr h="14335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PENGELOLAAN LIMBAH</a:t>
                      </a:r>
                    </a:p>
                  </a:txBody>
                  <a:tcPr marL="9526" marR="9526" marT="952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14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4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proses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pengambilan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pengiriman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limbah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padat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</a:tr>
              <a:tr h="1433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4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Insenerasi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limbah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padat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</a:tr>
              <a:tr h="2507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24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pengelolaan sampah medis</a:t>
                      </a:r>
                    </a:p>
                  </a:txBody>
                  <a:tcPr marL="9526" marR="9526" marT="952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6" marR="9526" marT="9524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pengelolaan sampah non medis</a:t>
                      </a:r>
                    </a:p>
                  </a:txBody>
                  <a:tcPr marL="9526" marR="9526" marT="952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</a:tr>
              <a:tr h="14335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SANITASI RUANG DAN LINGKUNGAN</a:t>
                      </a:r>
                    </a:p>
                  </a:txBody>
                  <a:tcPr marL="9526" marR="9526" marT="952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14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4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pemeliharaan lingkungan kerja secara insentif (dengan checklist)</a:t>
                      </a:r>
                    </a:p>
                  </a:txBody>
                  <a:tcPr marL="9526" marR="9526" marT="952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</a:tr>
              <a:tr h="3629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4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sanitasi ruang dan bangunan (inspeksi langsung)</a:t>
                      </a:r>
                    </a:p>
                  </a:txBody>
                  <a:tcPr marL="9526" marR="9526" marT="952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</a:tr>
              <a:tr h="4114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24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pemeliharaan taman &amp; lingkungan luar gedung ( dengan checlist)</a:t>
                      </a:r>
                    </a:p>
                  </a:txBody>
                  <a:tcPr marL="9526" marR="9526" marT="952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</a:tr>
              <a:tr h="14335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PENGENDALIAN VEKTOR / BINATANG PENGGANGGU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33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4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Survey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jentik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</a:tr>
              <a:tr h="1433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4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Fogging serangga </a:t>
                      </a:r>
                    </a:p>
                  </a:txBody>
                  <a:tcPr marL="9526" marR="9526" marT="952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</a:tr>
              <a:tr h="1433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24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Pengendalian rayap</a:t>
                      </a:r>
                    </a:p>
                  </a:txBody>
                  <a:tcPr marL="9526" marR="9526" marT="952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975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326777" y="197768"/>
            <a:ext cx="5513387" cy="762000"/>
          </a:xfrm>
        </p:spPr>
        <p:txBody>
          <a:bodyPr/>
          <a:lstStyle/>
          <a:p>
            <a:pPr algn="ctr">
              <a:defRPr/>
            </a:pPr>
            <a:r>
              <a:rPr lang="en-US" sz="2000" b="1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IPS RS</a:t>
            </a:r>
            <a:endParaRPr lang="en-US" sz="2000" b="1" dirty="0"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6130016"/>
              </p:ext>
            </p:extLst>
          </p:nvPr>
        </p:nvGraphicFramePr>
        <p:xfrm>
          <a:off x="110753" y="845840"/>
          <a:ext cx="5832649" cy="2132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3819555"/>
                <a:gridCol w="718515"/>
                <a:gridCol w="718515"/>
              </a:tblGrid>
              <a:tr h="220500"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</a:t>
                      </a:r>
                    </a:p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KEGIATAN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</a:tr>
              <a:tr h="225553">
                <a:tc vMerge="1">
                  <a:txBody>
                    <a:bodyPr/>
                    <a:lstStyle/>
                    <a:p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</a:tr>
              <a:tr h="1695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Pemeliharaan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rutin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Alat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8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Pemeliharaan rutin Peralatan Elektronika dan Komunikasi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Pemeliharaan rutin Peralatan Listrik dan Air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Pemeliharaan rutin peralatan Laundry dan Kitchen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95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 Alat Medis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 Elektronika dan Komunikasi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95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 Listrik dan Air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95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 Laundry dan Kitchen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593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 dan Pemeliharaan oleh Pihak Ketiga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756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0833" y="341784"/>
            <a:ext cx="4252748" cy="880533"/>
          </a:xfrm>
        </p:spPr>
        <p:txBody>
          <a:bodyPr/>
          <a:lstStyle/>
          <a:p>
            <a:pPr algn="ctr">
              <a:defRPr/>
            </a:pPr>
            <a:r>
              <a:rPr lang="en-US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SUBAG DIKLITBANG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3672145"/>
              </p:ext>
            </p:extLst>
          </p:nvPr>
        </p:nvGraphicFramePr>
        <p:xfrm>
          <a:off x="110753" y="915192"/>
          <a:ext cx="5904657" cy="216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823"/>
                <a:gridCol w="3413628"/>
                <a:gridCol w="922603"/>
                <a:gridCol w="922603"/>
              </a:tblGrid>
              <a:tr h="232780"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</a:tr>
              <a:tr h="238942">
                <a:tc vMerge="1">
                  <a:txBody>
                    <a:bodyPr/>
                    <a:lstStyle/>
                    <a:p>
                      <a:endParaRPr lang="en-US" sz="1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</a:tr>
              <a:tr h="2510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Pengelolaan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asrama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Penerimaan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mahasiswa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praktek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46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Magang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46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Kunjungan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47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Permintaan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surat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keterangan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46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 penelitian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46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Penelitian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67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Pengembangan SDM Internal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440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Pengembangan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SDM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Eksternal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842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0793" y="1133872"/>
            <a:ext cx="5513387" cy="762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b="1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KINERJA PENDAPATAN</a:t>
            </a: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br>
              <a:rPr lang="en-US" dirty="0" smtClean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br>
              <a:rPr lang="en-US" dirty="0" smtClean="0">
                <a:solidFill>
                  <a:schemeClr val="tx1"/>
                </a:solidFill>
                <a:effectLst/>
              </a:rPr>
            </a:br>
            <a:endParaRPr lang="en-US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090088"/>
              </p:ext>
            </p:extLst>
          </p:nvPr>
        </p:nvGraphicFramePr>
        <p:xfrm>
          <a:off x="110753" y="1853952"/>
          <a:ext cx="5760640" cy="1369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6763"/>
                <a:gridCol w="2449678"/>
                <a:gridCol w="1224199"/>
              </a:tblGrid>
              <a:tr h="53424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S/D FEBRUARI 2017</a:t>
                      </a:r>
                      <a:endParaRPr lang="en-US" sz="12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43" marB="4574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55" marB="4575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55" marB="45755" anchor="ctr"/>
                </a:tc>
              </a:tr>
              <a:tr h="4018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43" marB="4574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Rp</a:t>
                      </a:r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43" marB="4574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 % )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43" marB="45743" anchor="ctr"/>
                </a:tc>
              </a:tr>
              <a:tr h="4333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36.000.000.000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43" marB="45743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5.298.645.441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14,72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112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0753" y="125760"/>
            <a:ext cx="5777726" cy="762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 2017 &amp; REALISASI PENDAPATAN TAHUN 2017</a:t>
            </a:r>
            <a:endParaRPr lang="en-US" sz="1400" b="1" dirty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56881"/>
              </p:ext>
            </p:extLst>
          </p:nvPr>
        </p:nvGraphicFramePr>
        <p:xfrm>
          <a:off x="110754" y="428612"/>
          <a:ext cx="5927456" cy="3830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437"/>
                <a:gridCol w="1582654"/>
                <a:gridCol w="1081788"/>
                <a:gridCol w="966196"/>
                <a:gridCol w="1127460"/>
                <a:gridCol w="665921"/>
              </a:tblGrid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703" marB="45703" anchor="ctr"/>
                </a:tc>
                <a:tc>
                  <a:txBody>
                    <a:bodyPr/>
                    <a:lstStyle/>
                    <a:p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703" marB="457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</a:p>
                  </a:txBody>
                  <a:tcPr marL="91453" marR="91453" marT="45703" marB="457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FEBRUARI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703" marB="457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s/d </a:t>
                      </a:r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FEBRUARI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703" marB="457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703" marB="45703" anchor="ctr"/>
                </a:tc>
              </a:tr>
              <a:tr h="261944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Pendapatan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703" marB="45703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02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Jalan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450,000,000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33.685.000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68.570.000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15,24</a:t>
                      </a:r>
                    </a:p>
                  </a:txBody>
                  <a:tcPr marL="0" marR="0" marT="0" marB="0" anchor="ctr"/>
                </a:tc>
              </a:tr>
              <a:tr h="2302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Tumbuh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Kembang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Anak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25,000,000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2.875.000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5.895.000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23,58</a:t>
                      </a:r>
                    </a:p>
                  </a:txBody>
                  <a:tcPr marL="0" marR="0" marT="0" marB="0" anchor="ctr"/>
                </a:tc>
              </a:tr>
              <a:tr h="2330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 NAPZA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3,500,000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155.000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305.000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8,71</a:t>
                      </a:r>
                    </a:p>
                  </a:txBody>
                  <a:tcPr marL="0" marR="0" marT="0" marB="0" anchor="ctr"/>
                </a:tc>
              </a:tr>
              <a:tr h="2301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 Psikogeriatri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1,500,000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75.000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 90.000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6,00</a:t>
                      </a:r>
                    </a:p>
                  </a:txBody>
                  <a:tcPr marL="0" marR="0" marT="0" marB="0" anchor="ctr"/>
                </a:tc>
              </a:tr>
              <a:tr h="2302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IGD (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termasuk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ICU/HCU/PICU/NICU)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175,000,000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10.995.000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25.545.000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14,60</a:t>
                      </a:r>
                    </a:p>
                  </a:txBody>
                  <a:tcPr marL="0" marR="0" marT="0" marB="0" anchor="ctr"/>
                </a:tc>
              </a:tr>
              <a:tr h="1801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 Inap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1,500,000,000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92.945.000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189.467.500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12,63</a:t>
                      </a:r>
                    </a:p>
                  </a:txBody>
                  <a:tcPr marL="0" marR="0" marT="0" marB="0" anchor="ctr"/>
                </a:tc>
              </a:tr>
              <a:tr h="2382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Tindakan Medik Psikiatri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70,000,000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9.900.000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43.775.000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62,54</a:t>
                      </a:r>
                    </a:p>
                  </a:txBody>
                  <a:tcPr marL="0" marR="0" marT="0" marB="0" anchor="ctr"/>
                </a:tc>
              </a:tr>
              <a:tr h="1801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Tindakan Medik Saraf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10,000,000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425.000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975.000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9,75</a:t>
                      </a:r>
                    </a:p>
                  </a:txBody>
                  <a:tcPr marL="0" marR="0" marT="0" marB="0" anchor="ctr"/>
                </a:tc>
              </a:tr>
              <a:tr h="3377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Tindakan Medik Penyakit Dalam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3,000,000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100.000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3,33</a:t>
                      </a:r>
                    </a:p>
                  </a:txBody>
                  <a:tcPr marL="0" marR="0" marT="0" marB="0" anchor="ctr"/>
                </a:tc>
              </a:tr>
              <a:tr h="2302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Tindakan Medik Kulit dan Kelamin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3,000,000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 25.000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0,83</a:t>
                      </a:r>
                    </a:p>
                  </a:txBody>
                  <a:tcPr marL="0" marR="0" marT="0" marB="0" anchor="ctr"/>
                </a:tc>
              </a:tr>
              <a:tr h="2302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Tindakan Medik Anak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3,000,000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 25.000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0,83</a:t>
                      </a:r>
                    </a:p>
                  </a:txBody>
                  <a:tcPr marL="0" marR="0" marT="0" marB="0" anchor="ctr"/>
                </a:tc>
              </a:tr>
              <a:tr h="2302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Fisioterapi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17,500,000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2.895.000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5.317.800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30,39</a:t>
                      </a:r>
                    </a:p>
                  </a:txBody>
                  <a:tcPr marL="0" marR="0" marT="0" marB="0" anchor="ctr"/>
                </a:tc>
              </a:tr>
              <a:tr h="2302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Asuhan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Keperawatan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150,000,000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7.266.200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15.026.400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10,02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371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745" y="125760"/>
            <a:ext cx="5777726" cy="42861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 2017 &amp; REALISASI PENDAPATAN TAHUN 2017</a:t>
            </a:r>
            <a:endParaRPr lang="en-US" sz="1400" b="1" dirty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3493810"/>
              </p:ext>
            </p:extLst>
          </p:nvPr>
        </p:nvGraphicFramePr>
        <p:xfrm>
          <a:off x="110752" y="571488"/>
          <a:ext cx="5833622" cy="354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468"/>
                <a:gridCol w="1633052"/>
                <a:gridCol w="1160220"/>
                <a:gridCol w="852232"/>
                <a:gridCol w="967733"/>
                <a:gridCol w="700917"/>
              </a:tblGrid>
              <a:tr h="405361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0" marR="9143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0" marR="9143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</a:p>
                  </a:txBody>
                  <a:tcPr marL="91430" marR="9143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FEBRUARI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0" marR="91430" marT="45722" marB="4572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s/d </a:t>
                      </a:r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FEBRUARI</a:t>
                      </a:r>
                    </a:p>
                  </a:txBody>
                  <a:tcPr marL="91430" marR="9143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0" marR="91430" marT="45722" marB="45722" anchor="ctr"/>
                </a:tc>
              </a:tr>
              <a:tr h="249607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Pendapatan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0" marR="91430" marT="45722" marB="45722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/>
                </a:tc>
              </a:tr>
              <a:tr h="2022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Laboratorium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200,000,000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23.253.200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40.548.700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20,27</a:t>
                      </a:r>
                    </a:p>
                  </a:txBody>
                  <a:tcPr marL="0" marR="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Radiologi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25,000,000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8.853.400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14.392.400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57,57</a:t>
                      </a:r>
                    </a:p>
                  </a:txBody>
                  <a:tcPr marL="0" marR="0" marT="0" marB="0" anchor="ctr"/>
                </a:tc>
              </a:tr>
              <a:tr h="231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Elektromedik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70,000,000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23.869.000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49.783.500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71,12</a:t>
                      </a:r>
                    </a:p>
                  </a:txBody>
                  <a:tcPr marL="0" marR="0" marT="0" marB="0" anchor="ctr"/>
                </a:tc>
              </a:tr>
              <a:tr h="198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Rehabilitasi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Mental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35,000,000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3.036.000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5.027.500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14,36</a:t>
                      </a:r>
                    </a:p>
                  </a:txBody>
                  <a:tcPr marL="0" marR="0" marT="0" marB="0" anchor="ctr"/>
                </a:tc>
              </a:tr>
              <a:tr h="1898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Mulut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12,000,000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7.350.054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8.390.054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69,92</a:t>
                      </a:r>
                    </a:p>
                  </a:txBody>
                  <a:tcPr marL="0" marR="0" marT="0" marB="0" anchor="ctr"/>
                </a:tc>
              </a:tr>
              <a:tr h="2377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Farmasi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1,500,000,000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84.303.300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167.039.169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11,14</a:t>
                      </a:r>
                    </a:p>
                  </a:txBody>
                  <a:tcPr marL="0" marR="0" marT="0" marB="0" anchor="ctr"/>
                </a:tc>
              </a:tr>
              <a:tr h="231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67,500,000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7.645.000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14.555.000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21,56</a:t>
                      </a:r>
                    </a:p>
                  </a:txBody>
                  <a:tcPr marL="0" marR="0" marT="0" marB="0" anchor="ctr"/>
                </a:tc>
              </a:tr>
              <a:tr h="231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Medikolegal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70,000,000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23.270.000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52.100.000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74,43</a:t>
                      </a:r>
                    </a:p>
                  </a:txBody>
                  <a:tcPr marL="0" marR="0" marT="0" marB="0" anchor="ctr"/>
                </a:tc>
              </a:tr>
              <a:tr h="2796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Pemulasaran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Jenazah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500,000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  <a:tr h="2796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BPJS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28,967,400,000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3.084.300.953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4.311.626.683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14,88</a:t>
                      </a:r>
                    </a:p>
                  </a:txBody>
                  <a:tcPr marL="0" marR="0" marT="0" marB="0" anchor="ctr"/>
                </a:tc>
              </a:tr>
              <a:tr h="2084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Jamkesda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1,000,000,000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20.612.348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20.612.348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2,06</a:t>
                      </a:r>
                    </a:p>
                  </a:txBody>
                  <a:tcPr marL="0" marR="0" marT="0" marB="0" anchor="ctr"/>
                </a:tc>
              </a:tr>
              <a:tr h="2419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IPWL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3,500,000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  <a:tr h="1442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Rehab NAPZA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3,500,000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255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769" y="413792"/>
            <a:ext cx="5513548" cy="75988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1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PELAYANAN RAWAT INAP </a:t>
            </a:r>
            <a:r>
              <a:rPr lang="en-US" sz="1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</a:t>
            </a:r>
            <a:r>
              <a:rPr lang="en-US" sz="1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CARA BAYAR </a:t>
            </a:r>
            <a:r>
              <a:rPr lang="en-US" sz="1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18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Table Placeholder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020510344"/>
              </p:ext>
            </p:extLst>
          </p:nvPr>
        </p:nvGraphicFramePr>
        <p:xfrm>
          <a:off x="182761" y="1277888"/>
          <a:ext cx="5760640" cy="2880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2654"/>
                <a:gridCol w="1563993"/>
                <a:gridCol w="1563993"/>
              </a:tblGrid>
              <a:tr h="695124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CARA BAYAR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</a:tr>
              <a:tr h="437039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UMUM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</a:t>
                      </a:r>
                      <a:endParaRPr lang="en-US" sz="10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50</a:t>
                      </a:r>
                    </a:p>
                  </a:txBody>
                  <a:tcPr marL="0" marR="0" marT="0" marB="0" anchor="ctr"/>
                </a:tc>
              </a:tr>
              <a:tr h="437039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NPBI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</a:t>
                      </a:r>
                      <a:endParaRPr lang="en-US" sz="10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55</a:t>
                      </a:r>
                    </a:p>
                  </a:txBody>
                  <a:tcPr marL="0" marR="0" marT="0" marB="0" anchor="ctr"/>
                </a:tc>
              </a:tr>
              <a:tr h="437039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PBI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</a:t>
                      </a:r>
                      <a:endParaRPr lang="en-US" sz="10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109</a:t>
                      </a:r>
                    </a:p>
                  </a:txBody>
                  <a:tcPr marL="0" marR="0" marT="0" marB="0" anchor="ctr"/>
                </a:tc>
              </a:tr>
              <a:tr h="437039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PKMS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0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</a:tr>
              <a:tr h="437039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JKD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  <a:endParaRPr lang="en-US" sz="10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110753" y="53752"/>
            <a:ext cx="5685652" cy="762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 2017 &amp; REALISASI PENDAPATAN TAHUN 2017</a:t>
            </a:r>
            <a:endParaRPr lang="en-US" sz="1400" b="1" dirty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0202599"/>
              </p:ext>
            </p:extLst>
          </p:nvPr>
        </p:nvGraphicFramePr>
        <p:xfrm>
          <a:off x="134123" y="400362"/>
          <a:ext cx="5840602" cy="3821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662"/>
                <a:gridCol w="1545075"/>
                <a:gridCol w="1172334"/>
                <a:gridCol w="1061409"/>
                <a:gridCol w="1016067"/>
                <a:gridCol w="504055"/>
              </a:tblGrid>
              <a:tr h="396215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9" marR="91429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9" marR="91429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</a:p>
                  </a:txBody>
                  <a:tcPr marL="91429" marR="91429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FEBRUARI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9" marR="91429" marT="45708" marB="4570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s/d </a:t>
                      </a:r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FEBRUARI</a:t>
                      </a:r>
                    </a:p>
                  </a:txBody>
                  <a:tcPr marL="91429" marR="91429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9" marR="91429" marT="45708" marB="45708" anchor="ctr"/>
                </a:tc>
              </a:tr>
              <a:tr h="21735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Pendapatan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Pendidikan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Pelatihan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1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Diklat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1,150,000,000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45.899.000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147.274.000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12,81</a:t>
                      </a:r>
                    </a:p>
                  </a:txBody>
                  <a:tcPr marL="0" marR="0" marT="0" marB="0" anchor="ctr"/>
                </a:tc>
              </a:tr>
              <a:tr h="24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Jasa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Ketatausahaan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10,000,000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1.083.000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2.927.000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29,27</a:t>
                      </a:r>
                    </a:p>
                  </a:txBody>
                  <a:tcPr marL="0" marR="0" marT="0" marB="0" anchor="ctr"/>
                </a:tc>
              </a:tr>
              <a:tr h="177127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err="1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Pendapatan</a:t>
                      </a:r>
                      <a:r>
                        <a:rPr lang="en-US" sz="800" b="1" i="0" u="none" strike="noStrike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lain-lain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Ambulance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12,500,000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1.500.000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4.165.000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33,32</a:t>
                      </a:r>
                    </a:p>
                  </a:txBody>
                  <a:tcPr marL="0" marR="0" marT="0" marB="0" anchor="ctr"/>
                </a:tc>
              </a:tr>
              <a:tr h="24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Kendaraan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   8,000,000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500.000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1.000.000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12,50</a:t>
                      </a:r>
                    </a:p>
                  </a:txBody>
                  <a:tcPr marL="0" marR="0" marT="0" marB="0" anchor="ctr"/>
                </a:tc>
              </a:tr>
              <a:tr h="1637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GOR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15,000,000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570.000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3,80</a:t>
                      </a:r>
                    </a:p>
                  </a:txBody>
                  <a:tcPr marL="0" marR="0" marT="0" marB="0" anchor="ctr"/>
                </a:tc>
              </a:tr>
              <a:tr h="24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Kantin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50,000,000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500.000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9.900.000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19,80</a:t>
                      </a:r>
                    </a:p>
                  </a:txBody>
                  <a:tcPr marL="0" marR="0" marT="0" marB="0" anchor="ctr"/>
                </a:tc>
              </a:tr>
              <a:tr h="2635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Ruang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   5,000,000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500.000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1.000.000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20,00</a:t>
                      </a:r>
                    </a:p>
                  </a:txBody>
                  <a:tcPr marL="0" marR="0" marT="0" marB="0" anchor="ctr"/>
                </a:tc>
              </a:tr>
              <a:tr h="24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Lahan Parkir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55,000,000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15.650.000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28,45</a:t>
                      </a:r>
                    </a:p>
                  </a:txBody>
                  <a:tcPr marL="0" marR="0" marT="0" marB="0" anchor="ctr"/>
                </a:tc>
              </a:tr>
              <a:tr h="217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ATM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30,000,000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  <a:tr h="24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Lahan RS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   2,000,000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1.250.000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2.250.000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112,50</a:t>
                      </a:r>
                    </a:p>
                  </a:txBody>
                  <a:tcPr marL="0" marR="0" marT="0" marB="0" anchor="ctr"/>
                </a:tc>
              </a:tr>
              <a:tr h="24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Peralatan RS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      500,000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50,00</a:t>
                      </a:r>
                    </a:p>
                  </a:txBody>
                  <a:tcPr marL="0" marR="0" marT="0" marB="0" anchor="ctr"/>
                </a:tc>
              </a:tr>
              <a:tr h="24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Laundry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   1,000,000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115.500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306.000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30,60</a:t>
                      </a:r>
                    </a:p>
                  </a:txBody>
                  <a:tcPr marL="0" marR="0" marT="0" marB="0" anchor="ctr"/>
                </a:tc>
              </a:tr>
              <a:tr h="24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Pendapatan Lainnya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295,100,000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13.176.240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74.161.357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25,13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939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3603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437" y="142860"/>
            <a:ext cx="5513548" cy="97419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PELAYANAN RAWAT JALAN </a:t>
            </a:r>
            <a:r>
              <a:rPr lang="en-US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</a:t>
            </a:r>
            <a:r>
              <a:rPr lang="en-US" sz="2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CARA BAYAR  </a:t>
            </a:r>
            <a:r>
              <a:rPr lang="en-US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1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Table Placeholder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984941858"/>
              </p:ext>
            </p:extLst>
          </p:nvPr>
        </p:nvGraphicFramePr>
        <p:xfrm>
          <a:off x="182761" y="1133872"/>
          <a:ext cx="5760640" cy="2848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1728192"/>
                <a:gridCol w="1440160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CARA BAYAR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</a:tr>
              <a:tr h="427073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UMUM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1.543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1354</a:t>
                      </a:r>
                    </a:p>
                  </a:txBody>
                  <a:tcPr marL="0" marR="0" marT="0" marB="0" anchor="ctr"/>
                </a:tc>
              </a:tr>
              <a:tr h="55712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NON</a:t>
                      </a:r>
                      <a:r>
                        <a:rPr lang="en-US" sz="10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PBI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928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844</a:t>
                      </a:r>
                    </a:p>
                  </a:txBody>
                  <a:tcPr marL="0" marR="0" marT="0" marB="0" anchor="ctr"/>
                </a:tc>
              </a:tr>
              <a:tr h="38797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PBI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1.276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1167</a:t>
                      </a:r>
                    </a:p>
                  </a:txBody>
                  <a:tcPr marL="0" marR="0" marT="0" marB="0" anchor="ctr"/>
                </a:tc>
              </a:tr>
              <a:tr h="36237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IPWL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77</a:t>
                      </a:r>
                    </a:p>
                  </a:txBody>
                  <a:tcPr marL="0" marR="0" marT="0" marB="0" anchor="ctr"/>
                </a:tc>
              </a:tr>
              <a:tr h="393714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JKD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76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70793" y="1133872"/>
            <a:ext cx="5207239" cy="1219841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28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JUMLAH KUNJUNGAN PASIEN RAWAT JALAN</a:t>
            </a:r>
            <a:br>
              <a:rPr lang="en-US" sz="28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WILAYAH </a:t>
            </a:r>
            <a:endParaRPr lang="en-US" sz="28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602450"/>
              </p:ext>
            </p:extLst>
          </p:nvPr>
        </p:nvGraphicFramePr>
        <p:xfrm>
          <a:off x="182761" y="125760"/>
          <a:ext cx="5760640" cy="4342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869"/>
                <a:gridCol w="2595053"/>
                <a:gridCol w="1116859"/>
                <a:gridCol w="1116859"/>
              </a:tblGrid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KOTA ASAL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</a:p>
                  </a:txBody>
                  <a:tcPr marL="91435" marR="91435" marT="45697" marB="45697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SURAKARTA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647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WONOGIRI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185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SUKOHARJO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545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KR. ANYAR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565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SRAGEN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543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BOYOLALI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315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KLATEN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59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BLORA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GROBONGAN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</a:t>
                      </a:r>
                      <a:r>
                        <a:rPr lang="en-US" sz="900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JATENG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218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NGAWI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96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MAGETAN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76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MADIUN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PONOROGO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PACITAN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BOJONEGORO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 JATIM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</a:p>
                  </a:txBody>
                  <a:tcPr marL="0" marR="0" marT="0" marB="0" anchor="ctr"/>
                </a:tc>
              </a:tr>
              <a:tr h="219814"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JUMLAH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 hMerge="1">
                  <a:txBody>
                    <a:bodyPr/>
                    <a:lstStyle/>
                    <a:p>
                      <a:endParaRPr lang="en-US" sz="700" b="1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3.823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3.542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6777" y="125760"/>
            <a:ext cx="5513387" cy="762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18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SURAKARTA &amp;</a:t>
            </a:r>
            <a:r>
              <a:rPr lang="en-US" sz="18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8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JAWA TENGAH</a:t>
            </a:r>
            <a:endParaRPr lang="en-US" sz="18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1204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61" y="1360488"/>
            <a:ext cx="5832648" cy="303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ular Callout 6"/>
          <p:cNvSpPr/>
          <p:nvPr/>
        </p:nvSpPr>
        <p:spPr>
          <a:xfrm>
            <a:off x="157163" y="915988"/>
            <a:ext cx="554037" cy="319087"/>
          </a:xfrm>
          <a:prstGeom prst="wedgeRectCallout">
            <a:avLst>
              <a:gd name="adj1" fmla="val 387686"/>
              <a:gd name="adj2" fmla="val 73249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Jateng</a:t>
            </a:r>
            <a:r>
              <a:rPr lang="en-US" sz="7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7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Lainnya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355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750888" y="912813"/>
            <a:ext cx="554037" cy="325437"/>
          </a:xfrm>
          <a:prstGeom prst="wedgeRectCallout">
            <a:avLst>
              <a:gd name="adj1" fmla="val 507940"/>
              <a:gd name="adj2" fmla="val 71968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Klaten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123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5367338" y="2646363"/>
            <a:ext cx="635000" cy="341312"/>
          </a:xfrm>
          <a:prstGeom prst="wedgeRectCallout">
            <a:avLst>
              <a:gd name="adj1" fmla="val -202544"/>
              <a:gd name="adj2" fmla="val 27590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Wonogiri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390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1382713" y="912813"/>
            <a:ext cx="552450" cy="325437"/>
          </a:xfrm>
          <a:prstGeom prst="wedgeRectCallout">
            <a:avLst>
              <a:gd name="adj1" fmla="val 409463"/>
              <a:gd name="adj2" fmla="val 65098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Boyolali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651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2638425" y="911225"/>
            <a:ext cx="604838" cy="328613"/>
          </a:xfrm>
          <a:prstGeom prst="wedgeRectCallout">
            <a:avLst>
              <a:gd name="adj1" fmla="val 202144"/>
              <a:gd name="adj2" fmla="val 64768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Surakarta</a:t>
            </a:r>
          </a:p>
          <a:p>
            <a:pPr algn="ctr">
              <a:defRPr/>
            </a:pPr>
            <a:r>
              <a:rPr lang="en-US" sz="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1.336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1998663" y="912813"/>
            <a:ext cx="600075" cy="325437"/>
          </a:xfrm>
          <a:prstGeom prst="wedgeRectCallout">
            <a:avLst>
              <a:gd name="adj1" fmla="val 326212"/>
              <a:gd name="adj2" fmla="val 72056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Sukoharjo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1.170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3268663" y="903288"/>
            <a:ext cx="815975" cy="334962"/>
          </a:xfrm>
          <a:prstGeom prst="wedgeRectCallout">
            <a:avLst>
              <a:gd name="adj1" fmla="val 87752"/>
              <a:gd name="adj2" fmla="val 64424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Karanganyar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1.186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4814888" y="893763"/>
            <a:ext cx="552450" cy="336550"/>
          </a:xfrm>
          <a:prstGeom prst="wedgeRectCallout">
            <a:avLst>
              <a:gd name="adj1" fmla="val -98966"/>
              <a:gd name="adj2" fmla="val 55540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Sragen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1.150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5449888" y="893763"/>
            <a:ext cx="552450" cy="336550"/>
          </a:xfrm>
          <a:prstGeom prst="wedgeRectCallout">
            <a:avLst>
              <a:gd name="adj1" fmla="val -90477"/>
              <a:gd name="adj2" fmla="val 37909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Blora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52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4141788" y="901700"/>
            <a:ext cx="614362" cy="341313"/>
          </a:xfrm>
          <a:prstGeom prst="wedgeRectCallout">
            <a:avLst>
              <a:gd name="adj1" fmla="val -27894"/>
              <a:gd name="adj2" fmla="val 40702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Grobogan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70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777" y="197768"/>
            <a:ext cx="5513387" cy="762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18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JAWA TIMUR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3251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876" y="1439863"/>
            <a:ext cx="5588533" cy="3077100"/>
          </a:xfrm>
        </p:spPr>
      </p:pic>
      <p:sp>
        <p:nvSpPr>
          <p:cNvPr id="5" name="Rectangular Callout 4"/>
          <p:cNvSpPr/>
          <p:nvPr/>
        </p:nvSpPr>
        <p:spPr>
          <a:xfrm>
            <a:off x="882476" y="836315"/>
            <a:ext cx="766763" cy="233362"/>
          </a:xfrm>
          <a:prstGeom prst="wedgeRectCallout">
            <a:avLst>
              <a:gd name="adj1" fmla="val -55657"/>
              <a:gd name="adj2" fmla="val 750054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3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Magetan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3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161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1703214" y="839490"/>
            <a:ext cx="766762" cy="233362"/>
          </a:xfrm>
          <a:prstGeom prst="wedgeRectCallout">
            <a:avLst>
              <a:gd name="adj1" fmla="val -141271"/>
              <a:gd name="adj2" fmla="val 60009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3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Ngawi</a:t>
            </a:r>
            <a:r>
              <a:rPr lang="en-US" sz="603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>
              <a:defRPr/>
            </a:pPr>
            <a:r>
              <a:rPr lang="en-US" sz="603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2514426" y="839490"/>
            <a:ext cx="766763" cy="233362"/>
          </a:xfrm>
          <a:prstGeom prst="wedgeRectCallout">
            <a:avLst>
              <a:gd name="adj1" fmla="val -178427"/>
              <a:gd name="adj2" fmla="val 47010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3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Bojonegoro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3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3314526" y="842665"/>
            <a:ext cx="766763" cy="233362"/>
          </a:xfrm>
          <a:prstGeom prst="wedgeRectCallout">
            <a:avLst>
              <a:gd name="adj1" fmla="val -334338"/>
              <a:gd name="adj2" fmla="val 72106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3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Madiun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3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91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247476" y="833140"/>
            <a:ext cx="582613" cy="233362"/>
          </a:xfrm>
          <a:prstGeom prst="wedgeRectCallout">
            <a:avLst>
              <a:gd name="adj1" fmla="val -14167"/>
              <a:gd name="adj2" fmla="val 105295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3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Pacitan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3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4143201" y="845840"/>
            <a:ext cx="674688" cy="233362"/>
          </a:xfrm>
          <a:prstGeom prst="wedgeRectCallout">
            <a:avLst>
              <a:gd name="adj1" fmla="val -510193"/>
              <a:gd name="adj2" fmla="val 890786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3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Ponorogo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3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94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4879801" y="836315"/>
            <a:ext cx="925513" cy="233362"/>
          </a:xfrm>
          <a:prstGeom prst="wedgeRectCallout">
            <a:avLst>
              <a:gd name="adj1" fmla="val -275276"/>
              <a:gd name="adj2" fmla="val 85706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3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Jatim</a:t>
            </a:r>
            <a:r>
              <a:rPr lang="en-US" sz="603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603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Lainnya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3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196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18033</TotalTime>
  <Words>2701</Words>
  <Application>Microsoft Office PowerPoint</Application>
  <PresentationFormat>Custom</PresentationFormat>
  <Paragraphs>1721</Paragraphs>
  <Slides>41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Arial</vt:lpstr>
      <vt:lpstr>Calibri</vt:lpstr>
      <vt:lpstr>Lucida Sans Unicode</vt:lpstr>
      <vt:lpstr>Tahoma</vt:lpstr>
      <vt:lpstr>Trebuchet MS</vt:lpstr>
      <vt:lpstr>Verdana</vt:lpstr>
      <vt:lpstr>Wingdings</vt:lpstr>
      <vt:lpstr>Wingdings 3</vt:lpstr>
      <vt:lpstr>Facet</vt:lpstr>
      <vt:lpstr>PowerPoint Presentation</vt:lpstr>
      <vt:lpstr>CAPAIAN KINERJA PELAYANAN</vt:lpstr>
      <vt:lpstr>PowerPoint Presentation</vt:lpstr>
      <vt:lpstr>PELAYANAN RAWAT INAP  BERDASARKAN CARA BAYAR  </vt:lpstr>
      <vt:lpstr>PELAYANAN RAWAT JALAN  BERDASARKAN CARA BAYAR   </vt:lpstr>
      <vt:lpstr>JUMLAH KUNJUNGAN PASIEN RAWAT JALAN BERDASARKAN WILAYAH </vt:lpstr>
      <vt:lpstr>PowerPoint Presentation</vt:lpstr>
      <vt:lpstr>DATA WILAYAH CAKUPAN SURAKARTA &amp; JAWA TENGAH</vt:lpstr>
      <vt:lpstr>DATA WILAYAH CAKUPAN JAWA TIMUR   </vt:lpstr>
      <vt:lpstr>JUMLAH KUNJUNGAN PASIEN RAWAT INAP BERDASARKAN WILAYAH </vt:lpstr>
      <vt:lpstr>PowerPoint Presentation</vt:lpstr>
      <vt:lpstr>DATA WILAYAH CAKUPAN SURAKARTA &amp;  JAWA TENGAH</vt:lpstr>
      <vt:lpstr>DATA WILAYAH CAKUPAN JAWA TIMUR   </vt:lpstr>
      <vt:lpstr>LAPORAN KEGIATAN INSTALASI S/D BULAN FEBRUARI 2017 </vt:lpstr>
      <vt:lpstr>INSTALASI FARMASI </vt:lpstr>
      <vt:lpstr>INSTALASI FISIOTERAPI</vt:lpstr>
      <vt:lpstr>INSTALASI GIGI &amp; MULUT</vt:lpstr>
      <vt:lpstr>INSTALASI KESWAMAS</vt:lpstr>
      <vt:lpstr>INSTALASI LABORATORIUM</vt:lpstr>
      <vt:lpstr>INSTALASI NAPZA</vt:lpstr>
      <vt:lpstr> INSTALASI PSIKOGERIATRI</vt:lpstr>
      <vt:lpstr>INSTALASI PSIKOLOGI</vt:lpstr>
      <vt:lpstr>INSTALASI RADIOLOGI</vt:lpstr>
      <vt:lpstr>INSTALASI REHABILITASI</vt:lpstr>
      <vt:lpstr>INSTALASI TUMBUH KEMBANG ANAK</vt:lpstr>
      <vt:lpstr> INSTALASI GAWAT DARURAT</vt:lpstr>
      <vt:lpstr> INSTALASI ELEKTROMEDIK</vt:lpstr>
      <vt:lpstr>INSTALASI RAWAT INAP</vt:lpstr>
      <vt:lpstr>INSTALASI RAWAT JALAN</vt:lpstr>
      <vt:lpstr>RAWAT JALAN NONPSIKIATRI</vt:lpstr>
      <vt:lpstr> INSTALASI GIZI</vt:lpstr>
      <vt:lpstr> INSTALASI LAUNDRY</vt:lpstr>
      <vt:lpstr>INSTALASI SANITASI (1)</vt:lpstr>
      <vt:lpstr>INSTALASI SANITASI (2)</vt:lpstr>
      <vt:lpstr>INSTALASI IPS RS</vt:lpstr>
      <vt:lpstr>SUBAG DIKLITBANG</vt:lpstr>
      <vt:lpstr>KINERJA PENDAPATAN      </vt:lpstr>
      <vt:lpstr>TARGET 2017 &amp; REALISASI PENDAPATAN TAHUN 2017</vt:lpstr>
      <vt:lpstr>TARGET 2017 &amp; REALISASI PENDAPATAN TAHUN 2017</vt:lpstr>
      <vt:lpstr>TARGET 2017 &amp; REALISASI PENDAPATAN TAHUN 2017</vt:lpstr>
      <vt:lpstr>PowerPoint Presentation</vt:lpstr>
    </vt:vector>
  </TitlesOfParts>
  <Company>RSJSOLO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user</cp:lastModifiedBy>
  <cp:revision>1773</cp:revision>
  <cp:lastPrinted>2017-06-21T06:27:45Z</cp:lastPrinted>
  <dcterms:created xsi:type="dcterms:W3CDTF">2010-03-23T07:09:14Z</dcterms:created>
  <dcterms:modified xsi:type="dcterms:W3CDTF">2017-06-21T06:30:41Z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