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54"/>
  </p:notesMasterIdLst>
  <p:handoutMasterIdLst>
    <p:handoutMasterId r:id="rId55"/>
  </p:handoutMasterIdLst>
  <p:sldIdLst>
    <p:sldId id="257" r:id="rId2"/>
    <p:sldId id="330" r:id="rId3"/>
    <p:sldId id="317" r:id="rId4"/>
    <p:sldId id="393" r:id="rId5"/>
    <p:sldId id="394" r:id="rId6"/>
    <p:sldId id="395" r:id="rId7"/>
    <p:sldId id="396" r:id="rId8"/>
    <p:sldId id="332" r:id="rId9"/>
    <p:sldId id="397" r:id="rId10"/>
    <p:sldId id="357" r:id="rId11"/>
    <p:sldId id="391" r:id="rId12"/>
    <p:sldId id="333" r:id="rId13"/>
    <p:sldId id="265" r:id="rId14"/>
    <p:sldId id="390" r:id="rId15"/>
    <p:sldId id="358" r:id="rId16"/>
    <p:sldId id="360" r:id="rId17"/>
    <p:sldId id="362" r:id="rId18"/>
    <p:sldId id="272" r:id="rId19"/>
    <p:sldId id="361" r:id="rId20"/>
    <p:sldId id="285" r:id="rId21"/>
    <p:sldId id="389" r:id="rId22"/>
    <p:sldId id="334" r:id="rId23"/>
    <p:sldId id="335" r:id="rId24"/>
    <p:sldId id="336" r:id="rId25"/>
    <p:sldId id="337" r:id="rId26"/>
    <p:sldId id="338" r:id="rId27"/>
    <p:sldId id="363" r:id="rId28"/>
    <p:sldId id="384" r:id="rId29"/>
    <p:sldId id="364" r:id="rId30"/>
    <p:sldId id="385" r:id="rId31"/>
    <p:sldId id="365" r:id="rId32"/>
    <p:sldId id="386" r:id="rId33"/>
    <p:sldId id="366" r:id="rId34"/>
    <p:sldId id="388" r:id="rId35"/>
    <p:sldId id="368" r:id="rId36"/>
    <p:sldId id="369" r:id="rId37"/>
    <p:sldId id="387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44" r:id="rId53"/>
  </p:sldIdLst>
  <p:sldSz cx="13716000" cy="7315200"/>
  <p:notesSz cx="6858000" cy="11134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  <p15:guide id="4" orient="horz" pos="2304">
          <p15:clr>
            <a:srgbClr val="A4A3A4"/>
          </p15:clr>
        </p15:guide>
        <p15:guide id="5" pos="3241">
          <p15:clr>
            <a:srgbClr val="A4A3A4"/>
          </p15:clr>
        </p15:guide>
        <p15:guide id="6" pos="43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00"/>
    <a:srgbClr val="CC00FF"/>
    <a:srgbClr val="FFFF00"/>
    <a:srgbClr val="6666FF"/>
    <a:srgbClr val="99FF66"/>
    <a:srgbClr val="000000"/>
    <a:srgbClr val="CC3300"/>
    <a:srgbClr val="0C0C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0" autoAdjust="0"/>
    <p:restoredTop sz="92639" autoAdjust="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orient="horz" pos="2304"/>
        <p:guide pos="2880"/>
        <p:guide pos="3839"/>
        <p:guide pos="324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7.4845513071293376E-2"/>
          <c:w val="0.94272229710325683"/>
          <c:h val="0.6906119877012331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1.6783939335500098E-2"/>
                  <c:y val="-4.87335705105573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93264108000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0.1058819158290679"/>
                  <c:y val="-3.1482560721308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9.3358126609661016E-2"/>
                  <c:y val="-4.40923567229614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53955267889</c:v>
                </c:pt>
                <c:pt idx="1">
                  <c:v>44682580184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/>
        <c:shape val="box"/>
        <c:axId val="203030528"/>
        <c:axId val="203032064"/>
        <c:axId val="0"/>
      </c:bar3DChart>
      <c:catAx>
        <c:axId val="203030528"/>
        <c:scaling>
          <c:orientation val="minMax"/>
        </c:scaling>
        <c:axPos val="b"/>
        <c:numFmt formatCode="General" sourceLinked="1"/>
        <c:maj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03032064"/>
        <c:crosses val="autoZero"/>
        <c:auto val="1"/>
        <c:lblAlgn val="ctr"/>
        <c:lblOffset val="100"/>
      </c:catAx>
      <c:valAx>
        <c:axId val="20303206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tickLblPos val="nextTo"/>
        <c:crossAx val="203030528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306930693069382E-2"/>
          <c:y val="7.4211502782931399E-3"/>
          <c:w val="0.90759075907590758"/>
          <c:h val="0.7699443413729127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Rawat Jalan</c:v>
                </c:pt>
              </c:strCache>
            </c:strRef>
          </c:tx>
          <c:spPr>
            <a:solidFill>
              <a:srgbClr val="DA5912"/>
            </a:solidFill>
            <a:ln w="2539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82</c:v>
                </c:pt>
                <c:pt idx="1">
                  <c:v>44</c:v>
                </c:pt>
                <c:pt idx="2">
                  <c:v>42</c:v>
                </c:pt>
                <c:pt idx="3">
                  <c:v>48</c:v>
                </c:pt>
                <c:pt idx="4">
                  <c:v>62</c:v>
                </c:pt>
                <c:pt idx="5">
                  <c:v>72</c:v>
                </c:pt>
                <c:pt idx="6">
                  <c:v>33</c:v>
                </c:pt>
                <c:pt idx="7">
                  <c:v>45</c:v>
                </c:pt>
                <c:pt idx="8">
                  <c:v>35</c:v>
                </c:pt>
                <c:pt idx="9">
                  <c:v>39</c:v>
                </c:pt>
                <c:pt idx="1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C-41AE-90A8-97B263E8F7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Rawat Inap</c:v>
                </c:pt>
              </c:strCache>
            </c:strRef>
          </c:tx>
          <c:spPr>
            <a:solidFill>
              <a:srgbClr val="6666FF"/>
            </a:solidFill>
            <a:ln w="2539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3"/>
              <c:layout>
                <c:manualLayout>
                  <c:x val="1.4268075798310163E-2"/>
                  <c:y val="-4.31994976612744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FC-41AE-90A8-97B263E8F70A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227</c:v>
                </c:pt>
                <c:pt idx="1">
                  <c:v>224</c:v>
                </c:pt>
                <c:pt idx="2">
                  <c:v>250</c:v>
                </c:pt>
                <c:pt idx="3">
                  <c:v>257</c:v>
                </c:pt>
                <c:pt idx="4">
                  <c:v>238</c:v>
                </c:pt>
                <c:pt idx="5">
                  <c:v>195</c:v>
                </c:pt>
                <c:pt idx="6">
                  <c:v>257</c:v>
                </c:pt>
                <c:pt idx="7">
                  <c:v>206</c:v>
                </c:pt>
                <c:pt idx="8">
                  <c:v>240</c:v>
                </c:pt>
                <c:pt idx="9">
                  <c:v>208</c:v>
                </c:pt>
                <c:pt idx="10">
                  <c:v>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FC-41AE-90A8-97B263E8F70A}"/>
            </c:ext>
          </c:extLst>
        </c:ser>
        <c:dLbls/>
        <c:shape val="box"/>
        <c:axId val="211910656"/>
        <c:axId val="211914112"/>
        <c:axId val="0"/>
      </c:bar3DChart>
      <c:catAx>
        <c:axId val="2119106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1914112"/>
        <c:crosses val="autoZero"/>
        <c:auto val="1"/>
        <c:lblAlgn val="ctr"/>
        <c:lblOffset val="100"/>
      </c:catAx>
      <c:valAx>
        <c:axId val="2119141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11910656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/>
      <c:spPr>
        <a:noFill/>
        <a:ln w="253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121012101210122"/>
          <c:y val="4.9861495844875432E-2"/>
          <c:w val="0.88228822882288238"/>
          <c:h val="0.6563832276148194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KUNJUNGAN</c:v>
                </c:pt>
              </c:strCache>
            </c:strRef>
          </c:tx>
          <c:spPr>
            <a:ln w="31877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10625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dLbls>
            <c:spPr>
              <a:solidFill>
                <a:srgbClr val="FFFF00"/>
              </a:solidFill>
              <a:ln w="26133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Sheet1!$A$3:$A$13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MEI</c:v>
                </c:pt>
                <c:pt idx="4">
                  <c:v>JUNI</c:v>
                </c:pt>
                <c:pt idx="5">
                  <c:v>JULI</c:v>
                </c:pt>
                <c:pt idx="6">
                  <c:v>AGT</c:v>
                </c:pt>
                <c:pt idx="7">
                  <c:v>SEP</c:v>
                </c:pt>
                <c:pt idx="8">
                  <c:v>OKT</c:v>
                </c:pt>
                <c:pt idx="9">
                  <c:v>NOV</c:v>
                </c:pt>
              </c:strCache>
            </c:strRef>
          </c:cat>
          <c:val>
            <c:numRef>
              <c:f>Sheet1!$B$3:$B$13</c:f>
              <c:numCache>
                <c:formatCode>#,##0</c:formatCode>
                <c:ptCount val="11"/>
                <c:pt idx="0">
                  <c:v>268</c:v>
                </c:pt>
                <c:pt idx="1">
                  <c:v>292</c:v>
                </c:pt>
                <c:pt idx="2">
                  <c:v>305</c:v>
                </c:pt>
                <c:pt idx="3">
                  <c:v>300</c:v>
                </c:pt>
                <c:pt idx="4">
                  <c:v>267</c:v>
                </c:pt>
                <c:pt idx="5">
                  <c:v>290</c:v>
                </c:pt>
                <c:pt idx="6">
                  <c:v>251</c:v>
                </c:pt>
                <c:pt idx="7">
                  <c:v>275</c:v>
                </c:pt>
                <c:pt idx="8">
                  <c:v>247</c:v>
                </c:pt>
                <c:pt idx="9">
                  <c:v>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28-4C73-B5B1-7B363B5076D1}"/>
            </c:ext>
          </c:extLst>
        </c:ser>
        <c:dLbls/>
        <c:marker val="1"/>
        <c:axId val="212339712"/>
        <c:axId val="212345600"/>
      </c:lineChart>
      <c:catAx>
        <c:axId val="212339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06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2345600"/>
        <c:crosses val="autoZero"/>
        <c:auto val="1"/>
        <c:lblAlgn val="ctr"/>
        <c:lblOffset val="100"/>
      </c:catAx>
      <c:valAx>
        <c:axId val="212345600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21233971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30" b="0" i="0" u="none" strike="noStrike" baseline="0">
          <a:solidFill>
            <a:srgbClr val="000000"/>
          </a:solidFill>
          <a:latin typeface="Impact"/>
          <a:ea typeface="Impact"/>
          <a:cs typeface="Impact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E8-42A8-9D9C-FD121F6DFE87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E8-42A8-9D9C-FD121F6DFE87}"/>
              </c:ext>
            </c:extLst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E8-42A8-9D9C-FD121F6DFE87}"/>
              </c:ext>
            </c:extLst>
          </c:dPt>
          <c:dPt>
            <c:idx val="4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E8-42A8-9D9C-FD121F6DFE87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E8-42A8-9D9C-FD121F6DFE87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8-42A8-9D9C-FD121F6DFE87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8-42A8-9D9C-FD121F6DFE87}"/>
                </c:ext>
              </c:extLst>
            </c:dLbl>
            <c:dLbl>
              <c:idx val="3"/>
              <c:layout>
                <c:manualLayout>
                  <c:x val="3.1563052042750802E-3"/>
                  <c:y val="-2.5560767000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8-42A8-9D9C-FD121F6DFE87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E8-42A8-9D9C-FD121F6DF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14003</c:v>
                </c:pt>
                <c:pt idx="1">
                  <c:v>10265</c:v>
                </c:pt>
                <c:pt idx="2">
                  <c:v>14204</c:v>
                </c:pt>
                <c:pt idx="3">
                  <c:v>1158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E8-42A8-9D9C-FD121F6DFE87}"/>
            </c:ext>
          </c:extLst>
        </c:ser>
        <c:dLbls/>
        <c:shape val="box"/>
        <c:axId val="212666624"/>
        <c:axId val="212701184"/>
        <c:axId val="0"/>
      </c:bar3DChart>
      <c:catAx>
        <c:axId val="212666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12701184"/>
        <c:crosses val="autoZero"/>
        <c:auto val="1"/>
        <c:lblAlgn val="ctr"/>
        <c:lblOffset val="100"/>
      </c:catAx>
      <c:valAx>
        <c:axId val="212701184"/>
        <c:scaling>
          <c:orientation val="minMax"/>
        </c:scaling>
        <c:delete val="1"/>
        <c:axPos val="l"/>
        <c:numFmt formatCode="_(* #,##0_);_(* \(#,##0\);_(* &quot;-&quot;_);_(@_)" sourceLinked="1"/>
        <c:tickLblPos val="nextTo"/>
        <c:crossAx val="212666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60300940391255E-2"/>
          <c:y val="9.4063622560456278E-2"/>
          <c:w val="0.96879398119217497"/>
          <c:h val="0.6975951746102285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1-4B92-B6F5-413A16ECD1F1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1-4B92-B6F5-413A16ECD1F1}"/>
              </c:ext>
            </c:extLst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D1-4B92-B6F5-413A16ECD1F1}"/>
              </c:ext>
            </c:extLst>
          </c:dPt>
          <c:dPt>
            <c:idx val="4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D1-4B92-B6F5-413A16ECD1F1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D1-4B92-B6F5-413A16ECD1F1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1-4B92-B6F5-413A16ECD1F1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1-4B92-B6F5-413A16ECD1F1}"/>
                </c:ext>
              </c:extLst>
            </c:dLbl>
            <c:dLbl>
              <c:idx val="3"/>
              <c:layout>
                <c:manualLayout>
                  <c:x val="3.1563052042750802E-3"/>
                  <c:y val="-2.5560767000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D1-4B92-B6F5-413A16ECD1F1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D1-4B92-B6F5-413A16EC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430</c:v>
                </c:pt>
                <c:pt idx="1">
                  <c:v>706</c:v>
                </c:pt>
                <c:pt idx="2">
                  <c:v>1332</c:v>
                </c:pt>
                <c:pt idx="3">
                  <c:v>223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4D1-4B92-B6F5-413A16ECD1F1}"/>
            </c:ext>
          </c:extLst>
        </c:ser>
        <c:dLbls/>
        <c:shape val="box"/>
        <c:axId val="213151744"/>
        <c:axId val="213153280"/>
        <c:axId val="0"/>
      </c:bar3DChart>
      <c:catAx>
        <c:axId val="2131517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13153280"/>
        <c:crosses val="autoZero"/>
        <c:auto val="1"/>
        <c:lblAlgn val="ctr"/>
        <c:lblOffset val="100"/>
      </c:catAx>
      <c:valAx>
        <c:axId val="213153280"/>
        <c:scaling>
          <c:orientation val="minMax"/>
        </c:scaling>
        <c:delete val="1"/>
        <c:axPos val="l"/>
        <c:numFmt formatCode="_(* #,##0_);_(* \(#,##0\);_(* &quot;-&quot;_);_(@_)" sourceLinked="1"/>
        <c:tickLblPos val="nextTo"/>
        <c:crossAx val="213151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24E-3"/>
          <c:y val="0.24572893672039667"/>
          <c:w val="0.94935236649889265"/>
          <c:h val="0.6724285755201333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33283000000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25543280842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Val val="1"/>
        </c:dLbls>
        <c:shape val="cylinder"/>
        <c:axId val="218717568"/>
        <c:axId val="218937600"/>
        <c:axId val="0"/>
      </c:bar3DChart>
      <c:catAx>
        <c:axId val="218717568"/>
        <c:scaling>
          <c:orientation val="minMax"/>
        </c:scaling>
        <c:delete val="1"/>
        <c:axPos val="b"/>
        <c:numFmt formatCode="General" sourceLinked="1"/>
        <c:tickLblPos val="nextTo"/>
        <c:crossAx val="218937600"/>
        <c:crosses val="autoZero"/>
        <c:auto val="1"/>
        <c:lblAlgn val="ctr"/>
        <c:lblOffset val="100"/>
      </c:catAx>
      <c:valAx>
        <c:axId val="218937600"/>
        <c:scaling>
          <c:orientation val="minMax"/>
        </c:scaling>
        <c:delete val="1"/>
        <c:axPos val="l"/>
        <c:numFmt formatCode="_(* #,##0_);_(* \(#,##0\);_(* &quot;-&quot;_);_(@_)" sourceLinked="1"/>
        <c:tickLblPos val="nextTo"/>
        <c:crossAx val="218717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7E-3"/>
          <c:y val="0.91500924212929668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24E-3"/>
          <c:y val="0.24572893672039667"/>
          <c:w val="0.94935236649889265"/>
          <c:h val="0.6724285755201333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1172000000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1223403000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Val val="1"/>
        </c:dLbls>
        <c:shape val="cylinder"/>
        <c:axId val="218743552"/>
        <c:axId val="218745088"/>
        <c:axId val="0"/>
      </c:bar3DChart>
      <c:catAx>
        <c:axId val="218743552"/>
        <c:scaling>
          <c:orientation val="minMax"/>
        </c:scaling>
        <c:delete val="1"/>
        <c:axPos val="b"/>
        <c:numFmt formatCode="General" sourceLinked="1"/>
        <c:tickLblPos val="nextTo"/>
        <c:crossAx val="218745088"/>
        <c:crosses val="autoZero"/>
        <c:auto val="1"/>
        <c:lblAlgn val="ctr"/>
        <c:lblOffset val="100"/>
      </c:catAx>
      <c:valAx>
        <c:axId val="218745088"/>
        <c:scaling>
          <c:orientation val="minMax"/>
        </c:scaling>
        <c:delete val="1"/>
        <c:axPos val="l"/>
        <c:numFmt formatCode="_(* #,##0_);_(* \(#,##0\);_(* &quot;-&quot;_);_(@_)" sourceLinked="1"/>
        <c:tickLblPos val="nextTo"/>
        <c:crossAx val="218743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7E-3"/>
          <c:y val="0.91500924212929668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24E-3"/>
          <c:y val="0.24572893672039667"/>
          <c:w val="0.94935236649889265"/>
          <c:h val="0.6724285755201333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545000000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405805452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Val val="1"/>
        </c:dLbls>
        <c:shape val="cylinder"/>
        <c:axId val="220189824"/>
        <c:axId val="220312320"/>
        <c:axId val="0"/>
      </c:bar3DChart>
      <c:catAx>
        <c:axId val="220189824"/>
        <c:scaling>
          <c:orientation val="minMax"/>
        </c:scaling>
        <c:delete val="1"/>
        <c:axPos val="b"/>
        <c:numFmt formatCode="General" sourceLinked="1"/>
        <c:tickLblPos val="nextTo"/>
        <c:crossAx val="220312320"/>
        <c:crosses val="autoZero"/>
        <c:auto val="1"/>
        <c:lblAlgn val="ctr"/>
        <c:lblOffset val="100"/>
      </c:catAx>
      <c:valAx>
        <c:axId val="220312320"/>
        <c:scaling>
          <c:orientation val="minMax"/>
        </c:scaling>
        <c:delete val="1"/>
        <c:axPos val="l"/>
        <c:numFmt formatCode="_(* #,##0_);_(* \(#,##0\);_(* &quot;-&quot;_);_(@_)" sourceLinked="1"/>
        <c:tickLblPos val="nextTo"/>
        <c:crossAx val="220189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7E-3"/>
          <c:y val="0.91500924212929668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8477084650732575E-2"/>
          <c:w val="0.9813175393816822"/>
          <c:h val="0.9045107256822451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spPr>
              <a:solidFill>
                <a:srgbClr val="6666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8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08-4984-A4C5-5919F096901A}"/>
              </c:ext>
            </c:extLst>
          </c:dPt>
          <c:dPt>
            <c:idx val="9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B08-4984-A4C5-5919F096901A}"/>
              </c:ext>
            </c:extLst>
          </c:dPt>
          <c:dPt>
            <c:idx val="1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B08-4984-A4C5-5919F096901A}"/>
              </c:ext>
            </c:extLst>
          </c:dPt>
          <c:dPt>
            <c:idx val="11"/>
            <c:spPr>
              <a:solidFill>
                <a:srgbClr val="FFC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4E8-4949-97E7-9C3A38AF146F}"/>
              </c:ext>
            </c:extLst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0"/>
                  <c:y val="-2.22692985061377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2688108964538223E-2"/>
                  <c:y val="-2.34684241433491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2.2467425770809615E-3"/>
                  <c:y val="-4.56163600869744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1.1233712885404803E-3"/>
                  <c:y val="-3.85859904455061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7.3486356204698987E-17"/>
                  <c:y val="-2.2269298506137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2.9491946047042195E-2"/>
                  <c:y val="-2.8745813957179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0083930068376301E-3"/>
                  <c:y val="-2.7836623132672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-2.4892846300872675E-3"/>
                  <c:y val="-1.33901788690145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0"/>
                  <c:y val="-5.5023648166076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dLbl>
              <c:idx val="11"/>
              <c:layout>
                <c:manualLayout>
                  <c:x val="-5.9897532771889606E-3"/>
                  <c:y val="-2.48991942071795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E8-4949-97E7-9C3A38AF146F}"/>
                </c:ext>
              </c:extLst>
            </c:dLbl>
            <c:spPr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Sheet1!$B$2:$B$13</c:f>
              <c:numCache>
                <c:formatCode>_(* #,##0_);_(* \(#,##0\);_(* "-"_);_(@_)</c:formatCode>
                <c:ptCount val="12"/>
                <c:pt idx="0">
                  <c:v>3313857775</c:v>
                </c:pt>
                <c:pt idx="1">
                  <c:v>5535111155</c:v>
                </c:pt>
                <c:pt idx="2">
                  <c:v>7918307966</c:v>
                </c:pt>
                <c:pt idx="3">
                  <c:v>12585747071</c:v>
                </c:pt>
                <c:pt idx="4">
                  <c:v>13193610603</c:v>
                </c:pt>
                <c:pt idx="5">
                  <c:v>15597641575</c:v>
                </c:pt>
                <c:pt idx="6">
                  <c:v>19061619222</c:v>
                </c:pt>
                <c:pt idx="7">
                  <c:v>21015405672</c:v>
                </c:pt>
                <c:pt idx="8">
                  <c:v>23640288483</c:v>
                </c:pt>
                <c:pt idx="9">
                  <c:v>26547247966</c:v>
                </c:pt>
                <c:pt idx="10">
                  <c:v>27172489294</c:v>
                </c:pt>
                <c:pt idx="11">
                  <c:v>30993713539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/>
        <c:shape val="cylinder"/>
        <c:axId val="220821760"/>
        <c:axId val="220839936"/>
        <c:axId val="0"/>
      </c:bar3DChart>
      <c:catAx>
        <c:axId val="220821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FF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20839936"/>
        <c:crosses val="autoZero"/>
        <c:auto val="1"/>
        <c:lblAlgn val="ctr"/>
        <c:lblOffset val="100"/>
      </c:catAx>
      <c:valAx>
        <c:axId val="22083993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tickLblPos val="nextTo"/>
        <c:crossAx val="220821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2188559191901151E-2"/>
          <c:y val="5.3358939513039522E-2"/>
          <c:w val="0.97562288161619815"/>
          <c:h val="0.408496779737002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BOR (%)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ln w="127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62.98</c:v>
                </c:pt>
                <c:pt idx="1">
                  <c:v>64.53</c:v>
                </c:pt>
                <c:pt idx="2">
                  <c:v>70.13</c:v>
                </c:pt>
                <c:pt idx="3">
                  <c:v>70.61999999999999</c:v>
                </c:pt>
                <c:pt idx="4">
                  <c:v>67.36999999999999</c:v>
                </c:pt>
                <c:pt idx="5">
                  <c:v>60.379999999999995</c:v>
                </c:pt>
                <c:pt idx="6" formatCode="0.00">
                  <c:v>65.3</c:v>
                </c:pt>
                <c:pt idx="7" formatCode="0.00">
                  <c:v>61.5</c:v>
                </c:pt>
                <c:pt idx="8">
                  <c:v>60.879999999999995</c:v>
                </c:pt>
                <c:pt idx="9">
                  <c:v>60.93</c:v>
                </c:pt>
                <c:pt idx="10">
                  <c:v>59.82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(65%)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/>
        <c:marker val="1"/>
        <c:axId val="225018624"/>
        <c:axId val="225020160"/>
      </c:lineChart>
      <c:catAx>
        <c:axId val="225018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25020160"/>
        <c:crosses val="autoZero"/>
        <c:auto val="1"/>
        <c:lblAlgn val="ctr"/>
        <c:lblOffset val="100"/>
      </c:catAx>
      <c:valAx>
        <c:axId val="2250201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25018624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5822698953581267"/>
          <c:y val="0.7240314108918191"/>
          <c:w val="0.28132991925712114"/>
          <c:h val="9.9146409749293313E-2"/>
        </c:manualLayout>
      </c:layout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2188559191901151E-2"/>
          <c:y val="5.3358939513039522E-2"/>
          <c:w val="0.97562288161619815"/>
          <c:h val="0.4881785312961450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LOS (Hari)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defRPr>
                </a:pPr>
                <a:endParaRPr lang="en-U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29</c:v>
                </c:pt>
                <c:pt idx="6">
                  <c:v>27</c:v>
                </c:pt>
                <c:pt idx="7">
                  <c:v>27</c:v>
                </c:pt>
                <c:pt idx="8">
                  <c:v>25</c:v>
                </c:pt>
                <c:pt idx="9">
                  <c:v>28</c:v>
                </c:pt>
                <c:pt idx="1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4B-4C9B-B4A2-E536C8DAF1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(27)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CF-48F5-AC4C-C255CD7DE101}"/>
            </c:ext>
          </c:extLst>
        </c:ser>
        <c:dLbls/>
        <c:marker val="1"/>
        <c:axId val="211643008"/>
        <c:axId val="211652992"/>
      </c:lineChart>
      <c:catAx>
        <c:axId val="211643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1652992"/>
        <c:crosses val="autoZero"/>
        <c:auto val="1"/>
        <c:lblAlgn val="ctr"/>
        <c:lblOffset val="100"/>
      </c:catAx>
      <c:valAx>
        <c:axId val="2116529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1164300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6471231510383251"/>
          <c:y val="0.80449784331955354"/>
          <c:w val="0.30152870017341638"/>
          <c:h val="0.10689307274808724"/>
        </c:manualLayout>
      </c:layout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2188528119746633E-2"/>
          <c:y val="8.2696958336523491E-2"/>
          <c:w val="0.90212310538822538"/>
          <c:h val="0.40849677973700244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(2870)</c:v>
                </c:pt>
              </c:strCache>
            </c:strRef>
          </c:tx>
          <c:spPr>
            <a:ln w="254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9.2611262982134207E-2"/>
                  <c:y val="4.19116462894662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7-4E90-B4E1-13A917E2B0C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2870</c:v>
                </c:pt>
                <c:pt idx="1">
                  <c:v>2870</c:v>
                </c:pt>
                <c:pt idx="2">
                  <c:v>2870</c:v>
                </c:pt>
                <c:pt idx="3">
                  <c:v>2870</c:v>
                </c:pt>
                <c:pt idx="4">
                  <c:v>2870</c:v>
                </c:pt>
                <c:pt idx="5">
                  <c:v>2870</c:v>
                </c:pt>
                <c:pt idx="6">
                  <c:v>2870</c:v>
                </c:pt>
                <c:pt idx="7">
                  <c:v>2870</c:v>
                </c:pt>
                <c:pt idx="8">
                  <c:v>2870</c:v>
                </c:pt>
                <c:pt idx="9">
                  <c:v>2870</c:v>
                </c:pt>
                <c:pt idx="10">
                  <c:v>2870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RJ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26094099844543E-2"/>
                  <c:y val="-5.905119953111757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15-4B8A-BB8C-EBAF462E3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8300</c:v>
                </c:pt>
                <c:pt idx="1">
                  <c:v>6918</c:v>
                </c:pt>
                <c:pt idx="2">
                  <c:v>7270</c:v>
                </c:pt>
                <c:pt idx="3">
                  <c:v>7759</c:v>
                </c:pt>
                <c:pt idx="4">
                  <c:v>7462</c:v>
                </c:pt>
                <c:pt idx="5">
                  <c:v>6381</c:v>
                </c:pt>
                <c:pt idx="6">
                  <c:v>8482</c:v>
                </c:pt>
                <c:pt idx="7">
                  <c:v>7348</c:v>
                </c:pt>
                <c:pt idx="8">
                  <c:v>5860</c:v>
                </c:pt>
                <c:pt idx="9">
                  <c:v>6658</c:v>
                </c:pt>
                <c:pt idx="10">
                  <c:v>6006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/>
        <c:marker val="1"/>
        <c:axId val="211789312"/>
        <c:axId val="211790848"/>
      </c:lineChart>
      <c:catAx>
        <c:axId val="211789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1790848"/>
        <c:crosses val="autoZero"/>
        <c:auto val="1"/>
        <c:lblAlgn val="ctr"/>
        <c:lblOffset val="100"/>
      </c:catAx>
      <c:valAx>
        <c:axId val="21179084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tickLblPos val="nextTo"/>
        <c:crossAx val="211789312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590997593941306"/>
          <c:y val="0.7324136092065695"/>
          <c:w val="0.53494127173217587"/>
          <c:h val="9.9146409749293313E-2"/>
        </c:manualLayout>
      </c:layout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9235995583467741E-2"/>
          <c:y val="5.8588853474332674E-2"/>
          <c:w val="0.8883737853303203"/>
          <c:h val="0.48817853129614502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TARGET (400)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0.1152135021311107"/>
                  <c:y val="2.61491199894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44-4034-9E3B-BA93BA92B03B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44-4034-9E3B-BA93BA92B03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RI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247</c:v>
                </c:pt>
                <c:pt idx="1">
                  <c:v>230</c:v>
                </c:pt>
                <c:pt idx="2">
                  <c:v>268</c:v>
                </c:pt>
                <c:pt idx="3">
                  <c:v>266</c:v>
                </c:pt>
                <c:pt idx="4">
                  <c:v>279</c:v>
                </c:pt>
                <c:pt idx="5">
                  <c:v>193</c:v>
                </c:pt>
                <c:pt idx="6">
                  <c:v>273</c:v>
                </c:pt>
                <c:pt idx="7">
                  <c:v>264</c:v>
                </c:pt>
                <c:pt idx="8">
                  <c:v>196</c:v>
                </c:pt>
                <c:pt idx="9">
                  <c:v>251</c:v>
                </c:pt>
                <c:pt idx="10">
                  <c:v>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44-4034-9E3B-BA93BA92B03B}"/>
            </c:ext>
          </c:extLst>
        </c:ser>
        <c:dLbls/>
        <c:marker val="1"/>
        <c:axId val="211857408"/>
        <c:axId val="211858944"/>
      </c:lineChart>
      <c:catAx>
        <c:axId val="211857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1858944"/>
        <c:crosses val="autoZero"/>
        <c:auto val="1"/>
        <c:lblAlgn val="ctr"/>
        <c:lblOffset val="100"/>
      </c:catAx>
      <c:valAx>
        <c:axId val="21185894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1185740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8209847537503391"/>
          <c:y val="0.80449764863818696"/>
          <c:w val="0.46088862860282764"/>
          <c:h val="9.9146409749293313E-2"/>
        </c:manualLayout>
      </c:layout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 smtClean="0"/>
            <a:t>Anggaran</a:t>
          </a:r>
          <a:r>
            <a:rPr lang="en-US" sz="2000" b="1" dirty="0" smtClean="0"/>
            <a:t> </a:t>
          </a:r>
          <a:r>
            <a:rPr lang="en-US" sz="2000" b="1" dirty="0" err="1" smtClean="0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152.585.285.000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39467-0E4D-495A-98FF-E387EE4BD3AA}" type="presOf" srcId="{C0391D6F-77E7-47C0-BA09-F8D7779497FE}" destId="{20DDDCF0-A3BC-4EC0-A97B-77C49A31DC7D}" srcOrd="0" destOrd="0" presId="urn:microsoft.com/office/officeart/2005/8/layout/list1"/>
    <dgm:cxn modelId="{52F6A2AF-BD41-4DFB-82D2-D6D530DECF17}" type="presOf" srcId="{D14B3AC8-870B-4847-BF2D-BF7B9320973D}" destId="{0372762E-2B2A-4B13-A81C-3FE4F80CF7F9}" srcOrd="0" destOrd="0" presId="urn:microsoft.com/office/officeart/2005/8/layout/list1"/>
    <dgm:cxn modelId="{1AB0D8B3-A7D1-47F2-870C-DADA4C67F5FA}" type="presOf" srcId="{C6A310D7-C413-4F15-89C5-A2928660C5C5}" destId="{11816E51-8A6E-4AAD-9AD7-7B7D0518EE1A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9A6D91C5-DB98-409D-8810-ED3154A5248C}" type="presOf" srcId="{D14B3AC8-870B-4847-BF2D-BF7B9320973D}" destId="{A3D7C0DC-1F39-47DD-9578-2CF42B4B9963}" srcOrd="1" destOrd="0" presId="urn:microsoft.com/office/officeart/2005/8/layout/list1"/>
    <dgm:cxn modelId="{461C1BE5-B5A3-4602-9E1B-87F37B17904B}" type="presParOf" srcId="{20DDDCF0-A3BC-4EC0-A97B-77C49A31DC7D}" destId="{70CBA15F-B3E9-4D74-AB2F-89CBFF79DB2D}" srcOrd="0" destOrd="0" presId="urn:microsoft.com/office/officeart/2005/8/layout/list1"/>
    <dgm:cxn modelId="{06551F0B-232B-4BBB-8397-A547779AE33B}" type="presParOf" srcId="{70CBA15F-B3E9-4D74-AB2F-89CBFF79DB2D}" destId="{0372762E-2B2A-4B13-A81C-3FE4F80CF7F9}" srcOrd="0" destOrd="0" presId="urn:microsoft.com/office/officeart/2005/8/layout/list1"/>
    <dgm:cxn modelId="{40820C35-378E-420C-965F-99D97C29A036}" type="presParOf" srcId="{70CBA15F-B3E9-4D74-AB2F-89CBFF79DB2D}" destId="{A3D7C0DC-1F39-47DD-9578-2CF42B4B9963}" srcOrd="1" destOrd="0" presId="urn:microsoft.com/office/officeart/2005/8/layout/list1"/>
    <dgm:cxn modelId="{0C4F65AE-FA35-49FC-A66B-25C977F0D061}" type="presParOf" srcId="{20DDDCF0-A3BC-4EC0-A97B-77C49A31DC7D}" destId="{443D3E00-6E1D-42C5-92B8-CA7E75A6BDDB}" srcOrd="1" destOrd="0" presId="urn:microsoft.com/office/officeart/2005/8/layout/list1"/>
    <dgm:cxn modelId="{38EC5124-7C24-462C-905F-CAC4606BE245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513C5-A4AF-4150-9065-0C2027995BE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DECDD8-CC02-424C-858A-C804C894E0E4}">
      <dgm:prSet phldrT="[Text]"/>
      <dgm:spPr>
        <a:solidFill>
          <a:srgbClr val="CC00FF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dirty="0" err="1" smtClean="0">
              <a:solidFill>
                <a:schemeClr val="tx2"/>
              </a:solidFill>
            </a:rPr>
            <a:t>Kegiatan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Pemenuhan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Fasilitas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Pelayanan</a:t>
          </a:r>
          <a:endParaRPr lang="en-US" dirty="0">
            <a:solidFill>
              <a:schemeClr val="tx2"/>
            </a:solidFill>
          </a:endParaRPr>
        </a:p>
      </dgm:t>
    </dgm:pt>
    <dgm:pt modelId="{9FC32A22-AFA3-4D75-B4E9-19631DEE2019}" type="parTrans" cxnId="{D36CFF11-0B4E-48D7-ABA6-7BE81A972D1A}">
      <dgm:prSet/>
      <dgm:spPr/>
      <dgm:t>
        <a:bodyPr/>
        <a:lstStyle/>
        <a:p>
          <a:endParaRPr lang="en-US"/>
        </a:p>
      </dgm:t>
    </dgm:pt>
    <dgm:pt modelId="{CB0B2F3F-C167-4EE5-B75F-652427F8AD60}" type="sibTrans" cxnId="{D36CFF11-0B4E-48D7-ABA6-7BE81A972D1A}">
      <dgm:prSet/>
      <dgm:spPr/>
      <dgm:t>
        <a:bodyPr/>
        <a:lstStyle/>
        <a:p>
          <a:endParaRPr lang="en-US"/>
        </a:p>
      </dgm:t>
    </dgm:pt>
    <dgm:pt modelId="{298C635D-6155-4240-9E5F-F07440FB47FA}">
      <dgm:prSet phldrT="[Text]"/>
      <dgm:spPr>
        <a:solidFill>
          <a:srgbClr val="CC00FF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dirty="0" err="1" smtClean="0">
              <a:solidFill>
                <a:schemeClr val="tx2"/>
              </a:solidFill>
            </a:rPr>
            <a:t>Kegiatan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Pemenuhan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Sarana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Prasarana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Pelayanan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Kesehatan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Rujukan</a:t>
          </a:r>
          <a:r>
            <a:rPr lang="en-US" dirty="0" smtClean="0">
              <a:solidFill>
                <a:schemeClr val="tx2"/>
              </a:solidFill>
            </a:rPr>
            <a:t> (DAK)</a:t>
          </a:r>
          <a:endParaRPr lang="en-US" dirty="0">
            <a:solidFill>
              <a:schemeClr val="tx2"/>
            </a:solidFill>
          </a:endParaRPr>
        </a:p>
      </dgm:t>
    </dgm:pt>
    <dgm:pt modelId="{C4231A53-ABF7-4BAE-A85C-0992551ED4E8}" type="parTrans" cxnId="{964DD34D-E735-41AC-B96F-7AC5E7B3C0D3}">
      <dgm:prSet/>
      <dgm:spPr/>
      <dgm:t>
        <a:bodyPr/>
        <a:lstStyle/>
        <a:p>
          <a:endParaRPr lang="en-US"/>
        </a:p>
      </dgm:t>
    </dgm:pt>
    <dgm:pt modelId="{693F0775-6CA1-4CA5-9373-040760DDE75A}" type="sibTrans" cxnId="{964DD34D-E735-41AC-B96F-7AC5E7B3C0D3}">
      <dgm:prSet/>
      <dgm:spPr/>
      <dgm:t>
        <a:bodyPr/>
        <a:lstStyle/>
        <a:p>
          <a:endParaRPr lang="en-US"/>
        </a:p>
      </dgm:t>
    </dgm:pt>
    <dgm:pt modelId="{88605218-76F2-43ED-A688-78FA3EC6AEC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sv-SE" dirty="0" smtClean="0">
              <a:solidFill>
                <a:schemeClr val="tx2"/>
              </a:solidFill>
            </a:rPr>
            <a:t>Pembangunan gedung rawat inap 5 lantai tidak selesai dilaksanakan karena putus kontrak per 31 Desember 2018 dan untuk perhitungan prestasinya dilaksanakan 3-4 Januari 2019</a:t>
          </a:r>
          <a:endParaRPr lang="en-US" dirty="0">
            <a:solidFill>
              <a:schemeClr val="tx2"/>
            </a:solidFill>
          </a:endParaRPr>
        </a:p>
      </dgm:t>
    </dgm:pt>
    <dgm:pt modelId="{752F2C8C-0369-4B5A-9DF6-0AA217AF1956}" type="parTrans" cxnId="{DDEF29AC-F3E9-49B5-A390-A57F68950F9D}">
      <dgm:prSet/>
      <dgm:spPr/>
      <dgm:t>
        <a:bodyPr/>
        <a:lstStyle/>
        <a:p>
          <a:endParaRPr lang="en-US"/>
        </a:p>
      </dgm:t>
    </dgm:pt>
    <dgm:pt modelId="{EB3193BB-C806-4F83-B331-F7ADC62C7AEA}" type="sibTrans" cxnId="{DDEF29AC-F3E9-49B5-A390-A57F68950F9D}">
      <dgm:prSet/>
      <dgm:spPr/>
      <dgm:t>
        <a:bodyPr/>
        <a:lstStyle/>
        <a:p>
          <a:endParaRPr lang="en-US"/>
        </a:p>
      </dgm:t>
    </dgm:pt>
    <dgm:pt modelId="{49E157E0-837E-4CE8-BEFB-301B3E35E77F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pPr algn="just"/>
          <a:r>
            <a:rPr lang="en-US" dirty="0" err="1" smtClean="0">
              <a:solidFill>
                <a:schemeClr val="tx2"/>
              </a:solidFill>
            </a:rPr>
            <a:t>Pengadaan</a:t>
          </a:r>
          <a:r>
            <a:rPr lang="en-US" dirty="0" smtClean="0">
              <a:solidFill>
                <a:schemeClr val="tx2"/>
              </a:solidFill>
            </a:rPr>
            <a:t> ATS </a:t>
          </a:r>
          <a:r>
            <a:rPr lang="en-US" dirty="0" err="1" smtClean="0">
              <a:solidFill>
                <a:schemeClr val="tx2"/>
              </a:solidFill>
            </a:rPr>
            <a:t>dan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Jaringan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dinyatakan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gagal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lelang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tidak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dapat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dilelangkan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kembali</a:t>
          </a:r>
          <a:endParaRPr lang="en-US" dirty="0">
            <a:solidFill>
              <a:schemeClr val="tx2"/>
            </a:solidFill>
          </a:endParaRPr>
        </a:p>
      </dgm:t>
    </dgm:pt>
    <dgm:pt modelId="{60612F42-D4EF-4F57-99D1-3F982DB9A9EE}" type="parTrans" cxnId="{4DB466D3-8323-45A5-BE43-9C978833F4DC}">
      <dgm:prSet/>
      <dgm:spPr/>
      <dgm:t>
        <a:bodyPr/>
        <a:lstStyle/>
        <a:p>
          <a:endParaRPr lang="en-US"/>
        </a:p>
      </dgm:t>
    </dgm:pt>
    <dgm:pt modelId="{5BD82521-D795-4083-9664-640410FF8D99}" type="sibTrans" cxnId="{4DB466D3-8323-45A5-BE43-9C978833F4DC}">
      <dgm:prSet/>
      <dgm:spPr/>
      <dgm:t>
        <a:bodyPr/>
        <a:lstStyle/>
        <a:p>
          <a:endParaRPr lang="en-US"/>
        </a:p>
      </dgm:t>
    </dgm:pt>
    <dgm:pt modelId="{E117A910-499A-4DAC-AD0D-52DBED4935D7}">
      <dgm:prSet/>
      <dgm:spPr>
        <a:solidFill>
          <a:srgbClr val="CC00FF"/>
        </a:solidFill>
      </dgm:spPr>
      <dgm:t>
        <a:bodyPr/>
        <a:lstStyle/>
        <a:p>
          <a:r>
            <a:rPr lang="en-US" dirty="0" err="1" smtClean="0">
              <a:solidFill>
                <a:schemeClr val="tx2"/>
              </a:solidFill>
            </a:rPr>
            <a:t>Kegiatan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Peningkatan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Derajat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Kesehatan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Masyarakat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dengan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Penyediaan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Fasilitas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Perawatan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Kesehatan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Bagi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Penderita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Asap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Rokok</a:t>
          </a:r>
          <a:endParaRPr lang="en-US" dirty="0">
            <a:solidFill>
              <a:schemeClr val="tx2"/>
            </a:solidFill>
          </a:endParaRPr>
        </a:p>
      </dgm:t>
    </dgm:pt>
    <dgm:pt modelId="{FDBF6AC1-C07A-4461-8EE1-A916AC6D5804}" type="parTrans" cxnId="{40698E25-AF8F-4DAA-91D6-E5D030B9F5B0}">
      <dgm:prSet/>
      <dgm:spPr/>
      <dgm:t>
        <a:bodyPr/>
        <a:lstStyle/>
        <a:p>
          <a:endParaRPr lang="en-US"/>
        </a:p>
      </dgm:t>
    </dgm:pt>
    <dgm:pt modelId="{DB7F0C9B-6655-4188-811E-283BA622FA0C}" type="sibTrans" cxnId="{40698E25-AF8F-4DAA-91D6-E5D030B9F5B0}">
      <dgm:prSet/>
      <dgm:spPr/>
      <dgm:t>
        <a:bodyPr/>
        <a:lstStyle/>
        <a:p>
          <a:endParaRPr lang="en-US"/>
        </a:p>
      </dgm:t>
    </dgm:pt>
    <dgm:pt modelId="{CEB3B250-6C00-4225-832E-603AFE4A6AD9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en-US" dirty="0" err="1" smtClean="0">
              <a:solidFill>
                <a:schemeClr val="tx2"/>
              </a:solidFill>
            </a:rPr>
            <a:t>Pengadaan</a:t>
          </a:r>
          <a:r>
            <a:rPr lang="en-US" dirty="0" smtClean="0">
              <a:solidFill>
                <a:schemeClr val="tx2"/>
              </a:solidFill>
            </a:rPr>
            <a:t> Pneumatic Tube </a:t>
          </a:r>
          <a:r>
            <a:rPr lang="en-US" dirty="0" err="1" smtClean="0">
              <a:solidFill>
                <a:schemeClr val="tx2"/>
              </a:solidFill>
            </a:rPr>
            <a:t>tidak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dapat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dilaksanakan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dikarenakan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waktu</a:t>
          </a:r>
          <a:r>
            <a:rPr lang="en-US" dirty="0" smtClean="0">
              <a:solidFill>
                <a:schemeClr val="tx2"/>
              </a:solidFill>
            </a:rPr>
            <a:t> yang </a:t>
          </a:r>
          <a:r>
            <a:rPr lang="en-US" dirty="0" err="1" smtClean="0">
              <a:solidFill>
                <a:schemeClr val="tx2"/>
              </a:solidFill>
            </a:rPr>
            <a:t>tidak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mencukupi</a:t>
          </a:r>
          <a:r>
            <a:rPr lang="en-US" dirty="0" smtClean="0">
              <a:solidFill>
                <a:schemeClr val="tx2"/>
              </a:solidFill>
            </a:rPr>
            <a:t>. Ada </a:t>
          </a:r>
          <a:r>
            <a:rPr lang="en-US" dirty="0" err="1" smtClean="0">
              <a:solidFill>
                <a:schemeClr val="tx2"/>
              </a:solidFill>
            </a:rPr>
            <a:t>beberapa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pengadaan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Alkes</a:t>
          </a:r>
          <a:r>
            <a:rPr lang="en-US" dirty="0" smtClean="0">
              <a:solidFill>
                <a:schemeClr val="tx2"/>
              </a:solidFill>
            </a:rPr>
            <a:t> yang </a:t>
          </a:r>
          <a:r>
            <a:rPr lang="en-US" dirty="0" err="1" smtClean="0">
              <a:solidFill>
                <a:schemeClr val="tx2"/>
              </a:solidFill>
            </a:rPr>
            <a:t>tidak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dilaksanakan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karena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masa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wajib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kerja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dokter</a:t>
          </a:r>
          <a:r>
            <a:rPr lang="en-US" dirty="0" smtClean="0">
              <a:solidFill>
                <a:schemeClr val="tx2"/>
              </a:solidFill>
            </a:rPr>
            <a:t> yang </a:t>
          </a:r>
          <a:r>
            <a:rPr lang="en-US" dirty="0" err="1" smtClean="0">
              <a:solidFill>
                <a:schemeClr val="tx2"/>
              </a:solidFill>
            </a:rPr>
            <a:t>telah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habis</a:t>
          </a:r>
          <a:r>
            <a:rPr lang="en-US" dirty="0" smtClean="0">
              <a:solidFill>
                <a:schemeClr val="tx2"/>
              </a:solidFill>
            </a:rPr>
            <a:t>, </a:t>
          </a:r>
          <a:r>
            <a:rPr lang="en-US" dirty="0" err="1" smtClean="0">
              <a:solidFill>
                <a:schemeClr val="tx2"/>
              </a:solidFill>
            </a:rPr>
            <a:t>sehingga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jika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dibelikan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utilitas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alat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tidak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maksimal</a:t>
          </a:r>
          <a:r>
            <a:rPr lang="en-US" dirty="0" smtClean="0">
              <a:solidFill>
                <a:schemeClr val="tx2"/>
              </a:solidFill>
            </a:rPr>
            <a:t> .</a:t>
          </a:r>
          <a:endParaRPr lang="en-US" dirty="0">
            <a:solidFill>
              <a:schemeClr val="tx2"/>
            </a:solidFill>
          </a:endParaRPr>
        </a:p>
      </dgm:t>
    </dgm:pt>
    <dgm:pt modelId="{4F734657-95BC-4E4B-A8D1-345F4486C326}" type="parTrans" cxnId="{4C6AB2D6-F494-482F-862F-F17BE00C3363}">
      <dgm:prSet/>
      <dgm:spPr/>
      <dgm:t>
        <a:bodyPr/>
        <a:lstStyle/>
        <a:p>
          <a:endParaRPr lang="en-US"/>
        </a:p>
      </dgm:t>
    </dgm:pt>
    <dgm:pt modelId="{996998BA-34E6-4B1B-B2D7-11E70ABDC671}" type="sibTrans" cxnId="{4C6AB2D6-F494-482F-862F-F17BE00C3363}">
      <dgm:prSet/>
      <dgm:spPr/>
      <dgm:t>
        <a:bodyPr/>
        <a:lstStyle/>
        <a:p>
          <a:endParaRPr lang="en-US"/>
        </a:p>
      </dgm:t>
    </dgm:pt>
    <dgm:pt modelId="{3906DA21-5FA9-47A9-83D2-B211E1BC5FAC}" type="pres">
      <dgm:prSet presAssocID="{DD3513C5-A4AF-4150-9065-0C2027995B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9509A-E488-452F-9701-89EDAD11AB9B}" type="pres">
      <dgm:prSet presAssocID="{D2DECDD8-CC02-424C-858A-C804C894E0E4}" presName="parentLin" presStyleCnt="0"/>
      <dgm:spPr/>
    </dgm:pt>
    <dgm:pt modelId="{1BC094A4-52B8-4D9E-B1C0-CE68C718DAD0}" type="pres">
      <dgm:prSet presAssocID="{D2DECDD8-CC02-424C-858A-C804C894E0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19B7327-1585-40EC-B118-0A07227CE12C}" type="pres">
      <dgm:prSet presAssocID="{D2DECDD8-CC02-424C-858A-C804C894E0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C3B03-AE4D-4F11-8181-6228381DA0F1}" type="pres">
      <dgm:prSet presAssocID="{D2DECDD8-CC02-424C-858A-C804C894E0E4}" presName="negativeSpace" presStyleCnt="0"/>
      <dgm:spPr/>
    </dgm:pt>
    <dgm:pt modelId="{97D90B12-412B-4698-8D89-546C9EAC0242}" type="pres">
      <dgm:prSet presAssocID="{D2DECDD8-CC02-424C-858A-C804C894E0E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7C424-0E20-4ED7-9633-F3163C58D39C}" type="pres">
      <dgm:prSet presAssocID="{CB0B2F3F-C167-4EE5-B75F-652427F8AD60}" presName="spaceBetweenRectangles" presStyleCnt="0"/>
      <dgm:spPr/>
    </dgm:pt>
    <dgm:pt modelId="{68298A4E-9752-49EA-A1D7-4F201A0CE72F}" type="pres">
      <dgm:prSet presAssocID="{298C635D-6155-4240-9E5F-F07440FB47FA}" presName="parentLin" presStyleCnt="0"/>
      <dgm:spPr/>
    </dgm:pt>
    <dgm:pt modelId="{371E4765-396B-442A-B098-4D8733ADD283}" type="pres">
      <dgm:prSet presAssocID="{298C635D-6155-4240-9E5F-F07440FB47F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F080C3-7638-4C4E-B86F-7CFBE6AAEEBF}" type="pres">
      <dgm:prSet presAssocID="{298C635D-6155-4240-9E5F-F07440FB47FA}" presName="parentText" presStyleLbl="node1" presStyleIdx="1" presStyleCnt="3" custScaleY="1571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46DDD-7756-4222-A75E-7709321CF40F}" type="pres">
      <dgm:prSet presAssocID="{298C635D-6155-4240-9E5F-F07440FB47FA}" presName="negativeSpace" presStyleCnt="0"/>
      <dgm:spPr/>
    </dgm:pt>
    <dgm:pt modelId="{21E2226F-93A8-4CAF-AE33-3F21D5674372}" type="pres">
      <dgm:prSet presAssocID="{298C635D-6155-4240-9E5F-F07440FB47F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AF7AB-A280-48EA-AD7E-1A81240993C7}" type="pres">
      <dgm:prSet presAssocID="{693F0775-6CA1-4CA5-9373-040760DDE75A}" presName="spaceBetweenRectangles" presStyleCnt="0"/>
      <dgm:spPr/>
    </dgm:pt>
    <dgm:pt modelId="{2689CBD6-B003-41D0-A3DA-152524BE1738}" type="pres">
      <dgm:prSet presAssocID="{E117A910-499A-4DAC-AD0D-52DBED4935D7}" presName="parentLin" presStyleCnt="0"/>
      <dgm:spPr/>
    </dgm:pt>
    <dgm:pt modelId="{6A678814-C8E0-455A-B353-45E64FF944FE}" type="pres">
      <dgm:prSet presAssocID="{E117A910-499A-4DAC-AD0D-52DBED4935D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46A48D0-BC98-414E-BA48-6DD94106FCF4}" type="pres">
      <dgm:prSet presAssocID="{E117A910-499A-4DAC-AD0D-52DBED4935D7}" presName="parentText" presStyleLbl="node1" presStyleIdx="2" presStyleCnt="3" custScaleY="2058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CEB7-59EF-4641-9FA0-0C0DFEA5C7A1}" type="pres">
      <dgm:prSet presAssocID="{E117A910-499A-4DAC-AD0D-52DBED4935D7}" presName="negativeSpace" presStyleCnt="0"/>
      <dgm:spPr/>
    </dgm:pt>
    <dgm:pt modelId="{30EB2AE6-1F5C-4676-A4AC-6AFEF7704CC9}" type="pres">
      <dgm:prSet presAssocID="{E117A910-499A-4DAC-AD0D-52DBED4935D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E33E2-23F8-4D99-80D7-A7C02AF426D5}" type="presOf" srcId="{CEB3B250-6C00-4225-832E-603AFE4A6AD9}" destId="{30EB2AE6-1F5C-4676-A4AC-6AFEF7704CC9}" srcOrd="0" destOrd="0" presId="urn:microsoft.com/office/officeart/2005/8/layout/list1"/>
    <dgm:cxn modelId="{4DB466D3-8323-45A5-BE43-9C978833F4DC}" srcId="{298C635D-6155-4240-9E5F-F07440FB47FA}" destId="{49E157E0-837E-4CE8-BEFB-301B3E35E77F}" srcOrd="0" destOrd="0" parTransId="{60612F42-D4EF-4F57-99D1-3F982DB9A9EE}" sibTransId="{5BD82521-D795-4083-9664-640410FF8D99}"/>
    <dgm:cxn modelId="{197FA2FB-5325-4336-8304-536292C8FCAA}" type="presOf" srcId="{E117A910-499A-4DAC-AD0D-52DBED4935D7}" destId="{246A48D0-BC98-414E-BA48-6DD94106FCF4}" srcOrd="1" destOrd="0" presId="urn:microsoft.com/office/officeart/2005/8/layout/list1"/>
    <dgm:cxn modelId="{BF722CA4-E99D-462A-8071-485A487C0CC9}" type="presOf" srcId="{D2DECDD8-CC02-424C-858A-C804C894E0E4}" destId="{319B7327-1585-40EC-B118-0A07227CE12C}" srcOrd="1" destOrd="0" presId="urn:microsoft.com/office/officeart/2005/8/layout/list1"/>
    <dgm:cxn modelId="{DDEF29AC-F3E9-49B5-A390-A57F68950F9D}" srcId="{D2DECDD8-CC02-424C-858A-C804C894E0E4}" destId="{88605218-76F2-43ED-A688-78FA3EC6AEC8}" srcOrd="0" destOrd="0" parTransId="{752F2C8C-0369-4B5A-9DF6-0AA217AF1956}" sibTransId="{EB3193BB-C806-4F83-B331-F7ADC62C7AEA}"/>
    <dgm:cxn modelId="{D36CFF11-0B4E-48D7-ABA6-7BE81A972D1A}" srcId="{DD3513C5-A4AF-4150-9065-0C2027995BE6}" destId="{D2DECDD8-CC02-424C-858A-C804C894E0E4}" srcOrd="0" destOrd="0" parTransId="{9FC32A22-AFA3-4D75-B4E9-19631DEE2019}" sibTransId="{CB0B2F3F-C167-4EE5-B75F-652427F8AD60}"/>
    <dgm:cxn modelId="{91586F05-1631-4100-8CB3-BFFB78331FF2}" type="presOf" srcId="{298C635D-6155-4240-9E5F-F07440FB47FA}" destId="{371E4765-396B-442A-B098-4D8733ADD283}" srcOrd="0" destOrd="0" presId="urn:microsoft.com/office/officeart/2005/8/layout/list1"/>
    <dgm:cxn modelId="{9241ECB4-0BD9-4F64-A2FD-DEAC926A4EE8}" type="presOf" srcId="{D2DECDD8-CC02-424C-858A-C804C894E0E4}" destId="{1BC094A4-52B8-4D9E-B1C0-CE68C718DAD0}" srcOrd="0" destOrd="0" presId="urn:microsoft.com/office/officeart/2005/8/layout/list1"/>
    <dgm:cxn modelId="{9101794F-5558-49FA-8592-6A3DF8106683}" type="presOf" srcId="{DD3513C5-A4AF-4150-9065-0C2027995BE6}" destId="{3906DA21-5FA9-47A9-83D2-B211E1BC5FAC}" srcOrd="0" destOrd="0" presId="urn:microsoft.com/office/officeart/2005/8/layout/list1"/>
    <dgm:cxn modelId="{40698E25-AF8F-4DAA-91D6-E5D030B9F5B0}" srcId="{DD3513C5-A4AF-4150-9065-0C2027995BE6}" destId="{E117A910-499A-4DAC-AD0D-52DBED4935D7}" srcOrd="2" destOrd="0" parTransId="{FDBF6AC1-C07A-4461-8EE1-A916AC6D5804}" sibTransId="{DB7F0C9B-6655-4188-811E-283BA622FA0C}"/>
    <dgm:cxn modelId="{964DD34D-E735-41AC-B96F-7AC5E7B3C0D3}" srcId="{DD3513C5-A4AF-4150-9065-0C2027995BE6}" destId="{298C635D-6155-4240-9E5F-F07440FB47FA}" srcOrd="1" destOrd="0" parTransId="{C4231A53-ABF7-4BAE-A85C-0992551ED4E8}" sibTransId="{693F0775-6CA1-4CA5-9373-040760DDE75A}"/>
    <dgm:cxn modelId="{D1191461-553E-44AF-A8B7-AA3575513B85}" type="presOf" srcId="{298C635D-6155-4240-9E5F-F07440FB47FA}" destId="{45F080C3-7638-4C4E-B86F-7CFBE6AAEEBF}" srcOrd="1" destOrd="0" presId="urn:microsoft.com/office/officeart/2005/8/layout/list1"/>
    <dgm:cxn modelId="{4C6AB2D6-F494-482F-862F-F17BE00C3363}" srcId="{E117A910-499A-4DAC-AD0D-52DBED4935D7}" destId="{CEB3B250-6C00-4225-832E-603AFE4A6AD9}" srcOrd="0" destOrd="0" parTransId="{4F734657-95BC-4E4B-A8D1-345F4486C326}" sibTransId="{996998BA-34E6-4B1B-B2D7-11E70ABDC671}"/>
    <dgm:cxn modelId="{70B4D934-1BA6-4A99-9AE4-F60ACBD8078A}" type="presOf" srcId="{E117A910-499A-4DAC-AD0D-52DBED4935D7}" destId="{6A678814-C8E0-455A-B353-45E64FF944FE}" srcOrd="0" destOrd="0" presId="urn:microsoft.com/office/officeart/2005/8/layout/list1"/>
    <dgm:cxn modelId="{47F367DF-1A65-4C98-943C-01AD97AB07AE}" type="presOf" srcId="{49E157E0-837E-4CE8-BEFB-301B3E35E77F}" destId="{21E2226F-93A8-4CAF-AE33-3F21D5674372}" srcOrd="0" destOrd="0" presId="urn:microsoft.com/office/officeart/2005/8/layout/list1"/>
    <dgm:cxn modelId="{60D5EEF3-BC0B-4832-8699-C9B2115DE5C3}" type="presOf" srcId="{88605218-76F2-43ED-A688-78FA3EC6AEC8}" destId="{97D90B12-412B-4698-8D89-546C9EAC0242}" srcOrd="0" destOrd="0" presId="urn:microsoft.com/office/officeart/2005/8/layout/list1"/>
    <dgm:cxn modelId="{CFED9D61-CCAD-4316-A279-16DA287BA2B4}" type="presParOf" srcId="{3906DA21-5FA9-47A9-83D2-B211E1BC5FAC}" destId="{5E99509A-E488-452F-9701-89EDAD11AB9B}" srcOrd="0" destOrd="0" presId="urn:microsoft.com/office/officeart/2005/8/layout/list1"/>
    <dgm:cxn modelId="{99D7DEF0-3821-46B1-B9B2-B40525EF51CE}" type="presParOf" srcId="{5E99509A-E488-452F-9701-89EDAD11AB9B}" destId="{1BC094A4-52B8-4D9E-B1C0-CE68C718DAD0}" srcOrd="0" destOrd="0" presId="urn:microsoft.com/office/officeart/2005/8/layout/list1"/>
    <dgm:cxn modelId="{01522A06-A8CB-4DE5-8078-06C34E047B51}" type="presParOf" srcId="{5E99509A-E488-452F-9701-89EDAD11AB9B}" destId="{319B7327-1585-40EC-B118-0A07227CE12C}" srcOrd="1" destOrd="0" presId="urn:microsoft.com/office/officeart/2005/8/layout/list1"/>
    <dgm:cxn modelId="{15F65B84-07A4-4EAE-A2E3-F28BFC2D5D4D}" type="presParOf" srcId="{3906DA21-5FA9-47A9-83D2-B211E1BC5FAC}" destId="{787C3B03-AE4D-4F11-8181-6228381DA0F1}" srcOrd="1" destOrd="0" presId="urn:microsoft.com/office/officeart/2005/8/layout/list1"/>
    <dgm:cxn modelId="{9D40BA62-1234-426B-AEE8-351D4CA97DF7}" type="presParOf" srcId="{3906DA21-5FA9-47A9-83D2-B211E1BC5FAC}" destId="{97D90B12-412B-4698-8D89-546C9EAC0242}" srcOrd="2" destOrd="0" presId="urn:microsoft.com/office/officeart/2005/8/layout/list1"/>
    <dgm:cxn modelId="{7EBA948E-F54D-4988-A467-8D4E979A69AD}" type="presParOf" srcId="{3906DA21-5FA9-47A9-83D2-B211E1BC5FAC}" destId="{9557C424-0E20-4ED7-9633-F3163C58D39C}" srcOrd="3" destOrd="0" presId="urn:microsoft.com/office/officeart/2005/8/layout/list1"/>
    <dgm:cxn modelId="{710F4BED-660D-4AD3-B9F1-7A2737F6C693}" type="presParOf" srcId="{3906DA21-5FA9-47A9-83D2-B211E1BC5FAC}" destId="{68298A4E-9752-49EA-A1D7-4F201A0CE72F}" srcOrd="4" destOrd="0" presId="urn:microsoft.com/office/officeart/2005/8/layout/list1"/>
    <dgm:cxn modelId="{2190CE4F-4469-4BDD-AD73-850D255A0ADB}" type="presParOf" srcId="{68298A4E-9752-49EA-A1D7-4F201A0CE72F}" destId="{371E4765-396B-442A-B098-4D8733ADD283}" srcOrd="0" destOrd="0" presId="urn:microsoft.com/office/officeart/2005/8/layout/list1"/>
    <dgm:cxn modelId="{D4C0FC98-CD1B-4D46-99DF-E42BB996FDCB}" type="presParOf" srcId="{68298A4E-9752-49EA-A1D7-4F201A0CE72F}" destId="{45F080C3-7638-4C4E-B86F-7CFBE6AAEEBF}" srcOrd="1" destOrd="0" presId="urn:microsoft.com/office/officeart/2005/8/layout/list1"/>
    <dgm:cxn modelId="{AA0BCCD4-7E2E-4D60-AD63-5E1CF1141F39}" type="presParOf" srcId="{3906DA21-5FA9-47A9-83D2-B211E1BC5FAC}" destId="{BB346DDD-7756-4222-A75E-7709321CF40F}" srcOrd="5" destOrd="0" presId="urn:microsoft.com/office/officeart/2005/8/layout/list1"/>
    <dgm:cxn modelId="{9986B262-2F7F-43F3-9EFB-C96B10EF6CE5}" type="presParOf" srcId="{3906DA21-5FA9-47A9-83D2-B211E1BC5FAC}" destId="{21E2226F-93A8-4CAF-AE33-3F21D5674372}" srcOrd="6" destOrd="0" presId="urn:microsoft.com/office/officeart/2005/8/layout/list1"/>
    <dgm:cxn modelId="{30380B92-389D-4ACC-AC7B-EE29A81425CB}" type="presParOf" srcId="{3906DA21-5FA9-47A9-83D2-B211E1BC5FAC}" destId="{1C9AF7AB-A280-48EA-AD7E-1A81240993C7}" srcOrd="7" destOrd="0" presId="urn:microsoft.com/office/officeart/2005/8/layout/list1"/>
    <dgm:cxn modelId="{AB6B92C3-EB47-4BBE-AE92-B3C1A07A2FD0}" type="presParOf" srcId="{3906DA21-5FA9-47A9-83D2-B211E1BC5FAC}" destId="{2689CBD6-B003-41D0-A3DA-152524BE1738}" srcOrd="8" destOrd="0" presId="urn:microsoft.com/office/officeart/2005/8/layout/list1"/>
    <dgm:cxn modelId="{D395802E-42F4-473C-B6A3-C9A9974A2162}" type="presParOf" srcId="{2689CBD6-B003-41D0-A3DA-152524BE1738}" destId="{6A678814-C8E0-455A-B353-45E64FF944FE}" srcOrd="0" destOrd="0" presId="urn:microsoft.com/office/officeart/2005/8/layout/list1"/>
    <dgm:cxn modelId="{6C84449D-A131-4266-AEC9-FFD90DA17727}" type="presParOf" srcId="{2689CBD6-B003-41D0-A3DA-152524BE1738}" destId="{246A48D0-BC98-414E-BA48-6DD94106FCF4}" srcOrd="1" destOrd="0" presId="urn:microsoft.com/office/officeart/2005/8/layout/list1"/>
    <dgm:cxn modelId="{B613F67F-7CAD-4682-930D-5A06C8974BF1}" type="presParOf" srcId="{3906DA21-5FA9-47A9-83D2-B211E1BC5FAC}" destId="{FE60CEB7-59EF-4641-9FA0-0C0DFEA5C7A1}" srcOrd="9" destOrd="0" presId="urn:microsoft.com/office/officeart/2005/8/layout/list1"/>
    <dgm:cxn modelId="{1720E676-D938-426D-8911-95B1E1877B72}" type="presParOf" srcId="{3906DA21-5FA9-47A9-83D2-B211E1BC5FAC}" destId="{30EB2AE6-1F5C-4676-A4AC-6AFEF7704C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TARGET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35.000.000.000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8707AF64-043F-44AE-8947-975C50C5D418}" type="presOf" srcId="{D14B3AC8-870B-4847-BF2D-BF7B9320973D}" destId="{0372762E-2B2A-4B13-A81C-3FE4F80CF7F9}" srcOrd="0" destOrd="0" presId="urn:microsoft.com/office/officeart/2005/8/layout/list1"/>
    <dgm:cxn modelId="{1E33ADCA-C938-417C-BF93-9BEC283AE98B}" type="presOf" srcId="{C6A310D7-C413-4F15-89C5-A2928660C5C5}" destId="{11816E51-8A6E-4AAD-9AD7-7B7D0518EE1A}" srcOrd="0" destOrd="0" presId="urn:microsoft.com/office/officeart/2005/8/layout/list1"/>
    <dgm:cxn modelId="{0665F2F2-77DD-4050-8A79-71DCCD2FE08F}" type="presOf" srcId="{D14B3AC8-870B-4847-BF2D-BF7B9320973D}" destId="{A3D7C0DC-1F39-47DD-9578-2CF42B4B9963}" srcOrd="1" destOrd="0" presId="urn:microsoft.com/office/officeart/2005/8/layout/list1"/>
    <dgm:cxn modelId="{DA18C6AE-C4B5-4F07-8BFD-ED1F58F54D80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22A0C1A9-7C3C-4457-9A74-76C2250EC6D3}" type="presParOf" srcId="{20DDDCF0-A3BC-4EC0-A97B-77C49A31DC7D}" destId="{70CBA15F-B3E9-4D74-AB2F-89CBFF79DB2D}" srcOrd="0" destOrd="0" presId="urn:microsoft.com/office/officeart/2005/8/layout/list1"/>
    <dgm:cxn modelId="{E2FF4690-211D-4802-B299-7BA1CC59F835}" type="presParOf" srcId="{70CBA15F-B3E9-4D74-AB2F-89CBFF79DB2D}" destId="{0372762E-2B2A-4B13-A81C-3FE4F80CF7F9}" srcOrd="0" destOrd="0" presId="urn:microsoft.com/office/officeart/2005/8/layout/list1"/>
    <dgm:cxn modelId="{D9FB401C-7CB8-48F5-9AA4-5C13AE0A6A8E}" type="presParOf" srcId="{70CBA15F-B3E9-4D74-AB2F-89CBFF79DB2D}" destId="{A3D7C0DC-1F39-47DD-9578-2CF42B4B9963}" srcOrd="1" destOrd="0" presId="urn:microsoft.com/office/officeart/2005/8/layout/list1"/>
    <dgm:cxn modelId="{C9F5F86A-8D87-4268-8D43-7BA9FD96F090}" type="presParOf" srcId="{20DDDCF0-A3BC-4EC0-A97B-77C49A31DC7D}" destId="{443D3E00-6E1D-42C5-92B8-CA7E75A6BDDB}" srcOrd="1" destOrd="0" presId="urn:microsoft.com/office/officeart/2005/8/layout/list1"/>
    <dgm:cxn modelId="{6A7AAD48-163B-4271-9021-8E1CA6C87F83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REALISASI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30.993.713.539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C11E1A-CFAB-42CD-BF23-A9FDF761661B}" type="presOf" srcId="{C0391D6F-77E7-47C0-BA09-F8D7779497FE}" destId="{20DDDCF0-A3BC-4EC0-A97B-77C49A31DC7D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5E3BADAE-623A-476F-A592-A5086F7AE46D}" type="presOf" srcId="{C6A310D7-C413-4F15-89C5-A2928660C5C5}" destId="{11816E51-8A6E-4AAD-9AD7-7B7D0518EE1A}" srcOrd="0" destOrd="0" presId="urn:microsoft.com/office/officeart/2005/8/layout/list1"/>
    <dgm:cxn modelId="{1E42439D-A823-407B-B962-B6AF74302791}" type="presOf" srcId="{D14B3AC8-870B-4847-BF2D-BF7B9320973D}" destId="{0372762E-2B2A-4B13-A81C-3FE4F80CF7F9}" srcOrd="0" destOrd="0" presId="urn:microsoft.com/office/officeart/2005/8/layout/list1"/>
    <dgm:cxn modelId="{74E49684-429B-4BCD-8673-FEDD6909A8F0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127221C6-2F96-4470-912D-1B60D0B5A001}" type="presParOf" srcId="{20DDDCF0-A3BC-4EC0-A97B-77C49A31DC7D}" destId="{70CBA15F-B3E9-4D74-AB2F-89CBFF79DB2D}" srcOrd="0" destOrd="0" presId="urn:microsoft.com/office/officeart/2005/8/layout/list1"/>
    <dgm:cxn modelId="{A275D119-FDF4-468A-9773-04F5CADF43C9}" type="presParOf" srcId="{70CBA15F-B3E9-4D74-AB2F-89CBFF79DB2D}" destId="{0372762E-2B2A-4B13-A81C-3FE4F80CF7F9}" srcOrd="0" destOrd="0" presId="urn:microsoft.com/office/officeart/2005/8/layout/list1"/>
    <dgm:cxn modelId="{565EA619-05F6-427E-A04D-95077941B6DA}" type="presParOf" srcId="{70CBA15F-B3E9-4D74-AB2F-89CBFF79DB2D}" destId="{A3D7C0DC-1F39-47DD-9578-2CF42B4B9963}" srcOrd="1" destOrd="0" presId="urn:microsoft.com/office/officeart/2005/8/layout/list1"/>
    <dgm:cxn modelId="{34C6983D-5D24-4D45-8825-E7BF9E216735}" type="presParOf" srcId="{20DDDCF0-A3BC-4EC0-A97B-77C49A31DC7D}" destId="{443D3E00-6E1D-42C5-92B8-CA7E75A6BDDB}" srcOrd="1" destOrd="0" presId="urn:microsoft.com/office/officeart/2005/8/layout/list1"/>
    <dgm:cxn modelId="{88DCEBB7-D4C9-4D2E-8FC0-135CD04A8AB7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%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88,55%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373618AF-9D97-44CF-888F-7D95C642FAC9}" type="presOf" srcId="{C0391D6F-77E7-47C0-BA09-F8D7779497FE}" destId="{20DDDCF0-A3BC-4EC0-A97B-77C49A31DC7D}" srcOrd="0" destOrd="0" presId="urn:microsoft.com/office/officeart/2005/8/layout/list1"/>
    <dgm:cxn modelId="{B40129DF-677D-4DEA-B6B2-E3896C40D53B}" type="presOf" srcId="{D14B3AC8-870B-4847-BF2D-BF7B9320973D}" destId="{0372762E-2B2A-4B13-A81C-3FE4F80CF7F9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7E800FB7-D4CF-45A6-B42A-2E4011411070}" type="presOf" srcId="{C6A310D7-C413-4F15-89C5-A2928660C5C5}" destId="{11816E51-8A6E-4AAD-9AD7-7B7D0518EE1A}" srcOrd="0" destOrd="0" presId="urn:microsoft.com/office/officeart/2005/8/layout/list1"/>
    <dgm:cxn modelId="{5B253C2A-059D-4402-AEDF-17DC89AC2EA1}" type="presOf" srcId="{D14B3AC8-870B-4847-BF2D-BF7B9320973D}" destId="{A3D7C0DC-1F39-47DD-9578-2CF42B4B9963}" srcOrd="1" destOrd="0" presId="urn:microsoft.com/office/officeart/2005/8/layout/list1"/>
    <dgm:cxn modelId="{C2723F21-4C3D-4C05-A337-0649451B0F8B}" type="presParOf" srcId="{20DDDCF0-A3BC-4EC0-A97B-77C49A31DC7D}" destId="{70CBA15F-B3E9-4D74-AB2F-89CBFF79DB2D}" srcOrd="0" destOrd="0" presId="urn:microsoft.com/office/officeart/2005/8/layout/list1"/>
    <dgm:cxn modelId="{06907626-602F-40CD-BB09-8BBE357640BB}" type="presParOf" srcId="{70CBA15F-B3E9-4D74-AB2F-89CBFF79DB2D}" destId="{0372762E-2B2A-4B13-A81C-3FE4F80CF7F9}" srcOrd="0" destOrd="0" presId="urn:microsoft.com/office/officeart/2005/8/layout/list1"/>
    <dgm:cxn modelId="{F962D1B5-E6EB-471A-9717-D16F90B6F9BD}" type="presParOf" srcId="{70CBA15F-B3E9-4D74-AB2F-89CBFF79DB2D}" destId="{A3D7C0DC-1F39-47DD-9578-2CF42B4B9963}" srcOrd="1" destOrd="0" presId="urn:microsoft.com/office/officeart/2005/8/layout/list1"/>
    <dgm:cxn modelId="{12211A7F-FDBE-4CA6-BFE5-41022AD12256}" type="presParOf" srcId="{20DDDCF0-A3BC-4EC0-A97B-77C49A31DC7D}" destId="{443D3E00-6E1D-42C5-92B8-CA7E75A6BDDB}" srcOrd="1" destOrd="0" presId="urn:microsoft.com/office/officeart/2005/8/layout/list1"/>
    <dgm:cxn modelId="{2D7B92A9-563B-4A55-8E11-37F9A914381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679808"/>
          <a:ext cx="4172741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3270" tIns="458216" rIns="41327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152.585.285.000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679808"/>
        <a:ext cx="4172741" cy="919966"/>
      </dsp:txXfrm>
    </dsp:sp>
    <dsp:sp modelId="{A3D7C0DC-1F39-47DD-9578-2CF42B4B9963}">
      <dsp:nvSpPr>
        <dsp:cNvPr id="0" name=""/>
        <dsp:cNvSpPr/>
      </dsp:nvSpPr>
      <dsp:spPr>
        <a:xfrm>
          <a:off x="212319" y="384022"/>
          <a:ext cx="3727420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888" tIns="0" rIns="14088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Anggaran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Belanja</a:t>
          </a:r>
          <a:endParaRPr lang="en-US" sz="2000" b="1" kern="1200" dirty="0"/>
        </a:p>
      </dsp:txBody>
      <dsp:txXfrm>
        <a:off x="239390" y="411093"/>
        <a:ext cx="3673278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90B12-412B-4698-8D89-546C9EAC0242}">
      <dsp:nvSpPr>
        <dsp:cNvPr id="0" name=""/>
        <dsp:cNvSpPr/>
      </dsp:nvSpPr>
      <dsp:spPr>
        <a:xfrm>
          <a:off x="0" y="696090"/>
          <a:ext cx="12097343" cy="1231649"/>
        </a:xfrm>
        <a:prstGeom prst="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8888" tIns="354076" rIns="938888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>
              <a:solidFill>
                <a:schemeClr val="tx2"/>
              </a:solidFill>
            </a:rPr>
            <a:t>Pembangunan gedung rawat inap 5 lantai tidak selesai dilaksanakan karena putus kontrak per 31 Desember 2018 dan untuk perhitungan prestasinya dilaksanakan 3-4 Januari 2019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0" y="696090"/>
        <a:ext cx="12097343" cy="1231649"/>
      </dsp:txXfrm>
    </dsp:sp>
    <dsp:sp modelId="{319B7327-1585-40EC-B118-0A07227CE12C}">
      <dsp:nvSpPr>
        <dsp:cNvPr id="0" name=""/>
        <dsp:cNvSpPr/>
      </dsp:nvSpPr>
      <dsp:spPr>
        <a:xfrm>
          <a:off x="604867" y="445170"/>
          <a:ext cx="8468140" cy="501840"/>
        </a:xfrm>
        <a:prstGeom prst="roundRect">
          <a:avLst/>
        </a:prstGeom>
        <a:solidFill>
          <a:srgbClr val="CC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76" tIns="0" rIns="320076" bIns="0" numCol="1" spcCol="1270" anchor="ctr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2"/>
              </a:solidFill>
            </a:rPr>
            <a:t>Kegiatan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Pemenuhan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Fasilitas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Pelayanan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629365" y="469668"/>
        <a:ext cx="8419144" cy="452844"/>
      </dsp:txXfrm>
    </dsp:sp>
    <dsp:sp modelId="{21E2226F-93A8-4CAF-AE33-3F21D5674372}">
      <dsp:nvSpPr>
        <dsp:cNvPr id="0" name=""/>
        <dsp:cNvSpPr/>
      </dsp:nvSpPr>
      <dsp:spPr>
        <a:xfrm>
          <a:off x="0" y="2557392"/>
          <a:ext cx="12097343" cy="709537"/>
        </a:xfrm>
        <a:prstGeom prst="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8888" tIns="354076" rIns="938888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solidFill>
                <a:schemeClr val="tx2"/>
              </a:solidFill>
            </a:rPr>
            <a:t>Pengadaan</a:t>
          </a:r>
          <a:r>
            <a:rPr lang="en-US" sz="1700" kern="1200" dirty="0" smtClean="0">
              <a:solidFill>
                <a:schemeClr val="tx2"/>
              </a:solidFill>
            </a:rPr>
            <a:t> ATS </a:t>
          </a:r>
          <a:r>
            <a:rPr lang="en-US" sz="1700" kern="1200" dirty="0" err="1" smtClean="0">
              <a:solidFill>
                <a:schemeClr val="tx2"/>
              </a:solidFill>
            </a:rPr>
            <a:t>dan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Jaringan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dinyatakan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gagal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lelang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tidak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dapat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dilelangkan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kembali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0" y="2557392"/>
        <a:ext cx="12097343" cy="709537"/>
      </dsp:txXfrm>
    </dsp:sp>
    <dsp:sp modelId="{45F080C3-7638-4C4E-B86F-7CFBE6AAEEBF}">
      <dsp:nvSpPr>
        <dsp:cNvPr id="0" name=""/>
        <dsp:cNvSpPr/>
      </dsp:nvSpPr>
      <dsp:spPr>
        <a:xfrm>
          <a:off x="604867" y="2019540"/>
          <a:ext cx="8468140" cy="788772"/>
        </a:xfrm>
        <a:prstGeom prst="roundRect">
          <a:avLst/>
        </a:prstGeom>
        <a:solidFill>
          <a:srgbClr val="CC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76" tIns="0" rIns="320076" bIns="0" numCol="1" spcCol="1270" anchor="ctr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2"/>
              </a:solidFill>
            </a:rPr>
            <a:t>Kegiatan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Pemenuhan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Sarana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Prasarana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Pelayanan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Kesehatan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Rujukan</a:t>
          </a:r>
          <a:r>
            <a:rPr lang="en-US" sz="1700" kern="1200" dirty="0" smtClean="0">
              <a:solidFill>
                <a:schemeClr val="tx2"/>
              </a:solidFill>
            </a:rPr>
            <a:t> (DAK)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643372" y="2058045"/>
        <a:ext cx="8391130" cy="711762"/>
      </dsp:txXfrm>
    </dsp:sp>
    <dsp:sp modelId="{30EB2AE6-1F5C-4676-A4AC-6AFEF7704CC9}">
      <dsp:nvSpPr>
        <dsp:cNvPr id="0" name=""/>
        <dsp:cNvSpPr/>
      </dsp:nvSpPr>
      <dsp:spPr>
        <a:xfrm>
          <a:off x="0" y="4141017"/>
          <a:ext cx="12097343" cy="1606500"/>
        </a:xfrm>
        <a:prstGeom prst="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8888" tIns="354076" rIns="938888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solidFill>
                <a:schemeClr val="tx2"/>
              </a:solidFill>
            </a:rPr>
            <a:t>Pengadaan</a:t>
          </a:r>
          <a:r>
            <a:rPr lang="en-US" sz="1700" kern="1200" dirty="0" smtClean="0">
              <a:solidFill>
                <a:schemeClr val="tx2"/>
              </a:solidFill>
            </a:rPr>
            <a:t> Pneumatic Tube </a:t>
          </a:r>
          <a:r>
            <a:rPr lang="en-US" sz="1700" kern="1200" dirty="0" err="1" smtClean="0">
              <a:solidFill>
                <a:schemeClr val="tx2"/>
              </a:solidFill>
            </a:rPr>
            <a:t>tidak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dapat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dilaksanakan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dikarenakan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waktu</a:t>
          </a:r>
          <a:r>
            <a:rPr lang="en-US" sz="1700" kern="1200" dirty="0" smtClean="0">
              <a:solidFill>
                <a:schemeClr val="tx2"/>
              </a:solidFill>
            </a:rPr>
            <a:t> yang </a:t>
          </a:r>
          <a:r>
            <a:rPr lang="en-US" sz="1700" kern="1200" dirty="0" err="1" smtClean="0">
              <a:solidFill>
                <a:schemeClr val="tx2"/>
              </a:solidFill>
            </a:rPr>
            <a:t>tidak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mencukupi</a:t>
          </a:r>
          <a:r>
            <a:rPr lang="en-US" sz="1700" kern="1200" dirty="0" smtClean="0">
              <a:solidFill>
                <a:schemeClr val="tx2"/>
              </a:solidFill>
            </a:rPr>
            <a:t>. Ada </a:t>
          </a:r>
          <a:r>
            <a:rPr lang="en-US" sz="1700" kern="1200" dirty="0" err="1" smtClean="0">
              <a:solidFill>
                <a:schemeClr val="tx2"/>
              </a:solidFill>
            </a:rPr>
            <a:t>beberapa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pengadaan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Alkes</a:t>
          </a:r>
          <a:r>
            <a:rPr lang="en-US" sz="1700" kern="1200" dirty="0" smtClean="0">
              <a:solidFill>
                <a:schemeClr val="tx2"/>
              </a:solidFill>
            </a:rPr>
            <a:t> yang </a:t>
          </a:r>
          <a:r>
            <a:rPr lang="en-US" sz="1700" kern="1200" dirty="0" err="1" smtClean="0">
              <a:solidFill>
                <a:schemeClr val="tx2"/>
              </a:solidFill>
            </a:rPr>
            <a:t>tidak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dilaksanakan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karena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masa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wajib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kerja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dokter</a:t>
          </a:r>
          <a:r>
            <a:rPr lang="en-US" sz="1700" kern="1200" dirty="0" smtClean="0">
              <a:solidFill>
                <a:schemeClr val="tx2"/>
              </a:solidFill>
            </a:rPr>
            <a:t> yang </a:t>
          </a:r>
          <a:r>
            <a:rPr lang="en-US" sz="1700" kern="1200" dirty="0" err="1" smtClean="0">
              <a:solidFill>
                <a:schemeClr val="tx2"/>
              </a:solidFill>
            </a:rPr>
            <a:t>telah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habis</a:t>
          </a:r>
          <a:r>
            <a:rPr lang="en-US" sz="1700" kern="1200" dirty="0" smtClean="0">
              <a:solidFill>
                <a:schemeClr val="tx2"/>
              </a:solidFill>
            </a:rPr>
            <a:t>, </a:t>
          </a:r>
          <a:r>
            <a:rPr lang="en-US" sz="1700" kern="1200" dirty="0" err="1" smtClean="0">
              <a:solidFill>
                <a:schemeClr val="tx2"/>
              </a:solidFill>
            </a:rPr>
            <a:t>sehingga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jika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dibelikan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utilitas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alat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tidak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maksimal</a:t>
          </a:r>
          <a:r>
            <a:rPr lang="en-US" sz="1700" kern="1200" dirty="0" smtClean="0">
              <a:solidFill>
                <a:schemeClr val="tx2"/>
              </a:solidFill>
            </a:rPr>
            <a:t> .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0" y="4141017"/>
        <a:ext cx="12097343" cy="1606500"/>
      </dsp:txXfrm>
    </dsp:sp>
    <dsp:sp modelId="{246A48D0-BC98-414E-BA48-6DD94106FCF4}">
      <dsp:nvSpPr>
        <dsp:cNvPr id="0" name=""/>
        <dsp:cNvSpPr/>
      </dsp:nvSpPr>
      <dsp:spPr>
        <a:xfrm>
          <a:off x="604867" y="3358729"/>
          <a:ext cx="8468140" cy="1033208"/>
        </a:xfrm>
        <a:prstGeom prst="roundRect">
          <a:avLst/>
        </a:prstGeom>
        <a:solidFill>
          <a:srgbClr val="CC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76" tIns="0" rIns="32007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2"/>
              </a:solidFill>
            </a:rPr>
            <a:t>Kegiatan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Peningkatan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Derajat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Kesehatan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Masyarakat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dengan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Penyediaan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Fasilitas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Perawatan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Kesehatan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Bagi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Penderita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Asap</a:t>
          </a:r>
          <a:r>
            <a:rPr lang="en-US" sz="1700" kern="1200" dirty="0" smtClean="0">
              <a:solidFill>
                <a:schemeClr val="tx2"/>
              </a:solidFill>
            </a:rPr>
            <a:t> </a:t>
          </a:r>
          <a:r>
            <a:rPr lang="en-US" sz="1700" kern="1200" dirty="0" err="1" smtClean="0">
              <a:solidFill>
                <a:schemeClr val="tx2"/>
              </a:solidFill>
            </a:rPr>
            <a:t>Rokok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655304" y="3409166"/>
        <a:ext cx="8367266" cy="932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77166"/>
          <a:ext cx="3439692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0669" tIns="458216" rIns="340669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35.000.000.000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577166"/>
        <a:ext cx="3439692" cy="968385"/>
      </dsp:txXfrm>
    </dsp:sp>
    <dsp:sp modelId="{A3D7C0DC-1F39-47DD-9578-2CF42B4B9963}">
      <dsp:nvSpPr>
        <dsp:cNvPr id="0" name=""/>
        <dsp:cNvSpPr/>
      </dsp:nvSpPr>
      <dsp:spPr>
        <a:xfrm>
          <a:off x="175019" y="281380"/>
          <a:ext cx="3072603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137" tIns="0" rIns="11613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TARGET</a:t>
          </a:r>
          <a:endParaRPr lang="en-US" sz="2000" b="1" kern="1200" dirty="0"/>
        </a:p>
      </dsp:txBody>
      <dsp:txXfrm>
        <a:off x="202090" y="308451"/>
        <a:ext cx="3018461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77166"/>
          <a:ext cx="3439692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0669" tIns="458216" rIns="340669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30.993.713.539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577166"/>
        <a:ext cx="3439692" cy="968385"/>
      </dsp:txXfrm>
    </dsp:sp>
    <dsp:sp modelId="{A3D7C0DC-1F39-47DD-9578-2CF42B4B9963}">
      <dsp:nvSpPr>
        <dsp:cNvPr id="0" name=""/>
        <dsp:cNvSpPr/>
      </dsp:nvSpPr>
      <dsp:spPr>
        <a:xfrm>
          <a:off x="175019" y="281380"/>
          <a:ext cx="3072603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137" tIns="0" rIns="11613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REALISASI</a:t>
          </a:r>
          <a:endParaRPr lang="en-US" sz="2000" b="1" kern="1200" dirty="0"/>
        </a:p>
      </dsp:txBody>
      <dsp:txXfrm>
        <a:off x="202090" y="308451"/>
        <a:ext cx="3018461" cy="500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77166"/>
          <a:ext cx="3439692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0669" tIns="458216" rIns="340669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88,55%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577166"/>
        <a:ext cx="3439692" cy="968385"/>
      </dsp:txXfrm>
    </dsp:sp>
    <dsp:sp modelId="{A3D7C0DC-1F39-47DD-9578-2CF42B4B9963}">
      <dsp:nvSpPr>
        <dsp:cNvPr id="0" name=""/>
        <dsp:cNvSpPr/>
      </dsp:nvSpPr>
      <dsp:spPr>
        <a:xfrm>
          <a:off x="175019" y="281380"/>
          <a:ext cx="3072603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137" tIns="0" rIns="11613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%</a:t>
          </a:r>
          <a:endParaRPr lang="en-US" sz="2000" b="1" kern="1200" dirty="0"/>
        </a:p>
      </dsp:txBody>
      <dsp:txXfrm>
        <a:off x="202090" y="308451"/>
        <a:ext cx="3018461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0.58605</cdr:x>
      <cdr:y>0.58594</cdr:y>
    </cdr:from>
    <cdr:to>
      <cdr:x>0.71638</cdr:x>
      <cdr:y>0.67107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2" y="3193183"/>
          <a:ext cx="1104951" cy="463929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47,90%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0.21795</cdr:x>
      <cdr:y>0.18841</cdr:y>
    </cdr:from>
    <cdr:to>
      <cdr:x>0.65585</cdr:x>
      <cdr:y>0.27536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754248" y="841156"/>
          <a:ext cx="1515422" cy="38818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33.283.000.000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0.51635</cdr:x>
      <cdr:y>0.34783</cdr:y>
    </cdr:from>
    <cdr:to>
      <cdr:x>0.95715</cdr:x>
      <cdr:y>0.43478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786906" y="1552886"/>
          <a:ext cx="1525462" cy="38818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29.104.118.041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0.03747</cdr:x>
      <cdr:y>0.53623</cdr:y>
    </cdr:from>
    <cdr:to>
      <cdr:x>0.43877</cdr:x>
      <cdr:y>0.62318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129685" y="2393997"/>
          <a:ext cx="1388744" cy="38818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1.172.000.000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0.49554</cdr:x>
      <cdr:y>0.26087</cdr:y>
    </cdr:from>
    <cdr:to>
      <cdr:x>0.90122</cdr:x>
      <cdr:y>0.34782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935002" y="1296144"/>
          <a:ext cx="1584100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1.407.702.000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0.23507</cdr:x>
      <cdr:y>0.23188</cdr:y>
    </cdr:from>
    <cdr:to>
      <cdr:x>0.59751</cdr:x>
      <cdr:y>0.31883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813495" y="1035227"/>
          <a:ext cx="1254266" cy="38818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545.000.000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0.4979</cdr:x>
      <cdr:y>0.38371</cdr:y>
    </cdr:from>
    <cdr:to>
      <cdr:x>0.85294</cdr:x>
      <cdr:y>0.47066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944216" y="1906486"/>
          <a:ext cx="1386360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481.893.498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85775" y="835025"/>
            <a:ext cx="7829550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8996"/>
            <a:ext cx="5486400" cy="501062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pPr/>
              <a:t>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85775" y="835025"/>
            <a:ext cx="7829550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63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85775" y="835025"/>
            <a:ext cx="7829550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50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502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502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85775" y="835025"/>
            <a:ext cx="7829550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520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85775" y="835025"/>
            <a:ext cx="7829550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85775" y="835025"/>
            <a:ext cx="7829550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pPr/>
              <a:t>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16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871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513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817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478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73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033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033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34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5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85775" y="835025"/>
            <a:ext cx="7829550" cy="417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626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793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797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921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024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282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425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075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211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2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85775" y="835025"/>
            <a:ext cx="7829550" cy="417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177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020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5713" y="998538"/>
            <a:ext cx="936942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77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85775" y="835025"/>
            <a:ext cx="7829550" cy="417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85775" y="835025"/>
            <a:ext cx="7829550" cy="417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85775" y="835025"/>
            <a:ext cx="7829550" cy="417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85775" y="835025"/>
            <a:ext cx="7829550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pPr/>
              <a:t>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85775" y="835025"/>
            <a:ext cx="7829550" cy="417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920" y="1056640"/>
            <a:ext cx="9517954" cy="3413760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919" y="4551680"/>
            <a:ext cx="9517954" cy="146304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50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766781">
              <a:defRPr/>
            </a:lvl6pPr>
            <a:lvl7pPr marL="2069658">
              <a:defRPr/>
            </a:lvl7pPr>
            <a:lvl8pPr marL="2372534">
              <a:defRPr/>
            </a:lvl8pPr>
            <a:lvl9pPr marL="2675411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3874" y="406400"/>
            <a:ext cx="2143681" cy="61772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5920" y="406400"/>
            <a:ext cx="9346459" cy="617728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96345"/>
            <a:ext cx="12344403" cy="12158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27" y="1706896"/>
            <a:ext cx="6057903" cy="4832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72324" y="1706888"/>
            <a:ext cx="6057903" cy="2335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72324" y="4204555"/>
            <a:ext cx="6057903" cy="2335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96345"/>
            <a:ext cx="12344403" cy="12158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14" y="1706896"/>
            <a:ext cx="12344403" cy="483277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19" y="2194561"/>
            <a:ext cx="9517955" cy="2844799"/>
          </a:xfrm>
        </p:spPr>
        <p:txBody>
          <a:bodyPr anchor="b">
            <a:normAutofit/>
          </a:bodyPr>
          <a:lstStyle>
            <a:lvl1pPr algn="l">
              <a:defRPr sz="53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919" y="5201920"/>
            <a:ext cx="9517955" cy="12192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5047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9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43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91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39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8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35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83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5918" y="1788160"/>
            <a:ext cx="5288895" cy="479552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1766781">
              <a:defRPr sz="1800"/>
            </a:lvl6pPr>
            <a:lvl7pPr marL="2069658">
              <a:defRPr sz="1800"/>
            </a:lvl7pPr>
            <a:lvl8pPr marL="2372534">
              <a:defRPr sz="1800"/>
            </a:lvl8pPr>
            <a:lvl9pPr marL="2675411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9107" y="1788161"/>
            <a:ext cx="5288895" cy="479552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1766781">
              <a:defRPr sz="1800"/>
            </a:lvl6pPr>
            <a:lvl7pPr marL="2069658">
              <a:defRPr sz="1800"/>
            </a:lvl7pPr>
            <a:lvl8pPr marL="2372534">
              <a:defRPr sz="1800"/>
            </a:lvl8pPr>
            <a:lvl9pPr marL="2675411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919" y="1788160"/>
            <a:ext cx="5290162" cy="8128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600" b="0"/>
            </a:lvl1pPr>
            <a:lvl2pPr marL="504795" indent="0">
              <a:buNone/>
              <a:defRPr sz="2200" b="1"/>
            </a:lvl2pPr>
            <a:lvl3pPr marL="1009589" indent="0">
              <a:buNone/>
              <a:defRPr sz="2000" b="1"/>
            </a:lvl3pPr>
            <a:lvl4pPr marL="1514384" indent="0">
              <a:buNone/>
              <a:defRPr sz="1800" b="1"/>
            </a:lvl4pPr>
            <a:lvl5pPr marL="2019178" indent="0">
              <a:buNone/>
              <a:defRPr sz="1800" b="1"/>
            </a:lvl5pPr>
            <a:lvl6pPr marL="2523973" indent="0">
              <a:buNone/>
              <a:defRPr sz="1800" b="1"/>
            </a:lvl6pPr>
            <a:lvl7pPr marL="3028767" indent="0">
              <a:buNone/>
              <a:defRPr sz="1800" b="1"/>
            </a:lvl7pPr>
            <a:lvl8pPr marL="3533562" indent="0">
              <a:buNone/>
              <a:defRPr sz="1800" b="1"/>
            </a:lvl8pPr>
            <a:lvl9pPr marL="403835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5919" y="2684221"/>
            <a:ext cx="5290162" cy="389945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1766781">
              <a:defRPr sz="1800"/>
            </a:lvl6pPr>
            <a:lvl7pPr marL="2069658">
              <a:defRPr sz="1800"/>
            </a:lvl7pPr>
            <a:lvl8pPr marL="2372534">
              <a:defRPr sz="1800"/>
            </a:lvl8pPr>
            <a:lvl9pPr marL="2675411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88160"/>
            <a:ext cx="5292545" cy="8128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600" b="0"/>
            </a:lvl1pPr>
            <a:lvl2pPr marL="504795" indent="0">
              <a:buNone/>
              <a:defRPr sz="2200" b="1"/>
            </a:lvl2pPr>
            <a:lvl3pPr marL="1009589" indent="0">
              <a:buNone/>
              <a:defRPr sz="2000" b="1"/>
            </a:lvl3pPr>
            <a:lvl4pPr marL="1514384" indent="0">
              <a:buNone/>
              <a:defRPr sz="1800" b="1"/>
            </a:lvl4pPr>
            <a:lvl5pPr marL="2019178" indent="0">
              <a:buNone/>
              <a:defRPr sz="1800" b="1"/>
            </a:lvl5pPr>
            <a:lvl6pPr marL="2523973" indent="0">
              <a:buNone/>
              <a:defRPr sz="1800" b="1"/>
            </a:lvl6pPr>
            <a:lvl7pPr marL="3028767" indent="0">
              <a:buNone/>
              <a:defRPr sz="1800" b="1"/>
            </a:lvl7pPr>
            <a:lvl8pPr marL="3533562" indent="0">
              <a:buNone/>
              <a:defRPr sz="1800" b="1"/>
            </a:lvl8pPr>
            <a:lvl9pPr marL="403835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84221"/>
            <a:ext cx="5292545" cy="389945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1766781">
              <a:defRPr sz="1800"/>
            </a:lvl6pPr>
            <a:lvl7pPr marL="2069658">
              <a:defRPr sz="1800"/>
            </a:lvl7pPr>
            <a:lvl8pPr marL="2372534">
              <a:defRPr sz="1800"/>
            </a:lvl8pPr>
            <a:lvl9pPr marL="2675411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39" y="1788160"/>
            <a:ext cx="4287367" cy="2600960"/>
          </a:xfrm>
        </p:spPr>
        <p:txBody>
          <a:bodyPr anchor="b">
            <a:normAutofit/>
          </a:bodyPr>
          <a:lstStyle>
            <a:lvl1pPr algn="l">
              <a:defRPr sz="35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919" y="731520"/>
            <a:ext cx="6945534" cy="585216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4439" y="4470400"/>
            <a:ext cx="4287367" cy="162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504795" indent="0">
              <a:buNone/>
              <a:defRPr sz="1300"/>
            </a:lvl2pPr>
            <a:lvl3pPr marL="1009589" indent="0">
              <a:buNone/>
              <a:defRPr sz="1100"/>
            </a:lvl3pPr>
            <a:lvl4pPr marL="1514384" indent="0">
              <a:buNone/>
              <a:defRPr sz="1000"/>
            </a:lvl4pPr>
            <a:lvl5pPr marL="2019178" indent="0">
              <a:buNone/>
              <a:defRPr sz="1000"/>
            </a:lvl5pPr>
            <a:lvl6pPr marL="2523973" indent="0">
              <a:buNone/>
              <a:defRPr sz="1000"/>
            </a:lvl6pPr>
            <a:lvl7pPr marL="3028767" indent="0">
              <a:buNone/>
              <a:defRPr sz="1000"/>
            </a:lvl7pPr>
            <a:lvl8pPr marL="3533562" indent="0">
              <a:buNone/>
              <a:defRPr sz="1000"/>
            </a:lvl8pPr>
            <a:lvl9pPr marL="40383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40" y="1788160"/>
            <a:ext cx="4287367" cy="2600960"/>
          </a:xfrm>
        </p:spPr>
        <p:txBody>
          <a:bodyPr anchor="b">
            <a:noAutofit/>
          </a:bodyPr>
          <a:lstStyle>
            <a:lvl1pPr algn="l">
              <a:defRPr sz="3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13160" y="0"/>
            <a:ext cx="6688293" cy="7315200"/>
          </a:xfrm>
        </p:spPr>
        <p:txBody>
          <a:bodyPr tIns="1009589">
            <a:normAutofit/>
          </a:bodyPr>
          <a:lstStyle>
            <a:lvl1pPr marL="0" indent="0" algn="ctr">
              <a:buNone/>
              <a:defRPr sz="2600"/>
            </a:lvl1pPr>
            <a:lvl2pPr marL="504795" indent="0">
              <a:buNone/>
              <a:defRPr sz="3100"/>
            </a:lvl2pPr>
            <a:lvl3pPr marL="1009589" indent="0">
              <a:buNone/>
              <a:defRPr sz="2600"/>
            </a:lvl3pPr>
            <a:lvl4pPr marL="1514384" indent="0">
              <a:buNone/>
              <a:defRPr sz="2200"/>
            </a:lvl4pPr>
            <a:lvl5pPr marL="2019178" indent="0">
              <a:buNone/>
              <a:defRPr sz="2200"/>
            </a:lvl5pPr>
            <a:lvl6pPr marL="2523973" indent="0">
              <a:buNone/>
              <a:defRPr sz="2200"/>
            </a:lvl6pPr>
            <a:lvl7pPr marL="3028767" indent="0">
              <a:buNone/>
              <a:defRPr sz="2200"/>
            </a:lvl7pPr>
            <a:lvl8pPr marL="3533562" indent="0">
              <a:buNone/>
              <a:defRPr sz="2200"/>
            </a:lvl8pPr>
            <a:lvl9pPr marL="4038356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4440" y="4470400"/>
            <a:ext cx="4287367" cy="162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504795" indent="0">
              <a:buNone/>
              <a:defRPr sz="1300"/>
            </a:lvl2pPr>
            <a:lvl3pPr marL="1009589" indent="0">
              <a:buNone/>
              <a:defRPr sz="1100"/>
            </a:lvl3pPr>
            <a:lvl4pPr marL="1514384" indent="0">
              <a:buNone/>
              <a:defRPr sz="1000"/>
            </a:lvl4pPr>
            <a:lvl5pPr marL="2019178" indent="0">
              <a:buNone/>
              <a:defRPr sz="1000"/>
            </a:lvl5pPr>
            <a:lvl6pPr marL="2523973" indent="0">
              <a:buNone/>
              <a:defRPr sz="1000"/>
            </a:lvl6pPr>
            <a:lvl7pPr marL="3028767" indent="0">
              <a:buNone/>
              <a:defRPr sz="1000"/>
            </a:lvl7pPr>
            <a:lvl8pPr marL="3533562" indent="0">
              <a:buNone/>
              <a:defRPr sz="1000"/>
            </a:lvl8pPr>
            <a:lvl9pPr marL="40383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1436" y="0"/>
            <a:ext cx="12774565" cy="73152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9" tIns="50479" rIns="100959" bIns="5047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919" y="406400"/>
            <a:ext cx="10804164" cy="1219200"/>
          </a:xfrm>
          <a:prstGeom prst="rect">
            <a:avLst/>
          </a:prstGeom>
        </p:spPr>
        <p:txBody>
          <a:bodyPr vert="horz" lIns="100959" tIns="50479" rIns="100959" bIns="5047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919" y="1788160"/>
            <a:ext cx="10804164" cy="4795520"/>
          </a:xfrm>
          <a:prstGeom prst="rect">
            <a:avLst/>
          </a:prstGeom>
        </p:spPr>
        <p:txBody>
          <a:bodyPr vert="horz" lIns="100959" tIns="50479" rIns="100959" bIns="5047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1127" y="6780108"/>
            <a:ext cx="3200400" cy="389467"/>
          </a:xfrm>
          <a:prstGeom prst="rect">
            <a:avLst/>
          </a:prstGeom>
        </p:spPr>
        <p:txBody>
          <a:bodyPr vert="horz" lIns="100959" tIns="50479" rIns="100959" bIns="50479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1" y="6780108"/>
            <a:ext cx="4343400" cy="389467"/>
          </a:xfrm>
          <a:prstGeom prst="rect">
            <a:avLst/>
          </a:prstGeom>
        </p:spPr>
        <p:txBody>
          <a:bodyPr vert="horz" lIns="100959" tIns="50479" rIns="100959" bIns="50479" rtlCol="0" anchor="ctr"/>
          <a:lstStyle>
            <a:lvl1pPr algn="ct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9988" y="6780108"/>
            <a:ext cx="3200400" cy="389467"/>
          </a:xfrm>
          <a:prstGeom prst="rect">
            <a:avLst/>
          </a:prstGeom>
        </p:spPr>
        <p:txBody>
          <a:bodyPr vert="horz" lIns="100959" tIns="50479" rIns="100959" bIns="50479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100958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140" indent="-252397" algn="l" defTabSz="1009589" rtl="0" eaLnBrk="1" latinLnBrk="0" hangingPunct="1">
        <a:lnSpc>
          <a:spcPct val="90000"/>
        </a:lnSpc>
        <a:spcBef>
          <a:spcPts val="1767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55274" indent="-252397" algn="l" defTabSz="1009589" rtl="0" eaLnBrk="1" latinLnBrk="0" hangingPunct="1">
        <a:lnSpc>
          <a:spcPct val="90000"/>
        </a:lnSpc>
        <a:spcBef>
          <a:spcPts val="662"/>
        </a:spcBef>
        <a:buFont typeface="Euphemia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8151" indent="-252397" algn="l" defTabSz="1009589" rtl="0" eaLnBrk="1" latinLnBrk="0" hangingPunct="1">
        <a:lnSpc>
          <a:spcPct val="90000"/>
        </a:lnSpc>
        <a:spcBef>
          <a:spcPts val="662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027" indent="-252397" algn="l" defTabSz="1009589" rtl="0" eaLnBrk="1" latinLnBrk="0" hangingPunct="1">
        <a:lnSpc>
          <a:spcPct val="90000"/>
        </a:lnSpc>
        <a:spcBef>
          <a:spcPts val="662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904" indent="-252397" algn="l" defTabSz="1009589" rtl="0" eaLnBrk="1" latinLnBrk="0" hangingPunct="1">
        <a:lnSpc>
          <a:spcPct val="90000"/>
        </a:lnSpc>
        <a:spcBef>
          <a:spcPts val="662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66781" indent="-252397" algn="l" defTabSz="1009589" rtl="0" eaLnBrk="1" latinLnBrk="0" hangingPunct="1">
        <a:spcBef>
          <a:spcPts val="662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69658" indent="-252397" algn="l" defTabSz="1009589" rtl="0" eaLnBrk="1" latinLnBrk="0" hangingPunct="1">
        <a:spcBef>
          <a:spcPts val="662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534" indent="-252397" algn="l" defTabSz="1009589" rtl="0" eaLnBrk="1" latinLnBrk="0" hangingPunct="1">
        <a:spcBef>
          <a:spcPts val="662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75411" indent="-252397" algn="l" defTabSz="1009589" rtl="0" eaLnBrk="1" latinLnBrk="0" hangingPunct="1">
        <a:spcBef>
          <a:spcPts val="662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795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589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384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178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973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767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3562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8356" algn="l" defTabSz="10095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6" Type="http://schemas.openxmlformats.org/officeDocument/2006/relationships/chart" Target="../charts/chart3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5" Type="http://schemas.openxmlformats.org/officeDocument/2006/relationships/chart" Target="../charts/chart2.xml"/><Relationship Id="rId10" Type="http://schemas.openxmlformats.org/officeDocument/2006/relationships/diagramColors" Target="../diagrams/colors4.xml"/><Relationship Id="rId19" Type="http://schemas.microsoft.com/office/2007/relationships/diagramDrawing" Target="../diagrams/drawing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42904" y="5901955"/>
            <a:ext cx="11658602" cy="45992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5290" y="5731431"/>
            <a:ext cx="11658602" cy="95165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7560" y="239546"/>
            <a:ext cx="7759023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0242" y="5198164"/>
            <a:ext cx="7046575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991588" y="201216"/>
            <a:ext cx="795780" cy="485512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54" y="125250"/>
            <a:ext cx="736082" cy="774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2235" y="2926080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DESEMBER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4193" y="430608"/>
            <a:ext cx="12344403" cy="415101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4158733571"/>
              </p:ext>
            </p:extLst>
          </p:nvPr>
        </p:nvGraphicFramePr>
        <p:xfrm>
          <a:off x="449288" y="489248"/>
          <a:ext cx="1272172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97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1972462" y="6753944"/>
            <a:ext cx="934209" cy="460851"/>
          </a:xfrm>
        </p:spPr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5272" y="408703"/>
            <a:ext cx="11829251" cy="846987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3651" y="273224"/>
            <a:ext cx="10688658" cy="72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Belum</a:t>
            </a:r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tercapainya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 </a:t>
            </a:r>
            <a:r>
              <a:rPr lang="en-US" sz="24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pendapatan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dikarenakan</a:t>
            </a:r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0872" y="1481230"/>
            <a:ext cx="12169352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25" lvl="4" indent="-568325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2400" dirty="0">
                <a:solidFill>
                  <a:schemeClr val="tx2"/>
                </a:solidFill>
              </a:rPr>
              <a:t>Klaim BPJS bulan November 2018 belum terbayar</a:t>
            </a:r>
            <a:endParaRPr lang="en-US" sz="2400" dirty="0">
              <a:solidFill>
                <a:schemeClr val="tx2"/>
              </a:solidFill>
            </a:endParaRPr>
          </a:p>
          <a:p>
            <a:pPr marL="2397125" lvl="4" indent="-568325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2400" dirty="0">
                <a:solidFill>
                  <a:schemeClr val="tx2"/>
                </a:solidFill>
              </a:rPr>
              <a:t>Klaim obat kronis BPJS bulan Nov – Des 2017 belum terbayar</a:t>
            </a:r>
            <a:endParaRPr lang="en-US" sz="2400" dirty="0">
              <a:solidFill>
                <a:schemeClr val="tx2"/>
              </a:solidFill>
            </a:endParaRPr>
          </a:p>
          <a:p>
            <a:pPr marL="2397125" lvl="4" indent="-568325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2400" dirty="0">
                <a:solidFill>
                  <a:schemeClr val="tx2"/>
                </a:solidFill>
              </a:rPr>
              <a:t>Klaim obat kronis Jan-Juli 2018 belum diverifikasi</a:t>
            </a:r>
            <a:endParaRPr lang="en-US" sz="2400" dirty="0">
              <a:solidFill>
                <a:schemeClr val="tx2"/>
              </a:solidFill>
            </a:endParaRPr>
          </a:p>
          <a:p>
            <a:pPr marL="2397125" lvl="4" indent="-568325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2400" dirty="0">
                <a:solidFill>
                  <a:schemeClr val="tx2"/>
                </a:solidFill>
              </a:rPr>
              <a:t>Klaim Jamkesda dari beberapa kabupaten belum terbayar</a:t>
            </a:r>
            <a:endParaRPr lang="en-US" sz="2400" dirty="0">
              <a:solidFill>
                <a:schemeClr val="tx2"/>
              </a:solidFill>
            </a:endParaRPr>
          </a:p>
          <a:p>
            <a:pPr marL="2397125" lvl="4" indent="-568325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2400" dirty="0">
                <a:solidFill>
                  <a:schemeClr val="tx2"/>
                </a:solidFill>
              </a:rPr>
              <a:t>Belum beroperasinya beberapa pelayanan penunjang psikiatri.</a:t>
            </a:r>
            <a:endParaRPr lang="en-US" sz="2400" dirty="0">
              <a:solidFill>
                <a:schemeClr val="tx2"/>
              </a:solidFill>
            </a:endParaRPr>
          </a:p>
          <a:p>
            <a:pPr marL="2397125" lvl="4" indent="-568325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2400" dirty="0">
                <a:solidFill>
                  <a:schemeClr val="tx2"/>
                </a:solidFill>
              </a:rPr>
              <a:t>Beberapa pelayanan tidak dapat masuk dalam aplikasi BPJS </a:t>
            </a:r>
            <a:r>
              <a:rPr lang="nl-NL" sz="2400" dirty="0" smtClean="0">
                <a:solidFill>
                  <a:schemeClr val="tx2"/>
                </a:solidFill>
              </a:rPr>
              <a:t>sehingga </a:t>
            </a:r>
            <a:r>
              <a:rPr lang="nl-NL" sz="2400" dirty="0">
                <a:solidFill>
                  <a:schemeClr val="tx2"/>
                </a:solidFill>
              </a:rPr>
              <a:t>tidak dapat diklaim.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38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5290" y="5731431"/>
            <a:ext cx="11658602" cy="95165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0757" y="2611442"/>
            <a:ext cx="12687666" cy="2889461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7990" y="1618769"/>
              <a:ext cx="89698" cy="4309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7892"/>
              <a:ext cx="3835387" cy="18673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053072" y="3537594"/>
            <a:ext cx="757239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941" y="2940601"/>
            <a:ext cx="1063421" cy="10080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77651" y="4258751"/>
            <a:ext cx="1290001" cy="69172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005625077"/>
              </p:ext>
            </p:extLst>
          </p:nvPr>
        </p:nvGraphicFramePr>
        <p:xfrm>
          <a:off x="2177480" y="7546032"/>
          <a:ext cx="8994341" cy="41828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90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4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6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71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64,05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071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7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277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7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7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7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7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7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7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78.444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3277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7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7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7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7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7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7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2.691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tx2"/>
                  </a:solidFill>
                </a:rPr>
                <a:t>1</a:t>
              </a:r>
              <a:endParaRPr lang="en-US" sz="405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48008" y="486382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CAPAIAN KINERJA PELAYANAN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781174" y="1726944"/>
            <a:ext cx="914400" cy="914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49203" y="1945933"/>
            <a:ext cx="914400" cy="914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992622241"/>
              </p:ext>
            </p:extLst>
          </p:nvPr>
        </p:nvGraphicFramePr>
        <p:xfrm>
          <a:off x="313344" y="1103569"/>
          <a:ext cx="13270157" cy="54442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7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6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8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8300">
                  <a:extLst>
                    <a:ext uri="{9D8B030D-6E8A-4147-A177-3AD203B41FA5}">
                      <a16:colId xmlns:a16="http://schemas.microsoft.com/office/drawing/2014/main" xmlns="" val="1599641738"/>
                    </a:ext>
                  </a:extLst>
                </a:gridCol>
                <a:gridCol w="1078300">
                  <a:extLst>
                    <a:ext uri="{9D8B030D-6E8A-4147-A177-3AD203B41FA5}">
                      <a16:colId xmlns:a16="http://schemas.microsoft.com/office/drawing/2014/main" xmlns="" val="1917395958"/>
                    </a:ext>
                  </a:extLst>
                </a:gridCol>
                <a:gridCol w="1078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78300">
                  <a:extLst>
                    <a:ext uri="{9D8B030D-6E8A-4147-A177-3AD203B41FA5}">
                      <a16:colId xmlns:a16="http://schemas.microsoft.com/office/drawing/2014/main" xmlns="" val="1585835553"/>
                    </a:ext>
                  </a:extLst>
                </a:gridCol>
                <a:gridCol w="1078300">
                  <a:extLst>
                    <a:ext uri="{9D8B030D-6E8A-4147-A177-3AD203B41FA5}">
                      <a16:colId xmlns:a16="http://schemas.microsoft.com/office/drawing/2014/main" xmlns="" val="2075333987"/>
                    </a:ext>
                  </a:extLst>
                </a:gridCol>
                <a:gridCol w="10783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840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51448" marR="51448" marT="48768" marB="48768" anchor="ctr"/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17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SEPT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OKT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NOV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071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60,38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65,30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61,50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60,88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60,93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59,82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071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7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5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5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6.381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8.482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7.348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5.860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6.658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6.006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5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5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253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208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273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264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196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224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4071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17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275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258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7604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2802" y="1"/>
            <a:ext cx="2430903" cy="62694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O R ( %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282897849"/>
              </p:ext>
            </p:extLst>
          </p:nvPr>
        </p:nvGraphicFramePr>
        <p:xfrm>
          <a:off x="1510013" y="821922"/>
          <a:ext cx="11101124" cy="314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227817853"/>
              </p:ext>
            </p:extLst>
          </p:nvPr>
        </p:nvGraphicFramePr>
        <p:xfrm>
          <a:off x="1428983" y="4579302"/>
          <a:ext cx="11182154" cy="259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942803" y="3503985"/>
            <a:ext cx="2673993" cy="626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 S (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9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9712" y="-182826"/>
            <a:ext cx="6482408" cy="62694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504224204"/>
              </p:ext>
            </p:extLst>
          </p:nvPr>
        </p:nvGraphicFramePr>
        <p:xfrm>
          <a:off x="294561" y="821923"/>
          <a:ext cx="13027416" cy="323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332631295"/>
              </p:ext>
            </p:extLst>
          </p:nvPr>
        </p:nvGraphicFramePr>
        <p:xfrm>
          <a:off x="213531" y="4502494"/>
          <a:ext cx="12776244" cy="259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44533" y="3730078"/>
            <a:ext cx="6401378" cy="626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380" y="572078"/>
            <a:ext cx="13716000" cy="11612"/>
          </a:xfrm>
          <a:prstGeom prst="lin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1678" y="-47463"/>
            <a:ext cx="322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Kunjungan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 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IGD</a:t>
            </a:r>
            <a:endParaRPr lang="en-US" sz="2800" b="1" cap="none" spc="150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Lucida Sans" pitchFamily="34" charset="0"/>
            </a:endParaRPr>
          </a:p>
        </p:txBody>
      </p:sp>
      <p:graphicFrame>
        <p:nvGraphicFramePr>
          <p:cNvPr id="9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1714890"/>
              </p:ext>
            </p:extLst>
          </p:nvPr>
        </p:nvGraphicFramePr>
        <p:xfrm>
          <a:off x="353834" y="3350366"/>
          <a:ext cx="13021089" cy="368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0553883"/>
              </p:ext>
            </p:extLst>
          </p:nvPr>
        </p:nvGraphicFramePr>
        <p:xfrm>
          <a:off x="1027182" y="975360"/>
          <a:ext cx="11975327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32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640161773"/>
              </p:ext>
            </p:extLst>
          </p:nvPr>
        </p:nvGraphicFramePr>
        <p:xfrm>
          <a:off x="152442" y="1353345"/>
          <a:ext cx="13287694" cy="23957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2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4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356678836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3989661476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534106741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2911451199"/>
                    </a:ext>
                  </a:extLst>
                </a:gridCol>
                <a:gridCol w="106211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6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1.083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1.284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096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08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3.135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4.063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3.597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2.880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3.337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3.027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05413" y="162560"/>
            <a:ext cx="9345039" cy="846987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617007" y="51888"/>
            <a:ext cx="8852519" cy="72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94562" y="1017217"/>
            <a:ext cx="405151" cy="30723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9196" y="937711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52441" y="4155771"/>
            <a:ext cx="405151" cy="30723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7546" y="408686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56622" y="4158639"/>
            <a:ext cx="405151" cy="30723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8334133"/>
              </p:ext>
            </p:extLst>
          </p:nvPr>
        </p:nvGraphicFramePr>
        <p:xfrm>
          <a:off x="182027" y="4631360"/>
          <a:ext cx="13447386" cy="23957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0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1207637029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2879090988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3441285973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813724693"/>
                    </a:ext>
                  </a:extLst>
                </a:gridCol>
                <a:gridCol w="107489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6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08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3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664003661"/>
              </p:ext>
            </p:extLst>
          </p:nvPr>
        </p:nvGraphicFramePr>
        <p:xfrm>
          <a:off x="1591043" y="1737387"/>
          <a:ext cx="100752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30615" y="18655"/>
            <a:ext cx="7940950" cy="921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Cara Bayar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Sampai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November  2018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6140" y="969303"/>
            <a:ext cx="2755023" cy="626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6140" y="4041644"/>
            <a:ext cx="2755023" cy="626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6503288"/>
              </p:ext>
            </p:extLst>
          </p:nvPr>
        </p:nvGraphicFramePr>
        <p:xfrm>
          <a:off x="1428983" y="4660463"/>
          <a:ext cx="100752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013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5290" y="5731431"/>
            <a:ext cx="11658602" cy="95165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0757" y="2611442"/>
            <a:ext cx="12687666" cy="2889461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7990" y="1618769"/>
              <a:ext cx="89698" cy="4309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7892"/>
              <a:ext cx="3835387" cy="18673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117796" y="3537594"/>
            <a:ext cx="744293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964" y="3097529"/>
            <a:ext cx="2115108" cy="20049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2977463"/>
              </p:ext>
            </p:extLst>
          </p:nvPr>
        </p:nvGraphicFramePr>
        <p:xfrm>
          <a:off x="132500" y="1081750"/>
          <a:ext cx="13451006" cy="60416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5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700718836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565295223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346645283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3729408373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22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204716" marR="204716" marT="73116" marB="7311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0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4710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05413" y="47599"/>
            <a:ext cx="9345039" cy="652654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617007" y="-106016"/>
            <a:ext cx="8852519" cy="72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56182" y="748929"/>
            <a:ext cx="324120" cy="269049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1616" y="654972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9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1487361"/>
              </p:ext>
            </p:extLst>
          </p:nvPr>
        </p:nvGraphicFramePr>
        <p:xfrm>
          <a:off x="1" y="815684"/>
          <a:ext cx="13451006" cy="60416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5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700718836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565295223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4288869154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57683769"/>
                    </a:ext>
                  </a:extLst>
                </a:gridCol>
                <a:gridCol w="10568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22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204716" marR="204716" marT="73116" marB="7311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0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4710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561292" y="305558"/>
            <a:ext cx="324120" cy="269049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95" y="211600"/>
            <a:ext cx="20778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0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672073" y="1056642"/>
            <a:ext cx="10614943" cy="8912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76787" y="1667299"/>
            <a:ext cx="10119339" cy="5543920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311099" y="1233142"/>
              <a:ext cx="475887" cy="454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315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58888" y="2716721"/>
              <a:ext cx="645619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7.090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83172" y="4033397"/>
              <a:ext cx="608789" cy="48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2.210</a:t>
              </a:r>
              <a:endParaRPr lang="en-US" sz="11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72279" y="2460178"/>
              <a:ext cx="567157" cy="454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6.993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69436" y="1242146"/>
              <a:ext cx="558127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288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83064" y="729326"/>
              <a:ext cx="567157" cy="48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6.650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62251" y="2351602"/>
              <a:ext cx="608789" cy="48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3.824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09474" y="3310201"/>
              <a:ext cx="535133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936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29311" y="4288530"/>
              <a:ext cx="567157" cy="454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6.414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07016" y="1602443"/>
              <a:ext cx="768915" cy="628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1.017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58869" y="243840"/>
            <a:ext cx="4883565" cy="812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726063" y="243842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05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866810" y="1"/>
            <a:ext cx="8666298" cy="11322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0490" y="985968"/>
            <a:ext cx="1684008" cy="96815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88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855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7931" y="1334567"/>
            <a:ext cx="11833132" cy="5664059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3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49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944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1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45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393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3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437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1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1.130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807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996194" y="1064577"/>
            <a:ext cx="10312742" cy="95686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76787" y="1667299"/>
            <a:ext cx="10119339" cy="5543920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2789" y="1233142"/>
              <a:ext cx="532507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126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406110" y="2809910"/>
              <a:ext cx="490298" cy="454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355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91690" y="4033397"/>
              <a:ext cx="591752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216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17903" y="2460178"/>
              <a:ext cx="475887" cy="454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411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69436" y="1242146"/>
              <a:ext cx="558127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26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24698" y="729326"/>
              <a:ext cx="483893" cy="454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250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21496" y="2351602"/>
              <a:ext cx="490298" cy="454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237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09474" y="3310201"/>
              <a:ext cx="535133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25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37312" y="4288530"/>
              <a:ext cx="551145" cy="52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319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07015" y="1602443"/>
              <a:ext cx="768915" cy="628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325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58869" y="243840"/>
            <a:ext cx="4883565" cy="812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914641" y="243842"/>
            <a:ext cx="377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81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365522" y="1"/>
            <a:ext cx="8666298" cy="11322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0490" y="985968"/>
            <a:ext cx="1684008" cy="96815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23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7931" y="1334567"/>
            <a:ext cx="11833132" cy="5664059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3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49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1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45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3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1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7" name="Teardrop 46"/>
          <p:cNvSpPr/>
          <p:nvPr/>
        </p:nvSpPr>
        <p:spPr>
          <a:xfrm rot="8222429">
            <a:off x="10585025" y="1116599"/>
            <a:ext cx="1784305" cy="1789061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707391" y="1280868"/>
            <a:ext cx="1539572" cy="1514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25</a:t>
            </a:r>
            <a:endParaRPr lang="en-US" sz="11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79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5290" y="5731431"/>
            <a:ext cx="11658602" cy="95165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0757" y="2611442"/>
            <a:ext cx="12687666" cy="2889461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7990" y="1618769"/>
              <a:ext cx="89698" cy="4309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7892"/>
              <a:ext cx="3835387" cy="18673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342257" y="3537594"/>
            <a:ext cx="699403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941" y="2940601"/>
            <a:ext cx="1063421" cy="10080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77651" y="4258751"/>
            <a:ext cx="1290001" cy="69172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204009"/>
              </p:ext>
            </p:extLst>
          </p:nvPr>
        </p:nvGraphicFramePr>
        <p:xfrm>
          <a:off x="1672073" y="768256"/>
          <a:ext cx="9586394" cy="24538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2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4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9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xmlns="" val="857220098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xmlns="" val="3140352975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xmlns="" val="4134699525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xmlns="" val="3384612328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98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3.164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3.358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3.452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2.768 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3.045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974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1.404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1.276 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1.315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378 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346 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89158" y="43622"/>
            <a:ext cx="368713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432015"/>
              </p:ext>
            </p:extLst>
          </p:nvPr>
        </p:nvGraphicFramePr>
        <p:xfrm>
          <a:off x="1672074" y="4272068"/>
          <a:ext cx="9586392" cy="26062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4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3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2658500587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3368334236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2755189890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361854336"/>
                    </a:ext>
                  </a:extLst>
                </a:gridCol>
                <a:gridCol w="70273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739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 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269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525 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1.463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1.027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365 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781 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40 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21 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246167" y="3673346"/>
            <a:ext cx="4373114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1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5539629"/>
              </p:ext>
            </p:extLst>
          </p:nvPr>
        </p:nvGraphicFramePr>
        <p:xfrm>
          <a:off x="1816643" y="674359"/>
          <a:ext cx="10452866" cy="67044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9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3475564014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426753202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414026492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3357429831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45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0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7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1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832248" y="47599"/>
            <a:ext cx="368713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89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7602427"/>
              </p:ext>
            </p:extLst>
          </p:nvPr>
        </p:nvGraphicFramePr>
        <p:xfrm>
          <a:off x="213532" y="768257"/>
          <a:ext cx="12773191" cy="61436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6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6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2277204940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1437018790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3465616949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2607438464"/>
                    </a:ext>
                  </a:extLst>
                </a:gridCol>
                <a:gridCol w="96039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7859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2897" marR="102897" marT="48768" marB="4876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2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2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0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52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0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52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62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52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92675" y="124407"/>
            <a:ext cx="6077258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4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9670802"/>
              </p:ext>
            </p:extLst>
          </p:nvPr>
        </p:nvGraphicFramePr>
        <p:xfrm>
          <a:off x="4409728" y="1706186"/>
          <a:ext cx="8478105" cy="544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382955" y="4431012"/>
            <a:ext cx="1411025" cy="53766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90,95%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05272" y="201216"/>
            <a:ext cx="6408712" cy="777427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tx2"/>
                  </a:solidFill>
                </a:rPr>
                <a:t>1</a:t>
              </a:r>
              <a:endParaRPr lang="en-US" sz="4050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582009"/>
              <a:ext cx="3730146" cy="502238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REALISASI ANGGARAN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xmlns="" val="2071560808"/>
              </p:ext>
            </p:extLst>
          </p:nvPr>
        </p:nvGraphicFramePr>
        <p:xfrm>
          <a:off x="255793" y="1247856"/>
          <a:ext cx="532488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0760849"/>
              </p:ext>
            </p:extLst>
          </p:nvPr>
        </p:nvGraphicFramePr>
        <p:xfrm>
          <a:off x="942800" y="969302"/>
          <a:ext cx="12478641" cy="51387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0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7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9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7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3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59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9216">
                  <a:extLst>
                    <a:ext uri="{9D8B030D-6E8A-4147-A177-3AD203B41FA5}">
                      <a16:colId xmlns:a16="http://schemas.microsoft.com/office/drawing/2014/main" xmlns="" val="809805714"/>
                    </a:ext>
                  </a:extLst>
                </a:gridCol>
                <a:gridCol w="939216">
                  <a:extLst>
                    <a:ext uri="{9D8B030D-6E8A-4147-A177-3AD203B41FA5}">
                      <a16:colId xmlns:a16="http://schemas.microsoft.com/office/drawing/2014/main" xmlns="" val="3590807180"/>
                    </a:ext>
                  </a:extLst>
                </a:gridCol>
                <a:gridCol w="9392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9216">
                  <a:extLst>
                    <a:ext uri="{9D8B030D-6E8A-4147-A177-3AD203B41FA5}">
                      <a16:colId xmlns:a16="http://schemas.microsoft.com/office/drawing/2014/main" xmlns="" val="3416035707"/>
                    </a:ext>
                  </a:extLst>
                </a:gridCol>
                <a:gridCol w="939216">
                  <a:extLst>
                    <a:ext uri="{9D8B030D-6E8A-4147-A177-3AD203B41FA5}">
                      <a16:colId xmlns:a16="http://schemas.microsoft.com/office/drawing/2014/main" xmlns="" val="157891643"/>
                    </a:ext>
                  </a:extLst>
                </a:gridCol>
                <a:gridCol w="93921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038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11" marR="204711" marT="73103" marB="731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65036" y="201216"/>
            <a:ext cx="4373114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00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9257539"/>
              </p:ext>
            </p:extLst>
          </p:nvPr>
        </p:nvGraphicFramePr>
        <p:xfrm>
          <a:off x="942800" y="1022443"/>
          <a:ext cx="12478631" cy="56838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3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4176610091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3975204128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2024721222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1636666616"/>
                    </a:ext>
                  </a:extLst>
                </a:gridCol>
                <a:gridCol w="9235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509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98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50659" y="124407"/>
            <a:ext cx="3688922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94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2393580"/>
              </p:ext>
            </p:extLst>
          </p:nvPr>
        </p:nvGraphicFramePr>
        <p:xfrm>
          <a:off x="942803" y="1276537"/>
          <a:ext cx="12773185" cy="48343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3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2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1294884605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756604783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968188151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959201455"/>
                    </a:ext>
                  </a:extLst>
                </a:gridCol>
                <a:gridCol w="93462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5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427096" y="108972"/>
            <a:ext cx="4373114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09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5807628"/>
              </p:ext>
            </p:extLst>
          </p:nvPr>
        </p:nvGraphicFramePr>
        <p:xfrm>
          <a:off x="918921" y="1337255"/>
          <a:ext cx="12270155" cy="55030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4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1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1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3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3577389126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450663252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3002839421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2275147439"/>
                    </a:ext>
                  </a:extLst>
                </a:gridCol>
                <a:gridCol w="7896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94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3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3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0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2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7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40916" y="154819"/>
            <a:ext cx="4717890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37864" y="985050"/>
            <a:ext cx="281057" cy="2331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643" y="923243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78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8216662"/>
              </p:ext>
            </p:extLst>
          </p:nvPr>
        </p:nvGraphicFramePr>
        <p:xfrm>
          <a:off x="946154" y="1430152"/>
          <a:ext cx="12637343" cy="8758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3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03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3577389126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450663252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772600075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4275297587"/>
                    </a:ext>
                  </a:extLst>
                </a:gridCol>
                <a:gridCol w="81329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64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URAIAN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sv-SE" sz="13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Pasien Rawat Inap Non Jiwa</a:t>
                      </a:r>
                      <a:endParaRPr lang="sv-SE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0" marR="21330" marT="15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40916" y="154819"/>
            <a:ext cx="4717890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37864" y="985050"/>
            <a:ext cx="281057" cy="2331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2412" y="904635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1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1890382"/>
              </p:ext>
            </p:extLst>
          </p:nvPr>
        </p:nvGraphicFramePr>
        <p:xfrm>
          <a:off x="456622" y="569513"/>
          <a:ext cx="12449077" cy="65062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9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7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3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9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98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9899">
                  <a:extLst>
                    <a:ext uri="{9D8B030D-6E8A-4147-A177-3AD203B41FA5}">
                      <a16:colId xmlns:a16="http://schemas.microsoft.com/office/drawing/2014/main" xmlns="" val="725059631"/>
                    </a:ext>
                  </a:extLst>
                </a:gridCol>
                <a:gridCol w="879877">
                  <a:extLst>
                    <a:ext uri="{9D8B030D-6E8A-4147-A177-3AD203B41FA5}">
                      <a16:colId xmlns:a16="http://schemas.microsoft.com/office/drawing/2014/main" xmlns="" val="3916698532"/>
                    </a:ext>
                  </a:extLst>
                </a:gridCol>
                <a:gridCol w="71989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9877">
                  <a:extLst>
                    <a:ext uri="{9D8B030D-6E8A-4147-A177-3AD203B41FA5}">
                      <a16:colId xmlns:a16="http://schemas.microsoft.com/office/drawing/2014/main" xmlns="" val="530631768"/>
                    </a:ext>
                  </a:extLst>
                </a:gridCol>
                <a:gridCol w="1039854">
                  <a:extLst>
                    <a:ext uri="{9D8B030D-6E8A-4147-A177-3AD203B41FA5}">
                      <a16:colId xmlns:a16="http://schemas.microsoft.com/office/drawing/2014/main" xmlns="" val="1511896945"/>
                    </a:ext>
                  </a:extLst>
                </a:gridCol>
                <a:gridCol w="71989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144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1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1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4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3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3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3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57643" y="124407"/>
            <a:ext cx="6602544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7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59886" y="61775"/>
            <a:ext cx="4717890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2117107"/>
              </p:ext>
            </p:extLst>
          </p:nvPr>
        </p:nvGraphicFramePr>
        <p:xfrm>
          <a:off x="294561" y="892494"/>
          <a:ext cx="13126883" cy="59479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9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7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3730750251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1804366575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745840966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1681853370"/>
                    </a:ext>
                  </a:extLst>
                </a:gridCol>
                <a:gridCol w="91796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6166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2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Nebulizer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83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2818393"/>
              </p:ext>
            </p:extLst>
          </p:nvPr>
        </p:nvGraphicFramePr>
        <p:xfrm>
          <a:off x="1023833" y="1199727"/>
          <a:ext cx="12316568" cy="28673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2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1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1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1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41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4158">
                  <a:extLst>
                    <a:ext uri="{9D8B030D-6E8A-4147-A177-3AD203B41FA5}">
                      <a16:colId xmlns:a16="http://schemas.microsoft.com/office/drawing/2014/main" xmlns="" val="3512542143"/>
                    </a:ext>
                  </a:extLst>
                </a:gridCol>
                <a:gridCol w="884158">
                  <a:extLst>
                    <a:ext uri="{9D8B030D-6E8A-4147-A177-3AD203B41FA5}">
                      <a16:colId xmlns:a16="http://schemas.microsoft.com/office/drawing/2014/main" xmlns="" val="1026445526"/>
                    </a:ext>
                  </a:extLst>
                </a:gridCol>
                <a:gridCol w="8841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84158">
                  <a:extLst>
                    <a:ext uri="{9D8B030D-6E8A-4147-A177-3AD203B41FA5}">
                      <a16:colId xmlns:a16="http://schemas.microsoft.com/office/drawing/2014/main" xmlns="" val="3980125790"/>
                    </a:ext>
                  </a:extLst>
                </a:gridCol>
                <a:gridCol w="884158">
                  <a:extLst>
                    <a:ext uri="{9D8B030D-6E8A-4147-A177-3AD203B41FA5}">
                      <a16:colId xmlns:a16="http://schemas.microsoft.com/office/drawing/2014/main" xmlns="" val="2590508489"/>
                    </a:ext>
                  </a:extLst>
                </a:gridCol>
                <a:gridCol w="8841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73107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3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44503" y="124407"/>
            <a:ext cx="5004223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28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739931"/>
              </p:ext>
            </p:extLst>
          </p:nvPr>
        </p:nvGraphicFramePr>
        <p:xfrm>
          <a:off x="213530" y="662068"/>
          <a:ext cx="13207910" cy="66458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1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2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0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3241936474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1141941904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654052638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325788093"/>
                    </a:ext>
                  </a:extLst>
                </a:gridCol>
                <a:gridCol w="93736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579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1" marR="204811" marT="73161" marB="731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53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3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2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5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5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2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5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9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4" marR="21334" marT="1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757512" y="131225"/>
            <a:ext cx="6847422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15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3647987"/>
              </p:ext>
            </p:extLst>
          </p:nvPr>
        </p:nvGraphicFramePr>
        <p:xfrm>
          <a:off x="213533" y="738878"/>
          <a:ext cx="13288935" cy="6338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70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3644661793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796685678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3718038262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908379673"/>
                    </a:ext>
                  </a:extLst>
                </a:gridCol>
                <a:gridCol w="90166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261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816" marR="204816" marT="73045" marB="7304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9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12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32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32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313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325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354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457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234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337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394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5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369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6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6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2631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i. Home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33" marR="21333" marT="152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454736" y="152010"/>
            <a:ext cx="7211679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42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70"/>
          <p:cNvSpPr/>
          <p:nvPr/>
        </p:nvSpPr>
        <p:spPr>
          <a:xfrm rot="158526">
            <a:off x="1569301" y="368108"/>
            <a:ext cx="5597173" cy="468332"/>
          </a:xfrm>
          <a:custGeom>
            <a:avLst/>
            <a:gdLst>
              <a:gd name="connsiteX0" fmla="*/ 0 w 4258374"/>
              <a:gd name="connsiteY0" fmla="*/ 0 h 674255"/>
              <a:gd name="connsiteX1" fmla="*/ 4258374 w 4258374"/>
              <a:gd name="connsiteY1" fmla="*/ 0 h 674255"/>
              <a:gd name="connsiteX2" fmla="*/ 4258374 w 4258374"/>
              <a:gd name="connsiteY2" fmla="*/ 196321 h 674255"/>
              <a:gd name="connsiteX3" fmla="*/ 3938879 w 4258374"/>
              <a:gd name="connsiteY3" fmla="*/ 674255 h 674255"/>
              <a:gd name="connsiteX4" fmla="*/ 0 w 4258374"/>
              <a:gd name="connsiteY4" fmla="*/ 674255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74" h="674255">
                <a:moveTo>
                  <a:pt x="0" y="0"/>
                </a:moveTo>
                <a:lnTo>
                  <a:pt x="4258374" y="0"/>
                </a:lnTo>
                <a:lnTo>
                  <a:pt x="4258374" y="196321"/>
                </a:lnTo>
                <a:lnTo>
                  <a:pt x="3938879" y="674255"/>
                </a:lnTo>
                <a:lnTo>
                  <a:pt x="0" y="674255"/>
                </a:lnTo>
                <a:close/>
              </a:path>
            </a:pathLst>
          </a:custGeom>
          <a:ln>
            <a:noFill/>
          </a:ln>
          <a:effectLst>
            <a:outerShdw blurRad="317500" dist="317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Freeform: Shape 71"/>
          <p:cNvSpPr/>
          <p:nvPr/>
        </p:nvSpPr>
        <p:spPr>
          <a:xfrm flipV="1">
            <a:off x="1481204" y="264017"/>
            <a:ext cx="6744948" cy="651821"/>
          </a:xfrm>
          <a:custGeom>
            <a:avLst/>
            <a:gdLst>
              <a:gd name="connsiteX0" fmla="*/ 2521527 w 3260437"/>
              <a:gd name="connsiteY0" fmla="*/ 1027545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  <a:gd name="connsiteX0" fmla="*/ 2521527 w 3260437"/>
              <a:gd name="connsiteY0" fmla="*/ 1027543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437" h="1027545">
                <a:moveTo>
                  <a:pt x="2521527" y="1027543"/>
                </a:moveTo>
                <a:lnTo>
                  <a:pt x="3260437" y="1027545"/>
                </a:lnTo>
                <a:lnTo>
                  <a:pt x="2521527" y="0"/>
                </a:lnTo>
                <a:lnTo>
                  <a:pt x="2521527" y="2306"/>
                </a:lnTo>
                <a:lnTo>
                  <a:pt x="0" y="2306"/>
                </a:lnTo>
                <a:lnTo>
                  <a:pt x="0" y="1027543"/>
                </a:lnTo>
                <a:lnTo>
                  <a:pt x="2521527" y="102754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305272" y="201216"/>
            <a:ext cx="1252276" cy="777427"/>
          </a:xfrm>
          <a:prstGeom prst="fram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30052" y="330813"/>
            <a:ext cx="802714" cy="51823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1174" y="391053"/>
            <a:ext cx="514537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REALISASI BELANJA LANGSUNG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31409" y="3060590"/>
            <a:ext cx="11331486" cy="3047001"/>
            <a:chOff x="928777" y="2090004"/>
            <a:chExt cx="11331486" cy="3047001"/>
          </a:xfrm>
        </p:grpSpPr>
        <p:grpSp>
          <p:nvGrpSpPr>
            <p:cNvPr id="8" name="Group 7"/>
            <p:cNvGrpSpPr/>
            <p:nvPr/>
          </p:nvGrpSpPr>
          <p:grpSpPr>
            <a:xfrm>
              <a:off x="946130" y="2090004"/>
              <a:ext cx="11314133" cy="1477085"/>
              <a:chOff x="931409" y="1281336"/>
              <a:chExt cx="11314133" cy="14770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31410" y="1281336"/>
                <a:ext cx="11314132" cy="678571"/>
                <a:chOff x="931409" y="1337987"/>
                <a:chExt cx="11314132" cy="6785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Chevron 24"/>
                <p:cNvSpPr/>
                <p:nvPr/>
              </p:nvSpPr>
              <p:spPr>
                <a:xfrm>
                  <a:off x="10373333" y="1348141"/>
                  <a:ext cx="1872208" cy="637918"/>
                </a:xfrm>
                <a:prstGeom prst="chevron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100%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Chevron 23"/>
                <p:cNvSpPr/>
                <p:nvPr/>
              </p:nvSpPr>
              <p:spPr>
                <a:xfrm>
                  <a:off x="8827719" y="1337987"/>
                  <a:ext cx="1872208" cy="64807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73038"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91,02%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Chevron 22"/>
                <p:cNvSpPr/>
                <p:nvPr/>
              </p:nvSpPr>
              <p:spPr>
                <a:xfrm>
                  <a:off x="6605827" y="1337987"/>
                  <a:ext cx="2549321" cy="648072"/>
                </a:xfrm>
                <a:prstGeom prst="chevron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73038" algn="ctr"/>
                  <a:r>
                    <a:rPr lang="en-US" sz="14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8.000.000.000</a:t>
                  </a:r>
                  <a:endParaRPr lang="en-US" sz="14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Chevron 2"/>
                <p:cNvSpPr/>
                <p:nvPr/>
              </p:nvSpPr>
              <p:spPr>
                <a:xfrm>
                  <a:off x="3169894" y="1348141"/>
                  <a:ext cx="3769204" cy="648072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11125"/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Kegiatan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Penyediaan</a:t>
                  </a:r>
                  <a:r>
                    <a:rPr lang="en-US" sz="1300" b="1" dirty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Jasa</a:t>
                  </a:r>
                  <a:r>
                    <a:rPr lang="en-US" sz="1300" b="1" dirty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Pelayanan</a:t>
                  </a:r>
                  <a:r>
                    <a:rPr lang="en-US" sz="1300" b="1" dirty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Perkantoran</a:t>
                  </a:r>
                  <a:endParaRPr lang="en-US" sz="13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Pentagon 13"/>
                <p:cNvSpPr/>
                <p:nvPr/>
              </p:nvSpPr>
              <p:spPr>
                <a:xfrm>
                  <a:off x="931409" y="1368486"/>
                  <a:ext cx="2666392" cy="648072"/>
                </a:xfrm>
                <a:prstGeom prst="homePlate">
                  <a:avLst>
                    <a:gd name="adj" fmla="val 64697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altLang="ko-KR" sz="1400" b="1" dirty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Program </a:t>
                  </a:r>
                  <a:r>
                    <a:rPr lang="en-US" altLang="ko-KR" sz="1400" b="1" dirty="0" err="1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Pelayanan</a:t>
                  </a:r>
                  <a:r>
                    <a:rPr lang="en-US" altLang="ko-KR" sz="1400" b="1" dirty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Adm</a:t>
                  </a:r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Perkantoran</a:t>
                  </a:r>
                  <a:endParaRPr lang="en-US" altLang="ko-KR" sz="14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31409" y="2079850"/>
                <a:ext cx="11314132" cy="678571"/>
                <a:chOff x="931409" y="1337987"/>
                <a:chExt cx="11314132" cy="6785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Chevron 27"/>
                <p:cNvSpPr/>
                <p:nvPr/>
              </p:nvSpPr>
              <p:spPr>
                <a:xfrm>
                  <a:off x="10373333" y="1348141"/>
                  <a:ext cx="1872208" cy="637918"/>
                </a:xfrm>
                <a:prstGeom prst="chevron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100%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Chevron 28"/>
                <p:cNvSpPr/>
                <p:nvPr/>
              </p:nvSpPr>
              <p:spPr>
                <a:xfrm>
                  <a:off x="8827719" y="1337987"/>
                  <a:ext cx="1872208" cy="64807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73038"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78,51%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Chevron 29"/>
                <p:cNvSpPr/>
                <p:nvPr/>
              </p:nvSpPr>
              <p:spPr>
                <a:xfrm>
                  <a:off x="6605827" y="1337987"/>
                  <a:ext cx="2549321" cy="648072"/>
                </a:xfrm>
                <a:prstGeom prst="chevron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r>
                    <a:rPr lang="en-US" sz="14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39.036.906.000</a:t>
                  </a:r>
                  <a:endParaRPr lang="en-US" sz="14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hevron 31"/>
                <p:cNvSpPr/>
                <p:nvPr/>
              </p:nvSpPr>
              <p:spPr>
                <a:xfrm>
                  <a:off x="3169894" y="1348141"/>
                  <a:ext cx="3769204" cy="648072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11125"/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Keg.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Pelayanan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Pendukung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Pelayanan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(BLUD</a:t>
                  </a:r>
                  <a:r>
                    <a:rPr lang="en-US" sz="14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)</a:t>
                  </a:r>
                  <a:endParaRPr lang="en-US" sz="14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entagon 32"/>
                <p:cNvSpPr/>
                <p:nvPr/>
              </p:nvSpPr>
              <p:spPr>
                <a:xfrm>
                  <a:off x="931409" y="1368486"/>
                  <a:ext cx="2666392" cy="648072"/>
                </a:xfrm>
                <a:prstGeom prst="homePlate">
                  <a:avLst>
                    <a:gd name="adj" fmla="val 64697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altLang="ko-KR" sz="1400" b="1" dirty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Program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Peningkatan</a:t>
                  </a:r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Mutu</a:t>
                  </a:r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Pelayanan</a:t>
                  </a:r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Kesehatan</a:t>
                  </a:r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 (BLUD)</a:t>
                  </a:r>
                  <a:endParaRPr lang="en-US" altLang="ko-KR" sz="14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928777" y="3659920"/>
              <a:ext cx="11314133" cy="1477085"/>
              <a:chOff x="928778" y="5673824"/>
              <a:chExt cx="11314133" cy="147708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928779" y="5673824"/>
                <a:ext cx="11314132" cy="678571"/>
                <a:chOff x="931409" y="1337987"/>
                <a:chExt cx="11314132" cy="6785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Chevron 55"/>
                <p:cNvSpPr/>
                <p:nvPr/>
              </p:nvSpPr>
              <p:spPr>
                <a:xfrm>
                  <a:off x="10373333" y="1348141"/>
                  <a:ext cx="1872208" cy="637918"/>
                </a:xfrm>
                <a:prstGeom prst="chevron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100%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Chevron 56"/>
                <p:cNvSpPr/>
                <p:nvPr/>
              </p:nvSpPr>
              <p:spPr>
                <a:xfrm>
                  <a:off x="8827719" y="1337987"/>
                  <a:ext cx="1872208" cy="64807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73038"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92,36%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Chevron 57"/>
                <p:cNvSpPr/>
                <p:nvPr/>
              </p:nvSpPr>
              <p:spPr>
                <a:xfrm>
                  <a:off x="6605827" y="1337987"/>
                  <a:ext cx="2549321" cy="648072"/>
                </a:xfrm>
                <a:prstGeom prst="chevron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73038" algn="ctr"/>
                  <a:r>
                    <a:rPr lang="en-US" sz="14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8.000.000.000</a:t>
                  </a:r>
                  <a:endParaRPr lang="en-US" sz="14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Chevron 58"/>
                <p:cNvSpPr/>
                <p:nvPr/>
              </p:nvSpPr>
              <p:spPr>
                <a:xfrm>
                  <a:off x="3169894" y="1348141"/>
                  <a:ext cx="3769204" cy="648072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11125"/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Kegiatan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penyelenggaraan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Pend.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tenaga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kesehatan</a:t>
                  </a:r>
                  <a:endParaRPr lang="en-US" sz="13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entagon 59"/>
                <p:cNvSpPr/>
                <p:nvPr/>
              </p:nvSpPr>
              <p:spPr>
                <a:xfrm>
                  <a:off x="931409" y="1368486"/>
                  <a:ext cx="2666392" cy="648072"/>
                </a:xfrm>
                <a:prstGeom prst="homePlate">
                  <a:avLst>
                    <a:gd name="adj" fmla="val 64697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altLang="ko-KR" sz="1400" b="1" dirty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Program </a:t>
                  </a:r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SDM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Kesehatan</a:t>
                  </a:r>
                  <a:endParaRPr lang="en-US" altLang="ko-KR" sz="14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928778" y="6472338"/>
                <a:ext cx="11314132" cy="678571"/>
                <a:chOff x="931409" y="1337987"/>
                <a:chExt cx="11314132" cy="6785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Chevron 61"/>
                <p:cNvSpPr/>
                <p:nvPr/>
              </p:nvSpPr>
              <p:spPr>
                <a:xfrm>
                  <a:off x="10373333" y="1348141"/>
                  <a:ext cx="1872208" cy="637918"/>
                </a:xfrm>
                <a:prstGeom prst="chevron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100%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Chevron 62"/>
                <p:cNvSpPr/>
                <p:nvPr/>
              </p:nvSpPr>
              <p:spPr>
                <a:xfrm>
                  <a:off x="8827719" y="1337987"/>
                  <a:ext cx="1872208" cy="64807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73038" algn="ctr"/>
                  <a:r>
                    <a:rPr lang="en-US" sz="2400" b="1" dirty="0" smtClean="0">
                      <a:solidFill>
                        <a:schemeClr val="tx2"/>
                      </a:solidFill>
                      <a:latin typeface="Agency FB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70,48%</a:t>
                  </a:r>
                  <a:endParaRPr lang="en-US" sz="2400" b="1" dirty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Chevron 63"/>
                <p:cNvSpPr/>
                <p:nvPr/>
              </p:nvSpPr>
              <p:spPr>
                <a:xfrm>
                  <a:off x="6605827" y="1337987"/>
                  <a:ext cx="2549321" cy="648072"/>
                </a:xfrm>
                <a:prstGeom prst="chevron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r>
                    <a:rPr lang="en-US" sz="14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39.036.906.000</a:t>
                  </a:r>
                  <a:endParaRPr lang="en-US" sz="14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Chevron 64"/>
                <p:cNvSpPr/>
                <p:nvPr/>
              </p:nvSpPr>
              <p:spPr>
                <a:xfrm>
                  <a:off x="3169894" y="1348141"/>
                  <a:ext cx="3769204" cy="648072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40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marL="111125"/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Kegiatan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Penyelenggaraan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Pemberdayaan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Masy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Tk</a:t>
                  </a:r>
                  <a:r>
                    <a:rPr lang="en-US" sz="1300" b="1" dirty="0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300" b="1" dirty="0" err="1" smtClean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Prov</a:t>
                  </a:r>
                  <a:endParaRPr lang="en-US" sz="130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entagon 65"/>
                <p:cNvSpPr/>
                <p:nvPr/>
              </p:nvSpPr>
              <p:spPr>
                <a:xfrm>
                  <a:off x="931409" y="1368486"/>
                  <a:ext cx="2666392" cy="648072"/>
                </a:xfrm>
                <a:prstGeom prst="homePlate">
                  <a:avLst>
                    <a:gd name="adj" fmla="val 64697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Program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Promosi</a:t>
                  </a:r>
                  <a:r>
                    <a:rPr lang="en-US" altLang="ko-KR" sz="1400" b="1" dirty="0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 Dan </a:t>
                  </a:r>
                  <a:r>
                    <a:rPr lang="en-US" altLang="ko-KR" sz="1400" b="1" dirty="0" err="1" smtClean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</a:rPr>
                    <a:t>Pemberdayaan</a:t>
                  </a:r>
                  <a:endParaRPr lang="en-US" altLang="ko-KR" sz="14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endParaRPr>
                </a:p>
              </p:txBody>
            </p:sp>
          </p:grpSp>
        </p:grpSp>
      </p:grpSp>
      <p:sp>
        <p:nvSpPr>
          <p:cNvPr id="11" name="Down Arrow Callout 10"/>
          <p:cNvSpPr/>
          <p:nvPr/>
        </p:nvSpPr>
        <p:spPr>
          <a:xfrm>
            <a:off x="1473057" y="1497360"/>
            <a:ext cx="1548433" cy="1419214"/>
          </a:xfrm>
          <a:prstGeom prst="downArrowCallou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PROGRAM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7" name="Down Arrow Callout 66"/>
          <p:cNvSpPr/>
          <p:nvPr/>
        </p:nvSpPr>
        <p:spPr>
          <a:xfrm>
            <a:off x="4305980" y="1497360"/>
            <a:ext cx="1548433" cy="1419214"/>
          </a:xfrm>
          <a:prstGeom prst="downArrowCallou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KEGIATAN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8" name="Down Arrow Callout 67"/>
          <p:cNvSpPr/>
          <p:nvPr/>
        </p:nvSpPr>
        <p:spPr>
          <a:xfrm>
            <a:off x="6926546" y="1496555"/>
            <a:ext cx="1548433" cy="1419214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ANGGARAN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9" name="Down Arrow Callout 68"/>
          <p:cNvSpPr/>
          <p:nvPr/>
        </p:nvSpPr>
        <p:spPr>
          <a:xfrm>
            <a:off x="10552574" y="1540039"/>
            <a:ext cx="1548433" cy="1419214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REALISASI FISIK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70" name="Down Arrow Callout 69"/>
          <p:cNvSpPr/>
          <p:nvPr/>
        </p:nvSpPr>
        <p:spPr>
          <a:xfrm>
            <a:off x="8900339" y="1525519"/>
            <a:ext cx="1548433" cy="1419214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REALISASI KEUANGAN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472363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1232495"/>
              </p:ext>
            </p:extLst>
          </p:nvPr>
        </p:nvGraphicFramePr>
        <p:xfrm>
          <a:off x="924328" y="1472829"/>
          <a:ext cx="12791678" cy="52542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5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3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1356815314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794790066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1408575528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3798152882"/>
                    </a:ext>
                  </a:extLst>
                </a:gridCol>
                <a:gridCol w="91369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6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801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78392" y="6078224"/>
            <a:ext cx="12344043" cy="1122681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7215" y="212877"/>
            <a:ext cx="454639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37864" y="985050"/>
            <a:ext cx="281057" cy="2331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643" y="923243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0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9367742"/>
              </p:ext>
            </p:extLst>
          </p:nvPr>
        </p:nvGraphicFramePr>
        <p:xfrm>
          <a:off x="917136" y="4423576"/>
          <a:ext cx="12798867" cy="27795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8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1287025835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3510150675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1547864253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1378360651"/>
                    </a:ext>
                  </a:extLst>
                </a:gridCol>
                <a:gridCol w="93413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39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5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2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MEDIK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366780366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70" marR="16570" marT="11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2056960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7132" y="518362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37864" y="124408"/>
            <a:ext cx="281057" cy="2331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291" y="6703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56807" y="124408"/>
            <a:ext cx="281057" cy="2331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778171"/>
              </p:ext>
            </p:extLst>
          </p:nvPr>
        </p:nvGraphicFramePr>
        <p:xfrm>
          <a:off x="917134" y="852058"/>
          <a:ext cx="12666368" cy="33078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6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1331718145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1866777233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2747326008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807930017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988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122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77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2"/>
                        </a:solidFill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77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77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77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77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537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3601244"/>
              </p:ext>
            </p:extLst>
          </p:nvPr>
        </p:nvGraphicFramePr>
        <p:xfrm>
          <a:off x="1428980" y="1472830"/>
          <a:ext cx="12287018" cy="9992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3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8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6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3631383945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1829558837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2704621419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868838438"/>
                    </a:ext>
                  </a:extLst>
                </a:gridCol>
                <a:gridCol w="87764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6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5" marR="21325" marT="15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78392" y="6078224"/>
            <a:ext cx="12344043" cy="1122681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7215" y="212877"/>
            <a:ext cx="454639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955" y="2735899"/>
            <a:ext cx="875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94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9857138"/>
              </p:ext>
            </p:extLst>
          </p:nvPr>
        </p:nvGraphicFramePr>
        <p:xfrm>
          <a:off x="879441" y="973031"/>
          <a:ext cx="12623027" cy="23972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7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3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07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4238648029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369724100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3356862999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3648457124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4775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6.155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907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6.522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6.164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6.444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6,101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1,398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7707394"/>
              </p:ext>
            </p:extLst>
          </p:nvPr>
        </p:nvGraphicFramePr>
        <p:xfrm>
          <a:off x="951742" y="4558881"/>
          <a:ext cx="12550726" cy="26106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2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2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741519344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853005757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783297699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4228684230"/>
                    </a:ext>
                  </a:extLst>
                </a:gridCol>
                <a:gridCol w="9572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85604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405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17.558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16.352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697827" y="220859"/>
            <a:ext cx="454639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5766" y="3938380"/>
            <a:ext cx="454639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9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259378" y="6826745"/>
            <a:ext cx="420169" cy="389467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8932600"/>
              </p:ext>
            </p:extLst>
          </p:nvPr>
        </p:nvGraphicFramePr>
        <p:xfrm>
          <a:off x="5" y="815685"/>
          <a:ext cx="13583492" cy="65695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3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9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1492780460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135093025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452111478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269672292"/>
                    </a:ext>
                  </a:extLst>
                </a:gridCol>
                <a:gridCol w="93730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44699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699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9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70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41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265037" y="212877"/>
            <a:ext cx="454639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88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1519135"/>
              </p:ext>
            </p:extLst>
          </p:nvPr>
        </p:nvGraphicFramePr>
        <p:xfrm>
          <a:off x="132500" y="573100"/>
          <a:ext cx="13288934" cy="67694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8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220">
                  <a:extLst>
                    <a:ext uri="{9D8B030D-6E8A-4147-A177-3AD203B41FA5}">
                      <a16:colId xmlns:a16="http://schemas.microsoft.com/office/drawing/2014/main" xmlns="" val="1840199215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760388771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75590979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3237725163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785005881"/>
                    </a:ext>
                  </a:extLst>
                </a:gridCol>
                <a:gridCol w="8102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82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20" marR="204720" marT="73157" marB="7315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20" marR="204720" marT="73157" marB="7315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67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077"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4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67182" y="121921"/>
            <a:ext cx="454639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42803" y="86311"/>
            <a:ext cx="1200463" cy="5302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87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4109460"/>
              </p:ext>
            </p:extLst>
          </p:nvPr>
        </p:nvGraphicFramePr>
        <p:xfrm>
          <a:off x="213538" y="1219510"/>
          <a:ext cx="13207905" cy="54615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5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5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833344024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1437298246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3505957430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22685823"/>
                    </a:ext>
                  </a:extLst>
                </a:gridCol>
                <a:gridCol w="84418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477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37" marR="204737" marT="73141" marB="7314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37" marR="204737" marT="73141" marB="7314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35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4737" marR="204737" marT="73141" marB="7314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3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3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85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5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5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94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3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0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329" marR="21329" marT="1523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18" marR="10718" marT="1016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942803" y="508450"/>
            <a:ext cx="1200463" cy="5302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47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9943947"/>
              </p:ext>
            </p:extLst>
          </p:nvPr>
        </p:nvGraphicFramePr>
        <p:xfrm>
          <a:off x="-3" y="1300483"/>
          <a:ext cx="13502469" cy="39317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0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2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740027508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3929682265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1659468367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796463096"/>
                    </a:ext>
                  </a:extLst>
                </a:gridCol>
                <a:gridCol w="10081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0790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1.061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962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1.205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0718" marR="10718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18" marR="10718" marT="1016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16104" y="121921"/>
            <a:ext cx="4546395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41434" y="688945"/>
            <a:ext cx="1200463" cy="5302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3019039"/>
              </p:ext>
            </p:extLst>
          </p:nvPr>
        </p:nvGraphicFramePr>
        <p:xfrm>
          <a:off x="247855" y="5853070"/>
          <a:ext cx="13335640" cy="10685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1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8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9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1280839207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1750072994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2095072215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2352278839"/>
                    </a:ext>
                  </a:extLst>
                </a:gridCol>
                <a:gridCol w="99668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 jam/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3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30,32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80,67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82,45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85,80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970401" y="688945"/>
            <a:ext cx="2745702" cy="51694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186" y="5259568"/>
            <a:ext cx="6259555" cy="534977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361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4671630"/>
              </p:ext>
            </p:extLst>
          </p:nvPr>
        </p:nvGraphicFramePr>
        <p:xfrm>
          <a:off x="1" y="1309760"/>
          <a:ext cx="13583499" cy="51344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5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3055884077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1119533893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198518939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3141712566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15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47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9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9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78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09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1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47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265036" y="212877"/>
            <a:ext cx="6401378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41434" y="688945"/>
            <a:ext cx="1200463" cy="5302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51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880713"/>
              </p:ext>
            </p:extLst>
          </p:nvPr>
        </p:nvGraphicFramePr>
        <p:xfrm>
          <a:off x="213534" y="892493"/>
          <a:ext cx="13369964" cy="6464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9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2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767125459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519662954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3164952453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3770956141"/>
                    </a:ext>
                  </a:extLst>
                </a:gridCol>
                <a:gridCol w="91712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94116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116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 gridSpan="1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62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3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3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862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862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3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46366" y="158690"/>
            <a:ext cx="1200463" cy="5302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79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48760" y="1741496"/>
            <a:ext cx="12605982" cy="2611727"/>
            <a:chOff x="948760" y="2918081"/>
            <a:chExt cx="12605982" cy="2611727"/>
          </a:xfrm>
        </p:grpSpPr>
        <p:grpSp>
          <p:nvGrpSpPr>
            <p:cNvPr id="50" name="Group 49"/>
            <p:cNvGrpSpPr/>
            <p:nvPr/>
          </p:nvGrpSpPr>
          <p:grpSpPr>
            <a:xfrm>
              <a:off x="2033464" y="4592382"/>
              <a:ext cx="11521278" cy="937426"/>
              <a:chOff x="3187246" y="2918081"/>
              <a:chExt cx="9075646" cy="658226"/>
            </a:xfrm>
          </p:grpSpPr>
          <p:sp>
            <p:nvSpPr>
              <p:cNvPr id="54" name="Chevron 53"/>
              <p:cNvSpPr/>
              <p:nvPr/>
            </p:nvSpPr>
            <p:spPr>
              <a:xfrm>
                <a:off x="3187246" y="2928235"/>
                <a:ext cx="3769204" cy="648072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93700" indent="615950"/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Keg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peningkatan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derajat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kes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masy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dengan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penyediaan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fasilitas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perawatan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kesehatan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bagi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penderita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asap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rokok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(DBHCHT)</a:t>
                </a:r>
                <a:endParaRPr lang="en-US" sz="13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>
              <a:xfrm>
                <a:off x="10308171" y="2918081"/>
                <a:ext cx="1954721" cy="637918"/>
              </a:xfrm>
              <a:prstGeom prst="chevr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32,20%</a:t>
                </a:r>
                <a:endParaRPr lang="en-US" sz="2400" b="1" dirty="0">
                  <a:solidFill>
                    <a:schemeClr val="tx2"/>
                  </a:solidFill>
                  <a:latin typeface="Agency FB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Chevron 51"/>
              <p:cNvSpPr/>
              <p:nvPr/>
            </p:nvSpPr>
            <p:spPr>
              <a:xfrm>
                <a:off x="8795132" y="2918081"/>
                <a:ext cx="1872208" cy="64807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3038" algn="ctr"/>
                <a:r>
                  <a:rPr lang="en-US" sz="2400" b="1" dirty="0" smtClean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31,62%</a:t>
                </a:r>
                <a:endParaRPr lang="en-US" sz="2400" b="1" dirty="0">
                  <a:solidFill>
                    <a:schemeClr val="tx2"/>
                  </a:solidFill>
                  <a:latin typeface="Agency FB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hevron 52"/>
              <p:cNvSpPr/>
              <p:nvPr/>
            </p:nvSpPr>
            <p:spPr>
              <a:xfrm>
                <a:off x="6623179" y="2918081"/>
                <a:ext cx="2549321" cy="648072"/>
              </a:xfrm>
              <a:prstGeom prst="chevron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39.036.906.000</a:t>
                </a:r>
                <a:endParaRPr lang="en-US" sz="14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55497" y="3684054"/>
              <a:ext cx="10499245" cy="837642"/>
              <a:chOff x="3187246" y="2918081"/>
              <a:chExt cx="9075647" cy="658226"/>
            </a:xfrm>
          </p:grpSpPr>
          <p:sp>
            <p:nvSpPr>
              <p:cNvPr id="46" name="Chevron 45"/>
              <p:cNvSpPr/>
              <p:nvPr/>
            </p:nvSpPr>
            <p:spPr>
              <a:xfrm>
                <a:off x="10390685" y="2928235"/>
                <a:ext cx="1872208" cy="637918"/>
              </a:xfrm>
              <a:prstGeom prst="chevr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84,75%</a:t>
                </a:r>
                <a:endParaRPr lang="en-US" sz="2400" b="1" dirty="0">
                  <a:solidFill>
                    <a:schemeClr val="tx2"/>
                  </a:solidFill>
                  <a:latin typeface="Agency FB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hevron 46"/>
              <p:cNvSpPr/>
              <p:nvPr/>
            </p:nvSpPr>
            <p:spPr>
              <a:xfrm>
                <a:off x="8845071" y="2918081"/>
                <a:ext cx="1872208" cy="64807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3038" algn="ctr"/>
                <a:r>
                  <a:rPr lang="en-US" sz="2400" b="1" dirty="0" smtClean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78,33%</a:t>
                </a:r>
                <a:endParaRPr lang="en-US" sz="2400" b="1" dirty="0">
                  <a:solidFill>
                    <a:schemeClr val="tx2"/>
                  </a:solidFill>
                  <a:latin typeface="Agency FB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Chevron 47"/>
              <p:cNvSpPr/>
              <p:nvPr/>
            </p:nvSpPr>
            <p:spPr>
              <a:xfrm>
                <a:off x="6623179" y="2918081"/>
                <a:ext cx="2549321" cy="648072"/>
              </a:xfrm>
              <a:prstGeom prst="chevron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5.977.202.000</a:t>
                </a:r>
                <a:endParaRPr lang="en-US" sz="14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hevron 48"/>
              <p:cNvSpPr/>
              <p:nvPr/>
            </p:nvSpPr>
            <p:spPr>
              <a:xfrm>
                <a:off x="3187246" y="2928235"/>
                <a:ext cx="3769204" cy="648072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4163" algn="ctr"/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4163"/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Kegiatan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Sarana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Dan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Prasarana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Pelayanan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Kesehatan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Rujukan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(DAK)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033464" y="2918081"/>
              <a:ext cx="11521278" cy="658226"/>
              <a:chOff x="2765318" y="2918081"/>
              <a:chExt cx="9497575" cy="658226"/>
            </a:xfrm>
          </p:grpSpPr>
          <p:sp>
            <p:nvSpPr>
              <p:cNvPr id="37" name="Chevron 36"/>
              <p:cNvSpPr/>
              <p:nvPr/>
            </p:nvSpPr>
            <p:spPr>
              <a:xfrm>
                <a:off x="10390685" y="2928235"/>
                <a:ext cx="1872208" cy="637918"/>
              </a:xfrm>
              <a:prstGeom prst="chevr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20,24%</a:t>
                </a:r>
                <a:endParaRPr lang="en-US" sz="2400" b="1" dirty="0">
                  <a:solidFill>
                    <a:schemeClr val="tx2"/>
                  </a:solidFill>
                  <a:latin typeface="Agency FB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Chevron 38"/>
              <p:cNvSpPr/>
              <p:nvPr/>
            </p:nvSpPr>
            <p:spPr>
              <a:xfrm>
                <a:off x="8845071" y="2918081"/>
                <a:ext cx="1872208" cy="64807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3038" algn="ctr"/>
                <a:r>
                  <a:rPr lang="en-US" sz="2400" b="1" dirty="0" smtClean="0">
                    <a:solidFill>
                      <a:schemeClr val="tx2"/>
                    </a:solidFill>
                    <a:latin typeface="Agency FB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24,94%</a:t>
                </a:r>
                <a:endParaRPr lang="en-US" sz="2400" b="1" dirty="0">
                  <a:solidFill>
                    <a:schemeClr val="tx2"/>
                  </a:solidFill>
                  <a:latin typeface="Agency FB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hevron 39"/>
              <p:cNvSpPr/>
              <p:nvPr/>
            </p:nvSpPr>
            <p:spPr>
              <a:xfrm>
                <a:off x="6623179" y="2918081"/>
                <a:ext cx="2549321" cy="648072"/>
              </a:xfrm>
              <a:prstGeom prst="chevron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25.000.000.000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Chevron 41"/>
              <p:cNvSpPr/>
              <p:nvPr/>
            </p:nvSpPr>
            <p:spPr>
              <a:xfrm>
                <a:off x="2765318" y="2928235"/>
                <a:ext cx="4191132" cy="648072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 smtClean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6075" algn="ctr"/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Kegiatan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emenuhan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Fasilitas</a:t>
                </a:r>
                <a:r>
                  <a:rPr lang="en-US" sz="1300" b="1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Pelayanan</a:t>
                </a:r>
                <a:endParaRPr lang="en-US" sz="13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Pentagon 43"/>
            <p:cNvSpPr/>
            <p:nvPr/>
          </p:nvSpPr>
          <p:spPr>
            <a:xfrm>
              <a:off x="948760" y="2948580"/>
              <a:ext cx="2884904" cy="2581228"/>
            </a:xfrm>
            <a:prstGeom prst="homePlate">
              <a:avLst>
                <a:gd name="adj" fmla="val 64697"/>
              </a:avLst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Program </a:t>
              </a:r>
              <a:r>
                <a:rPr lang="en-US" altLang="ko-KR" sz="1400" b="1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</a:t>
              </a:r>
              <a:r>
                <a:rPr lang="en-US" altLang="ko-KR" sz="1400" b="1" dirty="0" err="1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elayanan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Kesehatan</a:t>
              </a:r>
              <a:endParaRPr lang="en-US" altLang="ko-KR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sp>
        <p:nvSpPr>
          <p:cNvPr id="67" name="Down Arrow Callout 66"/>
          <p:cNvSpPr/>
          <p:nvPr/>
        </p:nvSpPr>
        <p:spPr>
          <a:xfrm>
            <a:off x="1097360" y="287744"/>
            <a:ext cx="1548433" cy="1419214"/>
          </a:xfrm>
          <a:prstGeom prst="downArrowCallou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PROGRAM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8" name="Down Arrow Callout 67"/>
          <p:cNvSpPr/>
          <p:nvPr/>
        </p:nvSpPr>
        <p:spPr>
          <a:xfrm>
            <a:off x="3977680" y="262311"/>
            <a:ext cx="1548433" cy="1419214"/>
          </a:xfrm>
          <a:prstGeom prst="downArrowCallou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KEGIATAN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9" name="Down Arrow Callout 68"/>
          <p:cNvSpPr/>
          <p:nvPr/>
        </p:nvSpPr>
        <p:spPr>
          <a:xfrm>
            <a:off x="6883566" y="244260"/>
            <a:ext cx="1548433" cy="1419214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ANGGARAN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70" name="Down Arrow Callout 69"/>
          <p:cNvSpPr/>
          <p:nvPr/>
        </p:nvSpPr>
        <p:spPr>
          <a:xfrm>
            <a:off x="11283810" y="276308"/>
            <a:ext cx="1548433" cy="1419214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REALISASI FISIK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71" name="Down Arrow Callout 70"/>
          <p:cNvSpPr/>
          <p:nvPr/>
        </p:nvSpPr>
        <p:spPr>
          <a:xfrm>
            <a:off x="9517720" y="273224"/>
            <a:ext cx="1548433" cy="1419214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REALISASI KEUANGAN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79478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4076850"/>
              </p:ext>
            </p:extLst>
          </p:nvPr>
        </p:nvGraphicFramePr>
        <p:xfrm>
          <a:off x="861768" y="892493"/>
          <a:ext cx="12640692" cy="32141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6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6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70806919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169518846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1000782731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1811639873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51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5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5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5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5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3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5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46366" y="158690"/>
            <a:ext cx="1200463" cy="5302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82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43932303"/>
              </p:ext>
            </p:extLst>
          </p:nvPr>
        </p:nvGraphicFramePr>
        <p:xfrm>
          <a:off x="861769" y="969301"/>
          <a:ext cx="12640692" cy="37520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6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6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3595978619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470653308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1053469473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3383273639"/>
                    </a:ext>
                  </a:extLst>
                </a:gridCol>
                <a:gridCol w="8671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51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5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5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48" marR="51448" marT="48768" marB="48768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5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48" marR="51448" marT="48768" marB="48768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265036" y="212877"/>
            <a:ext cx="4699746" cy="44510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3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9462" y="5522278"/>
            <a:ext cx="886234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5455" y="487680"/>
            <a:ext cx="12776352" cy="658368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5117" y="499291"/>
            <a:ext cx="9517954" cy="421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83196" y="1901121"/>
            <a:ext cx="1780857" cy="113792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24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06733393"/>
              </p:ext>
            </p:extLst>
          </p:nvPr>
        </p:nvGraphicFramePr>
        <p:xfrm>
          <a:off x="818366" y="1041432"/>
          <a:ext cx="120973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9448" y="561301"/>
            <a:ext cx="746229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chemeClr val="tx2"/>
                </a:solidFill>
              </a:rPr>
              <a:t>Kegiatan</a:t>
            </a:r>
            <a:r>
              <a:rPr lang="en-US" sz="2800" b="1" dirty="0" smtClean="0">
                <a:solidFill>
                  <a:schemeClr val="tx2"/>
                </a:solidFill>
              </a:rPr>
              <a:t> yang </a:t>
            </a:r>
            <a:r>
              <a:rPr lang="en-US" sz="2800" b="1" dirty="0" err="1" smtClean="0">
                <a:solidFill>
                  <a:schemeClr val="tx2"/>
                </a:solidFill>
              </a:rPr>
              <a:t>tidak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selesai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dilaksanakan</a:t>
            </a:r>
            <a:r>
              <a:rPr lang="en-US" sz="2800" b="1" dirty="0" smtClean="0">
                <a:solidFill>
                  <a:schemeClr val="tx2"/>
                </a:solidFill>
              </a:rPr>
              <a:t> :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5273" y="408703"/>
            <a:ext cx="9937104" cy="846987"/>
            <a:chOff x="893468" y="152400"/>
            <a:chExt cx="8009256" cy="794050"/>
          </a:xfrm>
        </p:grpSpPr>
        <p:sp>
          <p:nvSpPr>
            <p:cNvPr id="2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5568175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70"/>
          <p:cNvSpPr/>
          <p:nvPr/>
        </p:nvSpPr>
        <p:spPr>
          <a:xfrm rot="158526">
            <a:off x="1569301" y="368108"/>
            <a:ext cx="5597173" cy="468332"/>
          </a:xfrm>
          <a:custGeom>
            <a:avLst/>
            <a:gdLst>
              <a:gd name="connsiteX0" fmla="*/ 0 w 4258374"/>
              <a:gd name="connsiteY0" fmla="*/ 0 h 674255"/>
              <a:gd name="connsiteX1" fmla="*/ 4258374 w 4258374"/>
              <a:gd name="connsiteY1" fmla="*/ 0 h 674255"/>
              <a:gd name="connsiteX2" fmla="*/ 4258374 w 4258374"/>
              <a:gd name="connsiteY2" fmla="*/ 196321 h 674255"/>
              <a:gd name="connsiteX3" fmla="*/ 3938879 w 4258374"/>
              <a:gd name="connsiteY3" fmla="*/ 674255 h 674255"/>
              <a:gd name="connsiteX4" fmla="*/ 0 w 4258374"/>
              <a:gd name="connsiteY4" fmla="*/ 674255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74" h="674255">
                <a:moveTo>
                  <a:pt x="0" y="0"/>
                </a:moveTo>
                <a:lnTo>
                  <a:pt x="4258374" y="0"/>
                </a:lnTo>
                <a:lnTo>
                  <a:pt x="4258374" y="196321"/>
                </a:lnTo>
                <a:lnTo>
                  <a:pt x="3938879" y="674255"/>
                </a:lnTo>
                <a:lnTo>
                  <a:pt x="0" y="674255"/>
                </a:lnTo>
                <a:close/>
              </a:path>
            </a:pathLst>
          </a:custGeom>
          <a:ln>
            <a:noFill/>
          </a:ln>
          <a:effectLst>
            <a:outerShdw blurRad="317500" dist="317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Freeform: Shape 71"/>
          <p:cNvSpPr/>
          <p:nvPr/>
        </p:nvSpPr>
        <p:spPr>
          <a:xfrm flipV="1">
            <a:off x="1481204" y="264017"/>
            <a:ext cx="6744948" cy="651821"/>
          </a:xfrm>
          <a:custGeom>
            <a:avLst/>
            <a:gdLst>
              <a:gd name="connsiteX0" fmla="*/ 2521527 w 3260437"/>
              <a:gd name="connsiteY0" fmla="*/ 1027545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  <a:gd name="connsiteX0" fmla="*/ 2521527 w 3260437"/>
              <a:gd name="connsiteY0" fmla="*/ 1027543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437" h="1027545">
                <a:moveTo>
                  <a:pt x="2521527" y="1027543"/>
                </a:moveTo>
                <a:lnTo>
                  <a:pt x="3260437" y="1027545"/>
                </a:lnTo>
                <a:lnTo>
                  <a:pt x="2521527" y="0"/>
                </a:lnTo>
                <a:lnTo>
                  <a:pt x="2521527" y="2306"/>
                </a:lnTo>
                <a:lnTo>
                  <a:pt x="0" y="2306"/>
                </a:lnTo>
                <a:lnTo>
                  <a:pt x="0" y="1027543"/>
                </a:lnTo>
                <a:lnTo>
                  <a:pt x="2521527" y="102754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305272" y="201216"/>
            <a:ext cx="1252276" cy="777427"/>
          </a:xfrm>
          <a:prstGeom prst="fram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30052" y="330813"/>
            <a:ext cx="802714" cy="51823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3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1174" y="391053"/>
            <a:ext cx="5145371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REALISASI ANGGARAN BLUD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147018"/>
              </p:ext>
            </p:extLst>
          </p:nvPr>
        </p:nvGraphicFramePr>
        <p:xfrm>
          <a:off x="174613" y="1276537"/>
          <a:ext cx="13165795" cy="32298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0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3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2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2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0851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5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43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5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497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6.010.000.000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4.714.540.000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78,53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497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5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5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5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5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31.189.800.000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20.597.142.891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66,04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497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1.837.106.000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1.008.678.695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54,91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04783" marR="204783" marT="73161" marB="73161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6314047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5290" y="5731431"/>
            <a:ext cx="11658602" cy="95165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8750" y="2092863"/>
            <a:ext cx="12687666" cy="2889461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7990" y="1618769"/>
              <a:ext cx="89698" cy="4309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7892"/>
              <a:ext cx="3835387" cy="18673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939169" y="3084731"/>
            <a:ext cx="7745903" cy="8925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2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2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166" y="3031431"/>
            <a:ext cx="1028968" cy="975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432" y="4006791"/>
            <a:ext cx="1257648" cy="11921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05272" y="201216"/>
            <a:ext cx="6408712" cy="777427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tx2"/>
                  </a:solidFill>
                </a:rPr>
                <a:t>1</a:t>
              </a:r>
              <a:endParaRPr lang="en-US" sz="4050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86382"/>
              <a:ext cx="449836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REALISASI PENDAPATAN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9392" y="1209328"/>
            <a:ext cx="4392488" cy="4532462"/>
            <a:chOff x="305272" y="1247856"/>
            <a:chExt cx="4392488" cy="4532462"/>
          </a:xfrm>
        </p:grpSpPr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xmlns="" val="1164504733"/>
                </p:ext>
              </p:extLst>
            </p:nvPr>
          </p:nvGraphicFramePr>
          <p:xfrm>
            <a:off x="308326" y="1247856"/>
            <a:ext cx="4389434" cy="2122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xmlns="" val="44725955"/>
                </p:ext>
              </p:extLst>
            </p:nvPr>
          </p:nvGraphicFramePr>
          <p:xfrm>
            <a:off x="305272" y="2433464"/>
            <a:ext cx="4389434" cy="2122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xmlns="" val="1312177552"/>
                </p:ext>
              </p:extLst>
            </p:nvPr>
          </p:nvGraphicFramePr>
          <p:xfrm>
            <a:off x="305272" y="3657600"/>
            <a:ext cx="4389434" cy="2122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3545632" y="1785392"/>
            <a:ext cx="10033848" cy="5343898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64496"/>
              <a:chOff x="3545632" y="2289448"/>
              <a:chExt cx="10033848" cy="4464496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xmlns="" val="4221944470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xmlns="" val="1524195462"/>
                  </p:ext>
                </p:extLst>
              </p:nvPr>
            </p:nvGraphicFramePr>
            <p:xfrm>
              <a:off x="6930008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xmlns="" val="637212514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5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gency FB" pitchFamily="34" charset="0"/>
                </a:rPr>
                <a:t>87,44%</a:t>
              </a:r>
              <a:endParaRPr lang="en-US" b="1" dirty="0">
                <a:latin typeface="Agency FB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gency FB" pitchFamily="34" charset="0"/>
                </a:rPr>
                <a:t>120,11%</a:t>
              </a:r>
              <a:endParaRPr lang="en-US" b="1" dirty="0">
                <a:latin typeface="Agency FB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gency FB" pitchFamily="34" charset="0"/>
                </a:rPr>
                <a:t>88,42%</a:t>
              </a:r>
              <a:endParaRPr lang="en-US" b="1" dirty="0"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011320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17742</TotalTime>
  <Words>6760</Words>
  <Application>Microsoft Office PowerPoint</Application>
  <PresentationFormat>Custom</PresentationFormat>
  <Paragraphs>5347</Paragraphs>
  <Slides>52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Theme3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REALISASI PENDAPATAN</vt:lpstr>
      <vt:lpstr>Slide 11</vt:lpstr>
      <vt:lpstr>Slide 12</vt:lpstr>
      <vt:lpstr>Slide 13</vt:lpstr>
      <vt:lpstr>Slide 14</vt:lpstr>
      <vt:lpstr>B O R ( % )</vt:lpstr>
      <vt:lpstr>Cakupan Kunjungan Rawat Jalan</vt:lpstr>
      <vt:lpstr>Slide 17</vt:lpstr>
      <vt:lpstr>Slide 18</vt:lpstr>
      <vt:lpstr>Slide 19</vt:lpstr>
      <vt:lpstr>Slide 20</vt:lpstr>
      <vt:lpstr>Slide 21</vt:lpstr>
      <vt:lpstr>DATA WILAYAH CAKUPAN  SURAKARTA &amp; JAWA TENGAH s/d NOVEMBER 2018</vt:lpstr>
      <vt:lpstr>DATA WILAYAH CAKUPAN  JAWA TIMUR s/d NOVEMBER 2018</vt:lpstr>
      <vt:lpstr>DATA WILAYAH CAKUPAN  SURAKARTA &amp; JAWA TENGAH s/d NOVEMBER 2018</vt:lpstr>
      <vt:lpstr>DATA WILAYAH CAKUPAN  JAWA TIMUR s/d NOVEMBER 2018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COMPPAQ PRESARIO</cp:lastModifiedBy>
  <cp:revision>802</cp:revision>
  <cp:lastPrinted>2018-12-31T04:13:40Z</cp:lastPrinted>
  <dcterms:created xsi:type="dcterms:W3CDTF">2017-07-26T01:43:47Z</dcterms:created>
  <dcterms:modified xsi:type="dcterms:W3CDTF">2019-02-04T03:48:36Z</dcterms:modified>
</cp:coreProperties>
</file>