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</p:sldMasterIdLst>
  <p:notesMasterIdLst>
    <p:notesMasterId r:id="rId52"/>
  </p:notesMasterIdLst>
  <p:handoutMasterIdLst>
    <p:handoutMasterId r:id="rId53"/>
  </p:handoutMasterIdLst>
  <p:sldIdLst>
    <p:sldId id="257" r:id="rId2"/>
    <p:sldId id="330" r:id="rId3"/>
    <p:sldId id="317" r:id="rId4"/>
    <p:sldId id="331" r:id="rId5"/>
    <p:sldId id="346" r:id="rId6"/>
    <p:sldId id="332" r:id="rId7"/>
    <p:sldId id="260" r:id="rId8"/>
    <p:sldId id="357" r:id="rId9"/>
    <p:sldId id="391" r:id="rId10"/>
    <p:sldId id="333" r:id="rId11"/>
    <p:sldId id="265" r:id="rId12"/>
    <p:sldId id="390" r:id="rId13"/>
    <p:sldId id="358" r:id="rId14"/>
    <p:sldId id="360" r:id="rId15"/>
    <p:sldId id="362" r:id="rId16"/>
    <p:sldId id="272" r:id="rId17"/>
    <p:sldId id="361" r:id="rId18"/>
    <p:sldId id="285" r:id="rId19"/>
    <p:sldId id="389" r:id="rId20"/>
    <p:sldId id="334" r:id="rId21"/>
    <p:sldId id="335" r:id="rId22"/>
    <p:sldId id="336" r:id="rId23"/>
    <p:sldId id="337" r:id="rId24"/>
    <p:sldId id="338" r:id="rId25"/>
    <p:sldId id="363" r:id="rId26"/>
    <p:sldId id="384" r:id="rId27"/>
    <p:sldId id="364" r:id="rId28"/>
    <p:sldId id="385" r:id="rId29"/>
    <p:sldId id="365" r:id="rId30"/>
    <p:sldId id="386" r:id="rId31"/>
    <p:sldId id="366" r:id="rId32"/>
    <p:sldId id="388" r:id="rId33"/>
    <p:sldId id="368" r:id="rId34"/>
    <p:sldId id="369" r:id="rId35"/>
    <p:sldId id="387" r:id="rId36"/>
    <p:sldId id="370" r:id="rId37"/>
    <p:sldId id="371" r:id="rId38"/>
    <p:sldId id="372" r:id="rId39"/>
    <p:sldId id="373" r:id="rId40"/>
    <p:sldId id="374" r:id="rId41"/>
    <p:sldId id="375" r:id="rId42"/>
    <p:sldId id="376" r:id="rId43"/>
    <p:sldId id="377" r:id="rId44"/>
    <p:sldId id="378" r:id="rId45"/>
    <p:sldId id="379" r:id="rId46"/>
    <p:sldId id="380" r:id="rId47"/>
    <p:sldId id="381" r:id="rId48"/>
    <p:sldId id="382" r:id="rId49"/>
    <p:sldId id="383" r:id="rId50"/>
    <p:sldId id="344" r:id="rId51"/>
  </p:sldIdLst>
  <p:sldSz cx="12188825" cy="6858000"/>
  <p:notesSz cx="6858000" cy="1114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ce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CC00FF"/>
    <a:srgbClr val="6666FF"/>
    <a:srgbClr val="FF6600"/>
    <a:srgbClr val="FF0000"/>
    <a:srgbClr val="99FF66"/>
    <a:srgbClr val="000000"/>
    <a:srgbClr val="CC3300"/>
    <a:srgbClr val="0C0C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0" autoAdjust="0"/>
    <p:restoredTop sz="92639" autoAdjust="0"/>
  </p:normalViewPr>
  <p:slideViewPr>
    <p:cSldViewPr>
      <p:cViewPr>
        <p:scale>
          <a:sx n="80" d="100"/>
          <a:sy n="80" d="100"/>
        </p:scale>
        <p:origin x="-240" y="414"/>
      </p:cViewPr>
      <p:guideLst>
        <p:guide orient="horz" pos="2160"/>
        <p:guide pos="288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"/>
                  <c:y val="-4.1771674492307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CF4-4242-89BF-D02CED566F3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191684407438214E-3"/>
                  <c:y val="-4.87336202410259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CF4-4242-89BF-D02CED566F3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solidFill>
                      <a:srgbClr val="0C0C0C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Belanja Tidak Langsung</c:v>
                </c:pt>
                <c:pt idx="1">
                  <c:v>Belanja  Langsung</c:v>
                </c:pt>
              </c:strCache>
            </c:strRef>
          </c:cat>
          <c:val>
            <c:numRef>
              <c:f>Sheet1!$B$2:$B$3</c:f>
              <c:numCache>
                <c:formatCode>_(* #,##0_);_(* \(#,##0\);_(* "-"_);_(@_)</c:formatCode>
                <c:ptCount val="2"/>
                <c:pt idx="0">
                  <c:v>59321177000</c:v>
                </c:pt>
                <c:pt idx="1">
                  <c:v>94223777000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CF4-4242-89BF-D02CED566F3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Realisasi</c:v>
                </c:pt>
              </c:strCache>
            </c:strRef>
          </c:tx>
          <c:spPr>
            <a:solidFill>
              <a:srgbClr val="FFFF66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>
                <c:manualLayout>
                  <c:x val="7.7420410077892632E-2"/>
                  <c:y val="-5.0126027663592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38844332611691E-2"/>
                  <c:y val="-4.4092323075213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CF4-4242-89BF-D02CED566F3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solidFill>
                      <a:schemeClr val="tx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Belanja Tidak Langsung</c:v>
                </c:pt>
                <c:pt idx="1">
                  <c:v>Belanja  Langsung</c:v>
                </c:pt>
              </c:strCache>
            </c:strRef>
          </c:cat>
          <c:val>
            <c:numRef>
              <c:f>Sheet1!$C$2:$C$3</c:f>
              <c:numCache>
                <c:formatCode>_(* #,##0_);_(* \(#,##0\);_(* "-"_);_(@_)</c:formatCode>
                <c:ptCount val="2"/>
                <c:pt idx="0">
                  <c:v>45793798066</c:v>
                </c:pt>
                <c:pt idx="1">
                  <c:v>30581317126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CF4-4242-89BF-D02CED566F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0811648"/>
        <c:axId val="160817536"/>
        <c:axId val="0"/>
      </c:bar3DChart>
      <c:catAx>
        <c:axId val="160811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c:spPr>
        <c:txPr>
          <a:bodyPr rot="-60000000" vert="horz"/>
          <a:lstStyle/>
          <a:p>
            <a:pPr>
              <a:defRPr b="1">
                <a:solidFill>
                  <a:schemeClr val="tx2"/>
                </a:solidFill>
              </a:defRPr>
            </a:pPr>
            <a:endParaRPr lang="en-US"/>
          </a:p>
        </c:txPr>
        <c:crossAx val="160817536"/>
        <c:crosses val="autoZero"/>
        <c:auto val="1"/>
        <c:lblAlgn val="ctr"/>
        <c:lblOffset val="100"/>
        <c:noMultiLvlLbl val="0"/>
      </c:catAx>
      <c:valAx>
        <c:axId val="160817536"/>
        <c:scaling>
          <c:orientation val="minMax"/>
        </c:scaling>
        <c:delete val="1"/>
        <c:axPos val="l"/>
        <c:numFmt formatCode="_(* #,##0_);_(* \(#,##0\);_(* &quot;-&quot;_);_(@_)" sourceLinked="1"/>
        <c:majorTickMark val="none"/>
        <c:minorTickMark val="none"/>
        <c:tickLblPos val="nextTo"/>
        <c:crossAx val="160811648"/>
        <c:crosses val="autoZero"/>
        <c:crossBetween val="between"/>
      </c:valAx>
      <c:spPr>
        <a:scene3d>
          <a:camera prst="orthographicFront"/>
          <a:lightRig rig="threePt" dir="t"/>
        </a:scene3d>
        <a:sp3d prstMaterial="dkEdge"/>
      </c:spPr>
    </c:plotArea>
    <c:legend>
      <c:legendPos val="b"/>
      <c:layout/>
      <c:overlay val="0"/>
      <c:txPr>
        <a:bodyPr rot="0" vert="horz"/>
        <a:lstStyle/>
        <a:p>
          <a:pPr>
            <a:defRPr b="1">
              <a:solidFill>
                <a:schemeClr val="tx2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effectLst>
      <a:innerShdw blurRad="63500" dist="50800" dir="18900000">
        <a:prstClr val="black">
          <a:alpha val="50000"/>
        </a:prstClr>
      </a:innerShdw>
    </a:effectLst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9306930693069355E-2"/>
          <c:y val="7.421150278293139E-3"/>
          <c:w val="0.90759075907590758"/>
          <c:h val="0.7699443413729127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Rawat Jalan</c:v>
                </c:pt>
              </c:strCache>
            </c:strRef>
          </c:tx>
          <c:spPr>
            <a:solidFill>
              <a:srgbClr val="DA5912"/>
            </a:solidFill>
            <a:ln w="25396">
              <a:noFill/>
            </a:ln>
          </c:spPr>
          <c:invertIfNegative val="0"/>
          <c:dLbls>
            <c:spPr>
              <a:solidFill>
                <a:srgbClr val="FFFF00"/>
              </a:solidFill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JUNI</c:v>
                </c:pt>
                <c:pt idx="6">
                  <c:v>JULI</c:v>
                </c:pt>
                <c:pt idx="7">
                  <c:v>AGT</c:v>
                </c:pt>
                <c:pt idx="8">
                  <c:v>SEP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82</c:v>
                </c:pt>
                <c:pt idx="1">
                  <c:v>44</c:v>
                </c:pt>
                <c:pt idx="2">
                  <c:v>42</c:v>
                </c:pt>
                <c:pt idx="3">
                  <c:v>48</c:v>
                </c:pt>
                <c:pt idx="4">
                  <c:v>62</c:v>
                </c:pt>
                <c:pt idx="5">
                  <c:v>72</c:v>
                </c:pt>
                <c:pt idx="6">
                  <c:v>33</c:v>
                </c:pt>
                <c:pt idx="7">
                  <c:v>45</c:v>
                </c:pt>
                <c:pt idx="8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7FC-41AE-90A8-97B263E8F70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Rawat Inap</c:v>
                </c:pt>
              </c:strCache>
            </c:strRef>
          </c:tx>
          <c:spPr>
            <a:solidFill>
              <a:srgbClr val="6666FF"/>
            </a:solidFill>
            <a:ln w="25396">
              <a:noFill/>
            </a:ln>
          </c:spPr>
          <c:invertIfNegative val="0"/>
          <c:dLbls>
            <c:dLbl>
              <c:idx val="3"/>
              <c:layout>
                <c:manualLayout>
                  <c:x val="1.4268075798310156E-2"/>
                  <c:y val="-4.31994976612744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7FC-41AE-90A8-97B263E8F70A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rgbClr val="FFFF00"/>
              </a:solidFill>
            </c:spPr>
            <c:txPr>
              <a:bodyPr/>
              <a:lstStyle/>
              <a:p>
                <a:pPr>
                  <a:defRPr sz="1100" b="1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JUNI</c:v>
                </c:pt>
                <c:pt idx="6">
                  <c:v>JULI</c:v>
                </c:pt>
                <c:pt idx="7">
                  <c:v>AGT</c:v>
                </c:pt>
                <c:pt idx="8">
                  <c:v>SEP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227</c:v>
                </c:pt>
                <c:pt idx="1">
                  <c:v>224</c:v>
                </c:pt>
                <c:pt idx="2">
                  <c:v>250</c:v>
                </c:pt>
                <c:pt idx="3">
                  <c:v>257</c:v>
                </c:pt>
                <c:pt idx="4">
                  <c:v>238</c:v>
                </c:pt>
                <c:pt idx="5">
                  <c:v>195</c:v>
                </c:pt>
                <c:pt idx="6">
                  <c:v>257</c:v>
                </c:pt>
                <c:pt idx="7">
                  <c:v>206</c:v>
                </c:pt>
                <c:pt idx="8">
                  <c:v>240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7FC-41AE-90A8-97B263E8F7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2804992"/>
        <c:axId val="243085312"/>
        <c:axId val="0"/>
      </c:bar3DChart>
      <c:catAx>
        <c:axId val="242804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3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243085312"/>
        <c:crosses val="autoZero"/>
        <c:auto val="1"/>
        <c:lblAlgn val="ctr"/>
        <c:lblOffset val="100"/>
        <c:noMultiLvlLbl val="0"/>
      </c:catAx>
      <c:valAx>
        <c:axId val="2430853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42804992"/>
        <c:crosses val="autoZero"/>
        <c:crossBetween val="between"/>
      </c:valAx>
      <c:spPr>
        <a:noFill/>
        <a:ln w="25396">
          <a:noFill/>
        </a:ln>
      </c:spPr>
    </c:plotArea>
    <c:legend>
      <c:legendPos val="b"/>
      <c:layout/>
      <c:overlay val="0"/>
      <c:spPr>
        <a:noFill/>
        <a:ln w="25396">
          <a:noFill/>
        </a:ln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21012101210122"/>
          <c:y val="4.9861495844875418E-2"/>
          <c:w val="0.88228822882288238"/>
          <c:h val="0.6563832276148192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KUNJUNGAN</c:v>
                </c:pt>
              </c:strCache>
            </c:strRef>
          </c:tx>
          <c:spPr>
            <a:ln w="31877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20"/>
            <c:spPr>
              <a:solidFill>
                <a:srgbClr val="FF0000"/>
              </a:solidFill>
              <a:ln w="10625">
                <a:solidFill>
                  <a:srgbClr val="00B0F0"/>
                </a:solidFill>
              </a:ln>
              <a:effectLst/>
            </c:spPr>
          </c:marker>
          <c:dLbls>
            <c:spPr>
              <a:solidFill>
                <a:srgbClr val="FFFF00"/>
              </a:solidFill>
              <a:ln w="26133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JUNI</c:v>
                </c:pt>
                <c:pt idx="6">
                  <c:v>JULI</c:v>
                </c:pt>
                <c:pt idx="7">
                  <c:v>AGT</c:v>
                </c:pt>
                <c:pt idx="8">
                  <c:v>SEP</c:v>
                </c:pt>
              </c:strCache>
            </c:strRef>
          </c:cat>
          <c:val>
            <c:numRef>
              <c:f>Sheet1!$B$2:$B$10</c:f>
              <c:numCache>
                <c:formatCode>#,##0</c:formatCode>
                <c:ptCount val="9"/>
                <c:pt idx="0">
                  <c:v>309</c:v>
                </c:pt>
                <c:pt idx="1">
                  <c:v>268</c:v>
                </c:pt>
                <c:pt idx="2">
                  <c:v>292</c:v>
                </c:pt>
                <c:pt idx="3">
                  <c:v>305</c:v>
                </c:pt>
                <c:pt idx="4">
                  <c:v>300</c:v>
                </c:pt>
                <c:pt idx="5">
                  <c:v>267</c:v>
                </c:pt>
                <c:pt idx="6">
                  <c:v>290</c:v>
                </c:pt>
                <c:pt idx="7">
                  <c:v>251</c:v>
                </c:pt>
                <c:pt idx="8">
                  <c:v>275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C28-4C73-B5B1-7B363B5076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3110272"/>
        <c:axId val="243111808"/>
      </c:lineChart>
      <c:catAx>
        <c:axId val="243110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06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2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243111808"/>
        <c:crosses val="autoZero"/>
        <c:auto val="1"/>
        <c:lblAlgn val="ctr"/>
        <c:lblOffset val="100"/>
        <c:noMultiLvlLbl val="0"/>
      </c:catAx>
      <c:valAx>
        <c:axId val="24311180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43110272"/>
        <c:crosses val="autoZero"/>
        <c:crossBetween val="between"/>
      </c:valAx>
      <c:spPr>
        <a:noFill/>
        <a:ln w="2539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30" b="0" i="0" u="none" strike="noStrike" baseline="0">
          <a:solidFill>
            <a:srgbClr val="000000"/>
          </a:solidFill>
          <a:latin typeface="Impact"/>
          <a:ea typeface="Impact"/>
          <a:cs typeface="Impact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EE8-42A8-9D9C-FD121F6DFE87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EE8-42A8-9D9C-FD121F6DFE8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EE8-42A8-9D9C-FD121F6DFE87}"/>
              </c:ext>
            </c:extLst>
          </c:dPt>
          <c:dPt>
            <c:idx val="4"/>
            <c:invertIfNegative val="0"/>
            <c:bubble3D val="0"/>
            <c:spPr>
              <a:solidFill>
                <a:srgbClr val="CC00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EE8-42A8-9D9C-FD121F6DFE87}"/>
              </c:ext>
            </c:extLst>
          </c:dPt>
          <c:dLbls>
            <c:dLbl>
              <c:idx val="0"/>
              <c:layout>
                <c:manualLayout>
                  <c:x val="2.1042034695167191E-3"/>
                  <c:y val="-2.3004690300111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CEE8-42A8-9D9C-FD121F6DFE8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57311908234192E-2"/>
                  <c:y val="-2.5560767000123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EE8-42A8-9D9C-FD121F6DFE8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3146238164683912E-2"/>
                  <c:y val="-3.0672920400148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EE8-42A8-9D9C-FD121F6DFE8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1563052042750798E-3"/>
                  <c:y val="-2.5560767000123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EE8-42A8-9D9C-FD121F6DFE87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2625220817100321E-2"/>
                  <c:y val="-4.08972272001984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EE8-42A8-9D9C-FD121F6DFE8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UMUM</c:v>
                </c:pt>
                <c:pt idx="1">
                  <c:v>NPBI</c:v>
                </c:pt>
                <c:pt idx="2">
                  <c:v>PBI</c:v>
                </c:pt>
                <c:pt idx="3">
                  <c:v>JKD</c:v>
                </c:pt>
                <c:pt idx="4">
                  <c:v>BKMKS</c:v>
                </c:pt>
              </c:strCache>
            </c:strRef>
          </c:cat>
          <c:val>
            <c:numRef>
              <c:f>Sheet1!$B$2:$B$6</c:f>
              <c:numCache>
                <c:formatCode>_(* #,##0_);_(* \(#,##0\);_(* "-"_);_(@_)</c:formatCode>
                <c:ptCount val="5"/>
                <c:pt idx="0">
                  <c:v>11448</c:v>
                </c:pt>
                <c:pt idx="1">
                  <c:v>8662</c:v>
                </c:pt>
                <c:pt idx="2">
                  <c:v>11940</c:v>
                </c:pt>
                <c:pt idx="3">
                  <c:v>937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CEE8-42A8-9D9C-FD121F6DFE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2873856"/>
        <c:axId val="242875392"/>
        <c:axId val="0"/>
      </c:bar3DChart>
      <c:catAx>
        <c:axId val="242873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 i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en-US"/>
          </a:p>
        </c:txPr>
        <c:crossAx val="242875392"/>
        <c:crosses val="autoZero"/>
        <c:auto val="1"/>
        <c:lblAlgn val="ctr"/>
        <c:lblOffset val="100"/>
        <c:noMultiLvlLbl val="0"/>
      </c:catAx>
      <c:valAx>
        <c:axId val="242875392"/>
        <c:scaling>
          <c:orientation val="minMax"/>
        </c:scaling>
        <c:delete val="1"/>
        <c:axPos val="l"/>
        <c:numFmt formatCode="_(* #,##0_);_(* \(#,##0\);_(* &quot;-&quot;_);_(@_)" sourceLinked="1"/>
        <c:majorTickMark val="out"/>
        <c:minorTickMark val="none"/>
        <c:tickLblPos val="nextTo"/>
        <c:crossAx val="2428738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603009403912547E-2"/>
          <c:y val="9.406362256045625E-2"/>
          <c:w val="0.96879398119217486"/>
          <c:h val="0.6975951746102284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4D1-4B92-B6F5-413A16ECD1F1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4D1-4B92-B6F5-413A16ECD1F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4D1-4B92-B6F5-413A16ECD1F1}"/>
              </c:ext>
            </c:extLst>
          </c:dPt>
          <c:dPt>
            <c:idx val="4"/>
            <c:invertIfNegative val="0"/>
            <c:bubble3D val="0"/>
            <c:spPr>
              <a:solidFill>
                <a:srgbClr val="CC00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4D1-4B92-B6F5-413A16ECD1F1}"/>
              </c:ext>
            </c:extLst>
          </c:dPt>
          <c:dLbls>
            <c:dLbl>
              <c:idx val="0"/>
              <c:layout>
                <c:manualLayout>
                  <c:x val="2.1042034695167191E-3"/>
                  <c:y val="-2.3004690300111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24D1-4B92-B6F5-413A16ECD1F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57311908234192E-2"/>
                  <c:y val="-2.5560767000123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4D1-4B92-B6F5-413A16ECD1F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3146238164683912E-2"/>
                  <c:y val="-3.0672920400148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4D1-4B92-B6F5-413A16ECD1F1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1563052042750798E-3"/>
                  <c:y val="-2.5560767000123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4D1-4B92-B6F5-413A16ECD1F1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2625220817100321E-2"/>
                  <c:y val="-4.08972272001984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4D1-4B92-B6F5-413A16ECD1F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UMUM</c:v>
                </c:pt>
                <c:pt idx="1">
                  <c:v>NPBI</c:v>
                </c:pt>
                <c:pt idx="2">
                  <c:v>PBI</c:v>
                </c:pt>
                <c:pt idx="3">
                  <c:v>JKD</c:v>
                </c:pt>
                <c:pt idx="4">
                  <c:v>BKMKS</c:v>
                </c:pt>
              </c:strCache>
            </c:strRef>
          </c:cat>
          <c:val>
            <c:numRef>
              <c:f>Sheet1!$B$2:$B$6</c:f>
              <c:numCache>
                <c:formatCode>_(* #,##0_);_(* \(#,##0\);_(* "-"_);_(@_)</c:formatCode>
                <c:ptCount val="5"/>
                <c:pt idx="0">
                  <c:v>348</c:v>
                </c:pt>
                <c:pt idx="1">
                  <c:v>570</c:v>
                </c:pt>
                <c:pt idx="2">
                  <c:v>1113</c:v>
                </c:pt>
                <c:pt idx="3">
                  <c:v>185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24D1-4B92-B6F5-413A16ECD1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2983680"/>
        <c:axId val="242985216"/>
        <c:axId val="0"/>
      </c:bar3DChart>
      <c:catAx>
        <c:axId val="242983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 i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en-US"/>
          </a:p>
        </c:txPr>
        <c:crossAx val="242985216"/>
        <c:crosses val="autoZero"/>
        <c:auto val="1"/>
        <c:lblAlgn val="ctr"/>
        <c:lblOffset val="100"/>
        <c:noMultiLvlLbl val="0"/>
      </c:catAx>
      <c:valAx>
        <c:axId val="242985216"/>
        <c:scaling>
          <c:orientation val="minMax"/>
        </c:scaling>
        <c:delete val="1"/>
        <c:axPos val="l"/>
        <c:numFmt formatCode="_(* #,##0_);_(* \(#,##0\);_(* &quot;-&quot;_);_(@_)" sourceLinked="1"/>
        <c:majorTickMark val="out"/>
        <c:minorTickMark val="none"/>
        <c:tickLblPos val="nextTo"/>
        <c:crossAx val="242983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2.8477084650732575E-2"/>
          <c:w val="0.98131753938168231"/>
          <c:h val="0.904510725682245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PENDAPATAN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B08-4984-A4C5-5919F096901A}"/>
              </c:ext>
            </c:extLst>
          </c:dPt>
          <c:dPt>
            <c:idx val="1"/>
            <c:invertIfNegative val="0"/>
            <c:bubble3D val="0"/>
            <c:spPr>
              <a:solidFill>
                <a:srgbClr val="E28B0A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B08-4984-A4C5-5919F096901A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B08-4984-A4C5-5919F096901A}"/>
              </c:ext>
            </c:extLst>
          </c:dPt>
          <c:dPt>
            <c:idx val="4"/>
            <c:invertIfNegative val="0"/>
            <c:bubble3D val="0"/>
            <c:spPr>
              <a:solidFill>
                <a:srgbClr val="CCFF33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B08-4984-A4C5-5919F096901A}"/>
              </c:ext>
            </c:extLst>
          </c:dPt>
          <c:dPt>
            <c:idx val="5"/>
            <c:invertIfNegative val="0"/>
            <c:bubble3D val="0"/>
            <c:spPr>
              <a:solidFill>
                <a:srgbClr val="FF6699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B08-4984-A4C5-5919F096901A}"/>
              </c:ext>
            </c:extLst>
          </c:dPt>
          <c:dPt>
            <c:idx val="6"/>
            <c:invertIfNegative val="0"/>
            <c:bubble3D val="0"/>
            <c:spPr>
              <a:solidFill>
                <a:srgbClr val="6666FF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B08-4984-A4C5-5919F096901A}"/>
              </c:ext>
            </c:extLst>
          </c:dPt>
          <c:dPt>
            <c:idx val="8"/>
            <c:invertIfNegative val="0"/>
            <c:bubble3D val="0"/>
            <c:spPr>
              <a:solidFill>
                <a:srgbClr val="CC00FF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0"/>
                  <c:y val="-1.11346492530688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B08-4984-A4C5-5919F096901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1.948563619287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B08-4984-A4C5-5919F096901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2.22692985061377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DB08-4984-A4C5-5919F096901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2688108964538223E-2"/>
                  <c:y val="-2.346842414334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B08-4984-A4C5-5919F096901A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2467425770809611E-3"/>
                  <c:y val="-4.56163600869744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B08-4984-A4C5-5919F096901A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1233712885404805E-3"/>
                  <c:y val="-3.8585990445506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DB08-4984-A4C5-5919F096901A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7.3486356204698925E-17"/>
                  <c:y val="-2.2269298506137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DB08-4984-A4C5-5919F096901A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9491946047042191E-2"/>
                  <c:y val="-2.8745813957179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DB08-4984-A4C5-5919F096901A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4.0083930068376293E-3"/>
                  <c:y val="-2.7836623132672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DB08-4984-A4C5-5919F096901A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2.0041965034188133E-3"/>
                  <c:y val="-8.35098693980167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DB08-4984-A4C5-5919F096901A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"/>
                  <c:y val="-2.22692985061377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DB08-4984-A4C5-5919F096901A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JUNI</c:v>
                </c:pt>
                <c:pt idx="6">
                  <c:v>JULI</c:v>
                </c:pt>
                <c:pt idx="7">
                  <c:v>AGT</c:v>
                </c:pt>
                <c:pt idx="8">
                  <c:v>SEP</c:v>
                </c:pt>
              </c:strCache>
            </c:strRef>
          </c:cat>
          <c:val>
            <c:numRef>
              <c:f>Sheet1!$B$2:$B$10</c:f>
              <c:numCache>
                <c:formatCode>_(* #,##0_);_(* \(#,##0\);_(* "-"_);_(@_)</c:formatCode>
                <c:ptCount val="9"/>
                <c:pt idx="0">
                  <c:v>3313857775</c:v>
                </c:pt>
                <c:pt idx="1">
                  <c:v>5535111155</c:v>
                </c:pt>
                <c:pt idx="2">
                  <c:v>7918307966</c:v>
                </c:pt>
                <c:pt idx="3">
                  <c:v>12585747071</c:v>
                </c:pt>
                <c:pt idx="4">
                  <c:v>13193610603</c:v>
                </c:pt>
                <c:pt idx="5">
                  <c:v>15597641575</c:v>
                </c:pt>
                <c:pt idx="6">
                  <c:v>19061619222</c:v>
                </c:pt>
                <c:pt idx="7">
                  <c:v>21015405672</c:v>
                </c:pt>
                <c:pt idx="8">
                  <c:v>23640288483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DB08-4984-A4C5-5919F09690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44482560"/>
        <c:axId val="344484096"/>
        <c:axId val="0"/>
      </c:bar3DChart>
      <c:catAx>
        <c:axId val="344482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C0C0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en-US"/>
          </a:p>
        </c:txPr>
        <c:crossAx val="344484096"/>
        <c:crosses val="autoZero"/>
        <c:auto val="1"/>
        <c:lblAlgn val="ctr"/>
        <c:lblOffset val="100"/>
        <c:noMultiLvlLbl val="0"/>
      </c:catAx>
      <c:valAx>
        <c:axId val="344484096"/>
        <c:scaling>
          <c:orientation val="minMax"/>
        </c:scaling>
        <c:delete val="1"/>
        <c:axPos val="l"/>
        <c:numFmt formatCode="_(* #,##0_);_(* \(#,##0\);_(* &quot;-&quot;_);_(@_)" sourceLinked="1"/>
        <c:majorTickMark val="none"/>
        <c:minorTickMark val="none"/>
        <c:tickLblPos val="nextTo"/>
        <c:crossAx val="34448256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en-US" sz="1600" b="1" dirty="0" err="1" smtClean="0">
                <a:latin typeface="Verdana" pitchFamily="34" charset="0"/>
                <a:ea typeface="Verdana" pitchFamily="34" charset="0"/>
              </a:rPr>
              <a:t>Pelayanan</a:t>
            </a:r>
            <a:r>
              <a:rPr lang="en-US" sz="1600" b="1" baseline="0" dirty="0" smtClean="0"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b="1" baseline="0" dirty="0" err="1" smtClean="0">
                <a:latin typeface="Verdana" pitchFamily="34" charset="0"/>
                <a:ea typeface="Verdana" pitchFamily="34" charset="0"/>
              </a:rPr>
              <a:t>Kesehatan</a:t>
            </a:r>
            <a:endParaRPr lang="en-US" sz="1600" b="1" dirty="0">
              <a:latin typeface="Verdana" pitchFamily="34" charset="0"/>
              <a:ea typeface="Verdana" pitchFamily="34" charset="0"/>
            </a:endParaRPr>
          </a:p>
        </c:rich>
      </c:tx>
      <c:layout/>
      <c:overlay val="1"/>
      <c:spPr>
        <a:gradFill flip="none" rotWithShape="1">
          <a:gsLst>
            <a:gs pos="0">
              <a:srgbClr val="CC00FF">
                <a:tint val="66000"/>
                <a:satMod val="160000"/>
              </a:srgbClr>
            </a:gs>
            <a:gs pos="50000">
              <a:srgbClr val="CC00FF">
                <a:tint val="44500"/>
                <a:satMod val="160000"/>
              </a:srgbClr>
            </a:gs>
            <a:gs pos="100000">
              <a:srgbClr val="CC00FF">
                <a:tint val="23500"/>
                <a:satMod val="160000"/>
              </a:srgbClr>
            </a:gs>
          </a:gsLst>
          <a:lin ang="5400000" scaled="1"/>
          <a:tileRect/>
        </a:gradFill>
        <a:effectLst>
          <a:outerShdw blurRad="50800" dist="38100" dir="16200000" rotWithShape="0">
            <a:prstClr val="black">
              <a:alpha val="40000"/>
            </a:prstClr>
          </a:outerShdw>
        </a:effectLst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7473878303626311E-3"/>
          <c:y val="0.24572893672039661"/>
          <c:w val="0.94935236649889265"/>
          <c:h val="0.6724285755201332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FF66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Lbls>
            <c:delete val="1"/>
          </c:dLbls>
          <c:cat>
            <c:strRef>
              <c:f>Sheet1!$A$2</c:f>
              <c:strCache>
                <c:ptCount val="1"/>
                <c:pt idx="0">
                  <c:v>Pelayanan Kesehatan</c:v>
                </c:pt>
              </c:strCache>
            </c:strRef>
          </c:cat>
          <c:val>
            <c:numRef>
              <c:f>Sheet1!$B$2</c:f>
              <c:numCache>
                <c:formatCode>_(* #,##0_);_(* \(#,##0\);_(* "-"_);_(@_)</c:formatCode>
                <c:ptCount val="1"/>
                <c:pt idx="0">
                  <c:v>33283000000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Realisasi</c:v>
                </c:pt>
              </c:strCache>
            </c:strRef>
          </c:tx>
          <c:spPr>
            <a:solidFill>
              <a:srgbClr val="6666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Pelayanan Kesehatan</c:v>
                </c:pt>
              </c:strCache>
            </c:strRef>
          </c:cat>
          <c:val>
            <c:numRef>
              <c:f>Sheet1!$C$2</c:f>
              <c:numCache>
                <c:formatCode>_(* #,##0_);_(* \(#,##0\);_(* "-"_);_(@_)</c:formatCode>
                <c:ptCount val="1"/>
                <c:pt idx="0">
                  <c:v>25114363310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44778240"/>
        <c:axId val="344779776"/>
        <c:axId val="0"/>
      </c:bar3DChart>
      <c:catAx>
        <c:axId val="3447782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4779776"/>
        <c:crosses val="autoZero"/>
        <c:auto val="1"/>
        <c:lblAlgn val="ctr"/>
        <c:lblOffset val="100"/>
        <c:noMultiLvlLbl val="0"/>
      </c:catAx>
      <c:valAx>
        <c:axId val="344779776"/>
        <c:scaling>
          <c:orientation val="minMax"/>
        </c:scaling>
        <c:delete val="1"/>
        <c:axPos val="l"/>
        <c:numFmt formatCode="_(* #,##0_);_(* \(#,##0\);_(* &quot;-&quot;_);_(@_)" sourceLinked="1"/>
        <c:majorTickMark val="out"/>
        <c:minorTickMark val="none"/>
        <c:tickLblPos val="nextTo"/>
        <c:crossAx val="3447782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9273714402786213E-3"/>
          <c:y val="0.91500924212929646"/>
          <c:w val="0.75546711739397665"/>
          <c:h val="6.4542144270604396E-2"/>
        </c:manualLayout>
      </c:layout>
      <c:overlay val="0"/>
      <c:spPr>
        <a:effectLst>
          <a:outerShdw blurRad="50800" dist="38100" dir="16200000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400" b="1">
              <a:solidFill>
                <a:schemeClr val="tx2"/>
              </a:solidFill>
              <a:latin typeface="Verdana" pitchFamily="34" charset="0"/>
              <a:ea typeface="Verdana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en-US" sz="1600" b="1" dirty="0" err="1" smtClean="0">
                <a:latin typeface="Verdana" pitchFamily="34" charset="0"/>
                <a:ea typeface="Verdana" pitchFamily="34" charset="0"/>
              </a:rPr>
              <a:t>Pendidikan</a:t>
            </a:r>
            <a:r>
              <a:rPr lang="en-US" sz="1600" b="1" dirty="0" smtClean="0">
                <a:latin typeface="Verdana" pitchFamily="34" charset="0"/>
                <a:ea typeface="Verdana" pitchFamily="34" charset="0"/>
              </a:rPr>
              <a:t> &amp; </a:t>
            </a:r>
            <a:r>
              <a:rPr lang="en-US" sz="1600" b="1" dirty="0" err="1" smtClean="0">
                <a:latin typeface="Verdana" pitchFamily="34" charset="0"/>
                <a:ea typeface="Verdana" pitchFamily="34" charset="0"/>
              </a:rPr>
              <a:t>Pelatihan</a:t>
            </a:r>
            <a:endParaRPr lang="en-US" sz="1600" b="1" dirty="0">
              <a:latin typeface="Verdana" pitchFamily="34" charset="0"/>
              <a:ea typeface="Verdana" pitchFamily="34" charset="0"/>
            </a:endParaRPr>
          </a:p>
        </c:rich>
      </c:tx>
      <c:layout/>
      <c:overlay val="1"/>
      <c:spPr>
        <a:gradFill flip="none" rotWithShape="1">
          <a:gsLst>
            <a:gs pos="0">
              <a:srgbClr val="CC00FF">
                <a:tint val="66000"/>
                <a:satMod val="160000"/>
              </a:srgbClr>
            </a:gs>
            <a:gs pos="50000">
              <a:srgbClr val="CC00FF">
                <a:tint val="44500"/>
                <a:satMod val="160000"/>
              </a:srgbClr>
            </a:gs>
            <a:gs pos="100000">
              <a:srgbClr val="CC00FF">
                <a:tint val="23500"/>
                <a:satMod val="160000"/>
              </a:srgbClr>
            </a:gs>
          </a:gsLst>
          <a:lin ang="5400000" scaled="1"/>
          <a:tileRect/>
        </a:gradFill>
        <a:effectLst>
          <a:outerShdw blurRad="50800" dist="38100" dir="16200000" rotWithShape="0">
            <a:prstClr val="black">
              <a:alpha val="40000"/>
            </a:prstClr>
          </a:outerShdw>
        </a:effectLst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7473878303626311E-3"/>
          <c:y val="0.24572893672039661"/>
          <c:w val="0.94935236649889265"/>
          <c:h val="0.6724285755201332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FF66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Lbls>
            <c:delete val="1"/>
          </c:dLbls>
          <c:cat>
            <c:strRef>
              <c:f>Sheet1!$A$2</c:f>
              <c:strCache>
                <c:ptCount val="1"/>
                <c:pt idx="0">
                  <c:v>Pendidikan &amp; Pelatihan</c:v>
                </c:pt>
              </c:strCache>
            </c:strRef>
          </c:cat>
          <c:val>
            <c:numRef>
              <c:f>Sheet1!$B$2</c:f>
              <c:numCache>
                <c:formatCode>_(* #,##0_);_(* \(#,##0\);_(* "-"_);_(@_)</c:formatCode>
                <c:ptCount val="1"/>
                <c:pt idx="0">
                  <c:v>1172000000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Realisasi</c:v>
                </c:pt>
              </c:strCache>
            </c:strRef>
          </c:tx>
          <c:spPr>
            <a:solidFill>
              <a:srgbClr val="6666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Pendidikan &amp; Pelatihan</c:v>
                </c:pt>
              </c:strCache>
            </c:strRef>
          </c:cat>
          <c:val>
            <c:numRef>
              <c:f>Sheet1!$C$2</c:f>
              <c:numCache>
                <c:formatCode>_(* #,##0_);_(* \(#,##0\);_(* "-"_);_(@_)</c:formatCode>
                <c:ptCount val="1"/>
                <c:pt idx="0">
                  <c:v>1091021000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45015808"/>
        <c:axId val="345017344"/>
        <c:axId val="0"/>
      </c:bar3DChart>
      <c:catAx>
        <c:axId val="3450158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5017344"/>
        <c:crosses val="autoZero"/>
        <c:auto val="1"/>
        <c:lblAlgn val="ctr"/>
        <c:lblOffset val="100"/>
        <c:noMultiLvlLbl val="0"/>
      </c:catAx>
      <c:valAx>
        <c:axId val="345017344"/>
        <c:scaling>
          <c:orientation val="minMax"/>
        </c:scaling>
        <c:delete val="1"/>
        <c:axPos val="l"/>
        <c:numFmt formatCode="_(* #,##0_);_(* \(#,##0\);_(* &quot;-&quot;_);_(@_)" sourceLinked="1"/>
        <c:majorTickMark val="out"/>
        <c:minorTickMark val="none"/>
        <c:tickLblPos val="nextTo"/>
        <c:crossAx val="3450158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9273714402786213E-3"/>
          <c:y val="0.91500924212929646"/>
          <c:w val="0.75546711739397665"/>
          <c:h val="6.4542144270604396E-2"/>
        </c:manualLayout>
      </c:layout>
      <c:overlay val="0"/>
      <c:spPr>
        <a:effectLst>
          <a:outerShdw blurRad="50800" dist="38100" dir="16200000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400" b="1">
              <a:solidFill>
                <a:schemeClr val="tx2"/>
              </a:solidFill>
              <a:latin typeface="Verdana" pitchFamily="34" charset="0"/>
              <a:ea typeface="Verdana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en-US" sz="1600" b="1" dirty="0" smtClean="0">
                <a:latin typeface="Verdana" pitchFamily="34" charset="0"/>
                <a:ea typeface="Verdana" pitchFamily="34" charset="0"/>
              </a:rPr>
              <a:t>Lain-lain</a:t>
            </a:r>
            <a:endParaRPr lang="en-US" sz="1600" b="1" dirty="0">
              <a:latin typeface="Verdana" pitchFamily="34" charset="0"/>
              <a:ea typeface="Verdana" pitchFamily="34" charset="0"/>
            </a:endParaRPr>
          </a:p>
        </c:rich>
      </c:tx>
      <c:layout/>
      <c:overlay val="1"/>
      <c:spPr>
        <a:gradFill flip="none" rotWithShape="1">
          <a:gsLst>
            <a:gs pos="0">
              <a:srgbClr val="CC00FF">
                <a:tint val="66000"/>
                <a:satMod val="160000"/>
              </a:srgbClr>
            </a:gs>
            <a:gs pos="50000">
              <a:srgbClr val="CC00FF">
                <a:tint val="44500"/>
                <a:satMod val="160000"/>
              </a:srgbClr>
            </a:gs>
            <a:gs pos="100000">
              <a:srgbClr val="CC00FF">
                <a:tint val="23500"/>
                <a:satMod val="160000"/>
              </a:srgbClr>
            </a:gs>
          </a:gsLst>
          <a:lin ang="5400000" scaled="1"/>
          <a:tileRect/>
        </a:gradFill>
        <a:effectLst>
          <a:outerShdw blurRad="50800" dist="38100" dir="16200000" rotWithShape="0">
            <a:prstClr val="black">
              <a:alpha val="40000"/>
            </a:prstClr>
          </a:outerShdw>
        </a:effectLst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7473878303626311E-3"/>
          <c:y val="0.24572893672039661"/>
          <c:w val="0.94935236649889265"/>
          <c:h val="0.6724285755201332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FF66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Lbls>
            <c:delete val="1"/>
          </c:dLbls>
          <c:cat>
            <c:strRef>
              <c:f>Sheet1!$A$2</c:f>
              <c:strCache>
                <c:ptCount val="1"/>
                <c:pt idx="0">
                  <c:v>Lain-lain</c:v>
                </c:pt>
              </c:strCache>
            </c:strRef>
          </c:cat>
          <c:val>
            <c:numRef>
              <c:f>Sheet1!$B$2</c:f>
              <c:numCache>
                <c:formatCode>_(* #,##0_);_(* \(#,##0\);_(* "-"_);_(@_)</c:formatCode>
                <c:ptCount val="1"/>
                <c:pt idx="0">
                  <c:v>545000000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Realisasi</c:v>
                </c:pt>
              </c:strCache>
            </c:strRef>
          </c:tx>
          <c:spPr>
            <a:solidFill>
              <a:srgbClr val="6666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Lain-lain</c:v>
                </c:pt>
              </c:strCache>
            </c:strRef>
          </c:cat>
          <c:val>
            <c:numRef>
              <c:f>Sheet1!$C$2</c:f>
              <c:numCache>
                <c:formatCode>_(* #,##0_);_(* \(#,##0\);_(* "-"_);_(@_)</c:formatCode>
                <c:ptCount val="1"/>
                <c:pt idx="0">
                  <c:v>355430122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45786240"/>
        <c:axId val="345787776"/>
        <c:axId val="0"/>
      </c:bar3DChart>
      <c:catAx>
        <c:axId val="3457862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5787776"/>
        <c:crosses val="autoZero"/>
        <c:auto val="1"/>
        <c:lblAlgn val="ctr"/>
        <c:lblOffset val="100"/>
        <c:noMultiLvlLbl val="0"/>
      </c:catAx>
      <c:valAx>
        <c:axId val="345787776"/>
        <c:scaling>
          <c:orientation val="minMax"/>
        </c:scaling>
        <c:delete val="1"/>
        <c:axPos val="l"/>
        <c:numFmt formatCode="_(* #,##0_);_(* \(#,##0\);_(* &quot;-&quot;_);_(@_)" sourceLinked="1"/>
        <c:majorTickMark val="out"/>
        <c:minorTickMark val="none"/>
        <c:tickLblPos val="nextTo"/>
        <c:crossAx val="3457862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9273714402786213E-3"/>
          <c:y val="0.91500924212929646"/>
          <c:w val="0.75546711739397665"/>
          <c:h val="6.4542144270604396E-2"/>
        </c:manualLayout>
      </c:layout>
      <c:overlay val="0"/>
      <c:spPr>
        <a:effectLst>
          <a:outerShdw blurRad="50800" dist="38100" dir="16200000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400" b="1">
              <a:solidFill>
                <a:schemeClr val="tx2"/>
              </a:solidFill>
              <a:latin typeface="Verdana" pitchFamily="34" charset="0"/>
              <a:ea typeface="Verdana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188559191901149E-2"/>
          <c:y val="5.3358939513039522E-2"/>
          <c:w val="0.97562288161619803"/>
          <c:h val="0.40849677973700238"/>
        </c:manualLayout>
      </c:layout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TARGET (65%)</c:v>
                </c:pt>
              </c:strCache>
            </c:strRef>
          </c:tx>
          <c:spPr>
            <a:ln w="38100" cmpd="sng">
              <a:solidFill>
                <a:srgbClr val="FF0000"/>
              </a:solidFill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JUNI</c:v>
                </c:pt>
                <c:pt idx="6">
                  <c:v>JULI</c:v>
                </c:pt>
                <c:pt idx="7">
                  <c:v>AGT</c:v>
                </c:pt>
                <c:pt idx="8">
                  <c:v>SEP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65</c:v>
                </c:pt>
                <c:pt idx="1">
                  <c:v>65</c:v>
                </c:pt>
                <c:pt idx="2">
                  <c:v>65</c:v>
                </c:pt>
                <c:pt idx="3">
                  <c:v>65</c:v>
                </c:pt>
                <c:pt idx="4">
                  <c:v>65</c:v>
                </c:pt>
                <c:pt idx="5">
                  <c:v>65</c:v>
                </c:pt>
                <c:pt idx="6">
                  <c:v>65</c:v>
                </c:pt>
                <c:pt idx="7">
                  <c:v>65</c:v>
                </c:pt>
                <c:pt idx="8">
                  <c:v>65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BE1-4FE0-A9A3-01FC4D09C8E1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BOR (%)</c:v>
                </c:pt>
              </c:strCache>
            </c:strRef>
          </c:tx>
          <c:spPr>
            <a:ln w="38100">
              <a:solidFill>
                <a:srgbClr val="0000FF"/>
              </a:solidFill>
            </a:ln>
          </c:spPr>
          <c:marker>
            <c:symbol val="circle"/>
            <c:size val="15"/>
            <c:spPr>
              <a:solidFill>
                <a:srgbClr val="00B050"/>
              </a:solidFill>
            </c:spPr>
          </c:marker>
          <c:dLbls>
            <c:dLbl>
              <c:idx val="5"/>
              <c:layout>
                <c:manualLayout>
                  <c:x val="-5.4249649471226728E-2"/>
                  <c:y val="-7.19350966423784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432-42D7-9B8D-B979BB05094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2">
                        <a:lumMod val="25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JUNI</c:v>
                </c:pt>
                <c:pt idx="6">
                  <c:v>JULI</c:v>
                </c:pt>
                <c:pt idx="7">
                  <c:v>AGT</c:v>
                </c:pt>
                <c:pt idx="8">
                  <c:v>SEP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62.98</c:v>
                </c:pt>
                <c:pt idx="1">
                  <c:v>64.53</c:v>
                </c:pt>
                <c:pt idx="2">
                  <c:v>70.13</c:v>
                </c:pt>
                <c:pt idx="3">
                  <c:v>70.62</c:v>
                </c:pt>
                <c:pt idx="4">
                  <c:v>67.37</c:v>
                </c:pt>
                <c:pt idx="5">
                  <c:v>60.38</c:v>
                </c:pt>
                <c:pt idx="6" formatCode="0.00">
                  <c:v>65.3</c:v>
                </c:pt>
                <c:pt idx="7" formatCode="0.00">
                  <c:v>61.5</c:v>
                </c:pt>
                <c:pt idx="8">
                  <c:v>60.88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BE1-4FE0-A9A3-01FC4D09C8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5501952"/>
        <c:axId val="335511936"/>
      </c:lineChart>
      <c:catAx>
        <c:axId val="335501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335511936"/>
        <c:crosses val="autoZero"/>
        <c:auto val="1"/>
        <c:lblAlgn val="ctr"/>
        <c:lblOffset val="100"/>
        <c:noMultiLvlLbl val="0"/>
      </c:catAx>
      <c:valAx>
        <c:axId val="3355119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35501952"/>
        <c:crosses val="autoZero"/>
        <c:crossBetween val="between"/>
      </c:valAx>
      <c:spPr>
        <a:noFill/>
        <a:ln w="25400">
          <a:noFill/>
        </a:ln>
        <a:effectLst/>
        <a:sp3d/>
      </c:spPr>
    </c:plotArea>
    <c:legend>
      <c:legendPos val="b"/>
      <c:layout>
        <c:manualLayout>
          <c:xMode val="edge"/>
          <c:yMode val="edge"/>
          <c:x val="0.35822698953581256"/>
          <c:y val="0.72403141089181899"/>
          <c:w val="0.28132991925712103"/>
          <c:h val="9.9146409749293285E-2"/>
        </c:manualLayout>
      </c:layout>
      <c:overlay val="0"/>
      <c:txPr>
        <a:bodyPr/>
        <a:lstStyle/>
        <a:p>
          <a:pPr>
            <a:defRPr sz="1200" b="1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188559191901149E-2"/>
          <c:y val="5.3358939513039522E-2"/>
          <c:w val="0.97562288161619803"/>
          <c:h val="0.4881785312961449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LOS (Hari)</c:v>
                </c:pt>
              </c:strCache>
            </c:strRef>
          </c:tx>
          <c:spPr>
            <a:ln w="38100" cmpd="sng">
              <a:solidFill>
                <a:srgbClr val="FF0000"/>
              </a:solidFill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JUNI</c:v>
                </c:pt>
                <c:pt idx="6">
                  <c:v>JULI</c:v>
                </c:pt>
                <c:pt idx="7">
                  <c:v>AGT</c:v>
                </c:pt>
                <c:pt idx="8">
                  <c:v>SEP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28</c:v>
                </c:pt>
                <c:pt idx="1">
                  <c:v>27</c:v>
                </c:pt>
                <c:pt idx="2">
                  <c:v>24</c:v>
                </c:pt>
                <c:pt idx="3">
                  <c:v>28</c:v>
                </c:pt>
                <c:pt idx="4">
                  <c:v>27</c:v>
                </c:pt>
                <c:pt idx="5">
                  <c:v>29</c:v>
                </c:pt>
                <c:pt idx="6">
                  <c:v>27</c:v>
                </c:pt>
                <c:pt idx="7">
                  <c:v>27</c:v>
                </c:pt>
                <c:pt idx="8">
                  <c:v>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34B-4C9B-B4A2-E536C8DAF18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TARGET (27)</c:v>
                </c:pt>
              </c:strCache>
            </c:strRef>
          </c:tx>
          <c:spPr>
            <a:ln w="38100">
              <a:solidFill>
                <a:srgbClr val="0000FF"/>
              </a:solidFill>
            </a:ln>
          </c:spPr>
          <c:marker>
            <c:symbol val="circle"/>
            <c:size val="15"/>
            <c:spPr>
              <a:solidFill>
                <a:srgbClr val="00B05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CC00FF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JUNI</c:v>
                </c:pt>
                <c:pt idx="6">
                  <c:v>JULI</c:v>
                </c:pt>
                <c:pt idx="7">
                  <c:v>AGT</c:v>
                </c:pt>
                <c:pt idx="8">
                  <c:v>SEP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27</c:v>
                </c:pt>
                <c:pt idx="1">
                  <c:v>27</c:v>
                </c:pt>
                <c:pt idx="2">
                  <c:v>27</c:v>
                </c:pt>
                <c:pt idx="3">
                  <c:v>27</c:v>
                </c:pt>
                <c:pt idx="4">
                  <c:v>27</c:v>
                </c:pt>
                <c:pt idx="5">
                  <c:v>27</c:v>
                </c:pt>
                <c:pt idx="6">
                  <c:v>27</c:v>
                </c:pt>
                <c:pt idx="7">
                  <c:v>27</c:v>
                </c:pt>
                <c:pt idx="8">
                  <c:v>27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34B-4C9B-B4A2-E536C8DAF1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2119040"/>
        <c:axId val="242120576"/>
      </c:lineChart>
      <c:catAx>
        <c:axId val="242119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242120576"/>
        <c:crosses val="autoZero"/>
        <c:auto val="1"/>
        <c:lblAlgn val="ctr"/>
        <c:lblOffset val="100"/>
        <c:noMultiLvlLbl val="0"/>
      </c:catAx>
      <c:valAx>
        <c:axId val="2421205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42119040"/>
        <c:crosses val="autoZero"/>
        <c:crossBetween val="between"/>
      </c:valAx>
      <c:spPr>
        <a:noFill/>
        <a:ln>
          <a:noFill/>
        </a:ln>
        <a:effectLst/>
        <a:sp3d/>
      </c:spPr>
    </c:plotArea>
    <c:legend>
      <c:legendPos val="b"/>
      <c:layout>
        <c:manualLayout>
          <c:xMode val="edge"/>
          <c:yMode val="edge"/>
          <c:x val="0.36471231510383245"/>
          <c:y val="0.80449784331955343"/>
          <c:w val="0.30152870017341632"/>
          <c:h val="0.10689307274808721"/>
        </c:manualLayout>
      </c:layout>
      <c:overlay val="0"/>
      <c:txPr>
        <a:bodyPr/>
        <a:lstStyle/>
        <a:p>
          <a:pPr>
            <a:defRPr sz="1200" b="1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18852811974663E-2"/>
          <c:y val="8.2696958336523449E-2"/>
          <c:w val="0.90212310538822538"/>
          <c:h val="0.40849677973700238"/>
        </c:manualLayout>
      </c:layout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TARGET (2870)</c:v>
                </c:pt>
              </c:strCache>
            </c:strRef>
          </c:tx>
          <c:spPr>
            <a:ln w="25400" cmpd="sng">
              <a:solidFill>
                <a:srgbClr val="FF0000"/>
              </a:solidFill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6"/>
              <c:layout>
                <c:manualLayout>
                  <c:x val="9.2611262982134179E-2"/>
                  <c:y val="4.1911646289466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FC7-4E90-B4E1-13A917E2B0C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C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Sheet1!$A$2:$A$10</c:f>
              <c:strCache>
                <c:ptCount val="9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JUNI</c:v>
                </c:pt>
                <c:pt idx="6">
                  <c:v>JULI</c:v>
                </c:pt>
                <c:pt idx="7">
                  <c:v>AGT</c:v>
                </c:pt>
                <c:pt idx="8">
                  <c:v>SEP</c:v>
                </c:pt>
              </c:strCache>
            </c:strRef>
          </c:cat>
          <c:val>
            <c:numRef>
              <c:f>Sheet1!$C$2:$C$10</c:f>
              <c:numCache>
                <c:formatCode>_(* #.##0_);_(* \(#.##0\);_(* "-"??_);_(@_)</c:formatCode>
                <c:ptCount val="9"/>
                <c:pt idx="0">
                  <c:v>2870</c:v>
                </c:pt>
                <c:pt idx="1">
                  <c:v>2870</c:v>
                </c:pt>
                <c:pt idx="2">
                  <c:v>2870</c:v>
                </c:pt>
                <c:pt idx="3">
                  <c:v>2870</c:v>
                </c:pt>
                <c:pt idx="4">
                  <c:v>2870</c:v>
                </c:pt>
                <c:pt idx="5">
                  <c:v>2870</c:v>
                </c:pt>
                <c:pt idx="6">
                  <c:v>2870</c:v>
                </c:pt>
                <c:pt idx="7">
                  <c:v>2870</c:v>
                </c:pt>
                <c:pt idx="8">
                  <c:v>2870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BE1-4FE0-A9A3-01FC4D09C8E1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Kunjungan RJ</c:v>
                </c:pt>
              </c:strCache>
            </c:strRef>
          </c:tx>
          <c:spPr>
            <a:ln w="38100">
              <a:solidFill>
                <a:srgbClr val="0000FF"/>
              </a:solidFill>
            </a:ln>
          </c:spPr>
          <c:marker>
            <c:symbol val="circle"/>
            <c:size val="15"/>
            <c:spPr>
              <a:solidFill>
                <a:srgbClr val="00B050"/>
              </a:solidFill>
            </c:spPr>
          </c:marker>
          <c:dLbls>
            <c:dLbl>
              <c:idx val="0"/>
              <c:layout>
                <c:manualLayout>
                  <c:x val="-2.2609409984454293E-2"/>
                  <c:y val="-5.90511995311175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615-4B8A-BB8C-EBAF462E363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2">
                        <a:lumMod val="25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JUNI</c:v>
                </c:pt>
                <c:pt idx="6">
                  <c:v>JULI</c:v>
                </c:pt>
                <c:pt idx="7">
                  <c:v>AGT</c:v>
                </c:pt>
                <c:pt idx="8">
                  <c:v>SEP</c:v>
                </c:pt>
              </c:strCache>
            </c:strRef>
          </c:cat>
          <c:val>
            <c:numRef>
              <c:f>Sheet1!$B$2:$B$10</c:f>
              <c:numCache>
                <c:formatCode>_(* #.##0_);_(* \(#.##0\);_(* "-"??_);_(@_)</c:formatCode>
                <c:ptCount val="9"/>
                <c:pt idx="0">
                  <c:v>8300</c:v>
                </c:pt>
                <c:pt idx="1">
                  <c:v>6918</c:v>
                </c:pt>
                <c:pt idx="2">
                  <c:v>7270</c:v>
                </c:pt>
                <c:pt idx="3">
                  <c:v>7759</c:v>
                </c:pt>
                <c:pt idx="4">
                  <c:v>7462</c:v>
                </c:pt>
                <c:pt idx="5">
                  <c:v>6381</c:v>
                </c:pt>
                <c:pt idx="6">
                  <c:v>8482</c:v>
                </c:pt>
                <c:pt idx="7">
                  <c:v>7348</c:v>
                </c:pt>
                <c:pt idx="8">
                  <c:v>5860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BE1-4FE0-A9A3-01FC4D09C8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2185728"/>
        <c:axId val="242200960"/>
      </c:lineChart>
      <c:catAx>
        <c:axId val="242185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242200960"/>
        <c:crosses val="autoZero"/>
        <c:auto val="1"/>
        <c:lblAlgn val="ctr"/>
        <c:lblOffset val="100"/>
        <c:noMultiLvlLbl val="0"/>
      </c:catAx>
      <c:valAx>
        <c:axId val="242200960"/>
        <c:scaling>
          <c:orientation val="minMax"/>
        </c:scaling>
        <c:delete val="1"/>
        <c:axPos val="l"/>
        <c:numFmt formatCode="_(* #.##0_);_(* \(#.##0\);_(* &quot;-&quot;??_);_(@_)" sourceLinked="1"/>
        <c:majorTickMark val="none"/>
        <c:minorTickMark val="none"/>
        <c:tickLblPos val="nextTo"/>
        <c:crossAx val="242185728"/>
        <c:crosses val="autoZero"/>
        <c:crossBetween val="between"/>
      </c:valAx>
      <c:spPr>
        <a:noFill/>
        <a:ln w="25400">
          <a:noFill/>
        </a:ln>
        <a:effectLst/>
        <a:sp3d/>
      </c:spPr>
    </c:plotArea>
    <c:legend>
      <c:legendPos val="b"/>
      <c:layout>
        <c:manualLayout>
          <c:xMode val="edge"/>
          <c:yMode val="edge"/>
          <c:x val="0.2590997593941306"/>
          <c:y val="0.73241360920656962"/>
          <c:w val="0.53494127173217576"/>
          <c:h val="9.9146409749293285E-2"/>
        </c:manualLayout>
      </c:layout>
      <c:overlay val="0"/>
      <c:txPr>
        <a:bodyPr/>
        <a:lstStyle/>
        <a:p>
          <a:pPr>
            <a:defRPr sz="1200" b="1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235995583467741E-2"/>
          <c:y val="5.8588853474332681E-2"/>
          <c:w val="0.88837378533032041"/>
          <c:h val="0.48817853129614497"/>
        </c:manualLayout>
      </c:layout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TARGET (400)</c:v>
                </c:pt>
              </c:strCache>
            </c:strRef>
          </c:tx>
          <c:spPr>
            <a:ln w="28575" cmpd="sng">
              <a:solidFill>
                <a:srgbClr val="FF0000"/>
              </a:solidFill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6"/>
              <c:layout>
                <c:manualLayout>
                  <c:x val="0.11521350213111069"/>
                  <c:y val="2.6149119989457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944-4034-9E3B-BA93BA92B03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Sheet1!$A$2:$A$10</c:f>
              <c:strCache>
                <c:ptCount val="9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</c:v>
                </c:pt>
                <c:pt idx="6">
                  <c:v>JUL</c:v>
                </c:pt>
                <c:pt idx="7">
                  <c:v>AGT</c:v>
                </c:pt>
                <c:pt idx="8">
                  <c:v>SEP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400</c:v>
                </c:pt>
                <c:pt idx="1">
                  <c:v>400</c:v>
                </c:pt>
                <c:pt idx="2">
                  <c:v>400</c:v>
                </c:pt>
                <c:pt idx="3">
                  <c:v>400</c:v>
                </c:pt>
                <c:pt idx="4">
                  <c:v>400</c:v>
                </c:pt>
                <c:pt idx="5">
                  <c:v>400</c:v>
                </c:pt>
                <c:pt idx="6">
                  <c:v>400</c:v>
                </c:pt>
                <c:pt idx="7">
                  <c:v>400</c:v>
                </c:pt>
                <c:pt idx="8">
                  <c:v>400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944-4034-9E3B-BA93BA92B03B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Kunjungan RI</c:v>
                </c:pt>
              </c:strCache>
            </c:strRef>
          </c:tx>
          <c:spPr>
            <a:ln w="38100">
              <a:solidFill>
                <a:srgbClr val="0000FF"/>
              </a:solidFill>
            </a:ln>
          </c:spPr>
          <c:marker>
            <c:symbol val="circle"/>
            <c:size val="15"/>
            <c:spPr>
              <a:solidFill>
                <a:srgbClr val="00B05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CC00FF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</c:v>
                </c:pt>
                <c:pt idx="6">
                  <c:v>JUL</c:v>
                </c:pt>
                <c:pt idx="7">
                  <c:v>AGT</c:v>
                </c:pt>
                <c:pt idx="8">
                  <c:v>SEP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247</c:v>
                </c:pt>
                <c:pt idx="1">
                  <c:v>230</c:v>
                </c:pt>
                <c:pt idx="2">
                  <c:v>268</c:v>
                </c:pt>
                <c:pt idx="3">
                  <c:v>266</c:v>
                </c:pt>
                <c:pt idx="4">
                  <c:v>279</c:v>
                </c:pt>
                <c:pt idx="5">
                  <c:v>193</c:v>
                </c:pt>
                <c:pt idx="6">
                  <c:v>273</c:v>
                </c:pt>
                <c:pt idx="7">
                  <c:v>264</c:v>
                </c:pt>
                <c:pt idx="8">
                  <c:v>196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A944-4034-9E3B-BA93BA92B0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2329472"/>
        <c:axId val="242348800"/>
      </c:lineChart>
      <c:catAx>
        <c:axId val="242329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242348800"/>
        <c:crosses val="autoZero"/>
        <c:auto val="1"/>
        <c:lblAlgn val="ctr"/>
        <c:lblOffset val="100"/>
        <c:noMultiLvlLbl val="0"/>
      </c:catAx>
      <c:valAx>
        <c:axId val="2423488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42329472"/>
        <c:crosses val="autoZero"/>
        <c:crossBetween val="between"/>
      </c:valAx>
      <c:spPr>
        <a:noFill/>
        <a:ln>
          <a:noFill/>
        </a:ln>
        <a:effectLst/>
        <a:sp3d/>
      </c:spPr>
    </c:plotArea>
    <c:legend>
      <c:legendPos val="b"/>
      <c:layout>
        <c:manualLayout>
          <c:xMode val="edge"/>
          <c:yMode val="edge"/>
          <c:x val="0.28209847537503385"/>
          <c:y val="0.80449764863818685"/>
          <c:w val="0.46088862860282753"/>
          <c:h val="9.9146409749293285E-2"/>
        </c:manualLayout>
      </c:layout>
      <c:overlay val="0"/>
      <c:txPr>
        <a:bodyPr/>
        <a:lstStyle/>
        <a:p>
          <a:pPr>
            <a:defRPr sz="1200" b="1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0.63208</cdr:x>
      <cdr:y>0.67867</cdr:y>
    </cdr:from>
    <cdr:to>
      <cdr:x>0.76241</cdr:x>
      <cdr:y>0.7638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66792" y="3778618"/>
          <a:ext cx="1147879" cy="474011"/>
        </a:xfrm>
        <a:prstGeom xmlns:a="http://schemas.openxmlformats.org/drawingml/2006/main" prst="rect">
          <a:avLst/>
        </a:prstGeom>
        <a:solidFill xmlns:a="http://schemas.openxmlformats.org/drawingml/2006/main">
          <a:srgbClr val="0000FF"/>
        </a:solidFill>
        <a:ln xmlns:a="http://schemas.openxmlformats.org/drawingml/2006/main">
          <a:noFill/>
        </a:ln>
        <a:effectLst xmlns:a="http://schemas.openxmlformats.org/drawingml/2006/main">
          <a:outerShdw blurRad="127000" dist="38100" dir="2700000" algn="ctr">
            <a:srgbClr val="000000">
              <a:alpha val="45000"/>
            </a:srgbClr>
          </a:outerShdw>
        </a:effectLst>
        <a:scene3d xmlns:a="http://schemas.openxmlformats.org/drawingml/2006/main"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xmlns:a="http://schemas.openxmlformats.org/drawingml/2006/main" prstMaterial="translucentPowder">
          <a:bevelT w="203200" h="50800" prst="softRound"/>
        </a:sp3d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32,45%</a:t>
          </a:r>
          <a:endParaRPr lang="en-US" sz="20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0.21795</cdr:x>
      <cdr:y>0.18841</cdr:y>
    </cdr:from>
    <cdr:to>
      <cdr:x>0.60855</cdr:x>
      <cdr:y>0.27536</cdr:y>
    </cdr:to>
    <cdr:sp macro="" textlink="">
      <cdr:nvSpPr>
        <cdr:cNvPr id="2" name="Rounded Rectangular Callout 1"/>
        <cdr:cNvSpPr/>
      </cdr:nvSpPr>
      <cdr:spPr>
        <a:xfrm xmlns:a="http://schemas.openxmlformats.org/drawingml/2006/main">
          <a:off x="851035" y="936104"/>
          <a:ext cx="1525229" cy="432048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pPr algn="ctr"/>
          <a:r>
            <a:rPr lang="en-US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38.283.000.000</a:t>
          </a:r>
          <a:endParaRPr lang="en-US" b="1" dirty="0">
            <a:solidFill>
              <a:schemeClr val="tx2"/>
            </a:solidFill>
            <a:latin typeface="Verdana" pitchFamily="34" charset="0"/>
            <a:ea typeface="Verdana" pitchFamily="34" charset="0"/>
          </a:endParaRPr>
        </a:p>
      </cdr:txBody>
    </cdr:sp>
  </cdr:relSizeAnchor>
  <cdr:relSizeAnchor xmlns:cdr="http://schemas.openxmlformats.org/drawingml/2006/chartDrawing">
    <cdr:from>
      <cdr:x>0.51635</cdr:x>
      <cdr:y>0.34783</cdr:y>
    </cdr:from>
    <cdr:to>
      <cdr:x>0.92204</cdr:x>
      <cdr:y>0.43478</cdr:y>
    </cdr:to>
    <cdr:sp macro="" textlink="">
      <cdr:nvSpPr>
        <cdr:cNvPr id="3" name="Rounded Rectangular Callout 2"/>
        <cdr:cNvSpPr/>
      </cdr:nvSpPr>
      <cdr:spPr>
        <a:xfrm xmlns:a="http://schemas.openxmlformats.org/drawingml/2006/main">
          <a:off x="2016224" y="1728192"/>
          <a:ext cx="1584139" cy="432016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0070C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22.297.252.257</a:t>
          </a:r>
          <a:endParaRPr lang="en-US" b="1" dirty="0">
            <a:solidFill>
              <a:schemeClr val="tx2"/>
            </a:solidFill>
            <a:latin typeface="Verdana" pitchFamily="34" charset="0"/>
            <a:ea typeface="Verdana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0.23507</cdr:x>
      <cdr:y>0.23188</cdr:y>
    </cdr:from>
    <cdr:to>
      <cdr:x>0.62567</cdr:x>
      <cdr:y>0.31883</cdr:y>
    </cdr:to>
    <cdr:sp macro="" textlink="">
      <cdr:nvSpPr>
        <cdr:cNvPr id="2" name="Rounded Rectangular Callout 1"/>
        <cdr:cNvSpPr/>
      </cdr:nvSpPr>
      <cdr:spPr>
        <a:xfrm xmlns:a="http://schemas.openxmlformats.org/drawingml/2006/main">
          <a:off x="917912" y="1152128"/>
          <a:ext cx="1525215" cy="432015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pPr algn="ctr"/>
          <a:r>
            <a:rPr lang="en-US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1.172.000.000</a:t>
          </a:r>
          <a:endParaRPr lang="en-US" b="1" dirty="0">
            <a:solidFill>
              <a:schemeClr val="tx2"/>
            </a:solidFill>
            <a:latin typeface="Verdana" pitchFamily="34" charset="0"/>
            <a:ea typeface="Verdana" pitchFamily="34" charset="0"/>
          </a:endParaRPr>
        </a:p>
      </cdr:txBody>
    </cdr:sp>
  </cdr:relSizeAnchor>
  <cdr:relSizeAnchor xmlns:cdr="http://schemas.openxmlformats.org/drawingml/2006/chartDrawing">
    <cdr:from>
      <cdr:x>0.51635</cdr:x>
      <cdr:y>0.3913</cdr:y>
    </cdr:from>
    <cdr:to>
      <cdr:x>0.92203</cdr:x>
      <cdr:y>0.47825</cdr:y>
    </cdr:to>
    <cdr:sp macro="" textlink="">
      <cdr:nvSpPr>
        <cdr:cNvPr id="3" name="Rounded Rectangular Callout 2"/>
        <cdr:cNvSpPr/>
      </cdr:nvSpPr>
      <cdr:spPr>
        <a:xfrm xmlns:a="http://schemas.openxmlformats.org/drawingml/2006/main">
          <a:off x="2016224" y="1944216"/>
          <a:ext cx="1584138" cy="432016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0070C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1.091.021.000</a:t>
          </a:r>
          <a:endParaRPr lang="en-US" b="1" dirty="0">
            <a:solidFill>
              <a:schemeClr val="tx2"/>
            </a:solidFill>
            <a:latin typeface="Verdana" pitchFamily="34" charset="0"/>
            <a:ea typeface="Verdana" pitchFamily="34" charset="0"/>
          </a:endParaRPr>
        </a:p>
      </cdr:txBody>
    </cdr:sp>
  </cdr:relSizeAnchor>
  <cdr:relSizeAnchor xmlns:cdr="http://schemas.openxmlformats.org/drawingml/2006/chartDrawing">
    <cdr:from>
      <cdr:x>0.68556</cdr:x>
      <cdr:y>0.61092</cdr:y>
    </cdr:from>
    <cdr:to>
      <cdr:x>0.96946</cdr:x>
      <cdr:y>0.77738</cdr:y>
    </cdr:to>
    <cdr:sp macro="" textlink="">
      <cdr:nvSpPr>
        <cdr:cNvPr id="4" name="Right Arrow 3"/>
        <cdr:cNvSpPr/>
      </cdr:nvSpPr>
      <cdr:spPr>
        <a:xfrm xmlns:a="http://schemas.openxmlformats.org/drawingml/2006/main" rot="20484966" flipH="1">
          <a:off x="2676985" y="3035403"/>
          <a:ext cx="1108559" cy="827070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FFFF00"/>
        </a:solidFill>
        <a:ln xmlns:a="http://schemas.openxmlformats.org/drawingml/2006/main">
          <a:noFill/>
        </a:ln>
        <a:effectLst xmlns:a="http://schemas.openxmlformats.org/drawingml/2006/main">
          <a:innerShdw blurRad="63500" dist="50800" dir="18900000">
            <a:prstClr val="black">
              <a:alpha val="50000"/>
            </a:prstClr>
          </a:innerShd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93,09%</a:t>
          </a:r>
          <a:endParaRPr lang="en-US" sz="1200" b="1" dirty="0">
            <a:solidFill>
              <a:schemeClr val="tx2"/>
            </a:solidFill>
            <a:latin typeface="Verdana" pitchFamily="34" charset="0"/>
            <a:ea typeface="Verdana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0.23507</cdr:x>
      <cdr:y>0.23188</cdr:y>
    </cdr:from>
    <cdr:to>
      <cdr:x>0.57167</cdr:x>
      <cdr:y>0.31883</cdr:y>
    </cdr:to>
    <cdr:sp macro="" textlink="">
      <cdr:nvSpPr>
        <cdr:cNvPr id="2" name="Rounded Rectangular Callout 1"/>
        <cdr:cNvSpPr/>
      </cdr:nvSpPr>
      <cdr:spPr>
        <a:xfrm xmlns:a="http://schemas.openxmlformats.org/drawingml/2006/main">
          <a:off x="917901" y="1152108"/>
          <a:ext cx="1314347" cy="432015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pPr algn="ctr"/>
          <a:r>
            <a:rPr lang="en-US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545.000.000</a:t>
          </a:r>
          <a:endParaRPr lang="en-US" b="1" dirty="0">
            <a:solidFill>
              <a:schemeClr val="tx2"/>
            </a:solidFill>
            <a:latin typeface="Verdana" pitchFamily="34" charset="0"/>
            <a:ea typeface="Verdana" pitchFamily="34" charset="0"/>
          </a:endParaRPr>
        </a:p>
      </cdr:txBody>
    </cdr:sp>
  </cdr:relSizeAnchor>
  <cdr:relSizeAnchor xmlns:cdr="http://schemas.openxmlformats.org/drawingml/2006/chartDrawing">
    <cdr:from>
      <cdr:x>0.4979</cdr:x>
      <cdr:y>0.38371</cdr:y>
    </cdr:from>
    <cdr:to>
      <cdr:x>0.85294</cdr:x>
      <cdr:y>0.47066</cdr:y>
    </cdr:to>
    <cdr:sp macro="" textlink="">
      <cdr:nvSpPr>
        <cdr:cNvPr id="3" name="Rounded Rectangular Callout 2"/>
        <cdr:cNvSpPr/>
      </cdr:nvSpPr>
      <cdr:spPr>
        <a:xfrm xmlns:a="http://schemas.openxmlformats.org/drawingml/2006/main">
          <a:off x="1944216" y="1906486"/>
          <a:ext cx="1386360" cy="432016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0070C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355.430.122</a:t>
          </a:r>
          <a:endParaRPr lang="en-US" b="1" dirty="0">
            <a:solidFill>
              <a:schemeClr val="tx2"/>
            </a:solidFill>
            <a:latin typeface="Verdana" pitchFamily="34" charset="0"/>
            <a:ea typeface="Verdana" pitchFamily="34" charset="0"/>
          </a:endParaRPr>
        </a:p>
      </cdr:txBody>
    </cdr:sp>
  </cdr:relSizeAnchor>
  <cdr:relSizeAnchor xmlns:cdr="http://schemas.openxmlformats.org/drawingml/2006/chartDrawing">
    <cdr:from>
      <cdr:x>0.68556</cdr:x>
      <cdr:y>0.61092</cdr:y>
    </cdr:from>
    <cdr:to>
      <cdr:x>0.96946</cdr:x>
      <cdr:y>0.77738</cdr:y>
    </cdr:to>
    <cdr:sp macro="" textlink="">
      <cdr:nvSpPr>
        <cdr:cNvPr id="4" name="Right Arrow 3"/>
        <cdr:cNvSpPr/>
      </cdr:nvSpPr>
      <cdr:spPr>
        <a:xfrm xmlns:a="http://schemas.openxmlformats.org/drawingml/2006/main" rot="20484966" flipH="1">
          <a:off x="2676985" y="3035403"/>
          <a:ext cx="1108559" cy="827070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FFFF00"/>
        </a:solidFill>
        <a:ln xmlns:a="http://schemas.openxmlformats.org/drawingml/2006/main">
          <a:noFill/>
        </a:ln>
        <a:effectLst xmlns:a="http://schemas.openxmlformats.org/drawingml/2006/main">
          <a:innerShdw blurRad="63500" dist="50800" dir="18900000">
            <a:prstClr val="black">
              <a:alpha val="50000"/>
            </a:prstClr>
          </a:innerShd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65,25%</a:t>
          </a:r>
          <a:endParaRPr lang="en-US" sz="1200" b="1" dirty="0">
            <a:solidFill>
              <a:schemeClr val="tx2"/>
            </a:solidFill>
            <a:latin typeface="Verdana" pitchFamily="34" charset="0"/>
            <a:ea typeface="Verdana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55713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55713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CEFEA5A-C469-4C64-A314-E4E0675985B1}" type="datetime7">
              <a:rPr lang="en-US" smtClean="0"/>
              <a:t>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583599"/>
            <a:ext cx="2971800" cy="5571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10583599"/>
            <a:ext cx="2971800" cy="5571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B839834-2A73-42A8-8072-1C0DD21FA8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48017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55713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55713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1190F01-3B9A-468A-88C7-963163970A13}" type="datetime7">
              <a:rPr lang="en-US" smtClean="0"/>
              <a:t>Nov-18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82575" y="835025"/>
            <a:ext cx="7423150" cy="4178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5292765"/>
            <a:ext cx="5486400" cy="5014198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583599"/>
            <a:ext cx="2971800" cy="5571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10583599"/>
            <a:ext cx="2971800" cy="5571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64EB224-D5A9-4B03-9760-27AED58BE1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3447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82575" y="835025"/>
            <a:ext cx="7423150" cy="417830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CA18F75-3986-4B4B-ADCB-EC63F9EE72EC}" type="datetime7">
              <a:rPr lang="en-US" smtClean="0"/>
              <a:t>Nov-18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079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82575" y="835025"/>
            <a:ext cx="7423150" cy="417830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90C276D-A335-479B-9055-F153B2CE31A7}" type="datetime7">
              <a:rPr lang="en-US" smtClean="0"/>
              <a:t>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79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82575" y="835025"/>
            <a:ext cx="7423150" cy="4178300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ADF157F-EDFE-4A04-B47E-B0A3627A3341}" type="datetime7">
              <a:rPr lang="en-US" smtClean="0"/>
              <a:t>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02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82575" y="835025"/>
            <a:ext cx="7423150" cy="4178300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ADF157F-EDFE-4A04-B47E-B0A3627A3341}" type="datetime7">
              <a:rPr lang="en-US" smtClean="0"/>
              <a:t>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029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2022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82575" y="835025"/>
            <a:ext cx="7423150" cy="4178300"/>
          </a:xfrm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AFCD797-9DFD-42E4-8F66-62A524927FD6}" type="datetime7">
              <a:rPr lang="en-US" smtClean="0"/>
              <a:t>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789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82575" y="835025"/>
            <a:ext cx="7423150" cy="4178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0A231B6-E45F-475E-9587-83E2657B8996}" type="datetime7">
              <a:rPr lang="en-US" smtClean="0"/>
              <a:t>Nov-18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831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82575" y="835025"/>
            <a:ext cx="7423150" cy="4178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0A231B6-E45F-475E-9587-83E2657B8996}" type="datetime7">
              <a:rPr lang="en-US" smtClean="0"/>
              <a:t>Nov-18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831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82575" y="835025"/>
            <a:ext cx="7423150" cy="417830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E9F3248-150E-463D-9693-8312B2C627E5}" type="datetime7">
              <a:rPr lang="en-US" smtClean="0"/>
              <a:t>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796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14413" y="998538"/>
            <a:ext cx="8886826" cy="500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860808B-8AEC-427E-8B1E-45559C8AA76C}" type="datetime7">
              <a:rPr lang="en-US" smtClean="0"/>
              <a:t>Nov-18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607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14413" y="998538"/>
            <a:ext cx="8886826" cy="500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860808B-8AEC-427E-8B1E-45559C8AA76C}" type="datetime7">
              <a:rPr lang="en-US" smtClean="0"/>
              <a:t>Nov-18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71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82575" y="835025"/>
            <a:ext cx="7423150" cy="417830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EC17FA2-B806-4B47-81E8-7D1742BBE3A2}" type="datetime7">
              <a:rPr lang="en-US" smtClean="0"/>
              <a:t>Nov-18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0796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14413" y="998538"/>
            <a:ext cx="8886826" cy="500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1D41BBF-1E4F-402F-9653-DC794E995C90}" type="datetime7">
              <a:rPr lang="en-US" smtClean="0"/>
              <a:t>Nov-18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134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14413" y="998538"/>
            <a:ext cx="8886826" cy="500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1D41BBF-1E4F-402F-9653-DC794E995C90}" type="datetime7">
              <a:rPr lang="en-US" smtClean="0"/>
              <a:t>Nov-18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178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14413" y="998538"/>
            <a:ext cx="8886826" cy="500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ED2C453-1DC7-447C-A08B-646A49E7F414}" type="datetime7">
              <a:rPr lang="en-US" smtClean="0"/>
              <a:t>Nov-18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783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14413" y="998538"/>
            <a:ext cx="8886826" cy="500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ED2C453-1DC7-447C-A08B-646A49E7F414}" type="datetime7">
              <a:rPr lang="en-US" smtClean="0"/>
              <a:t>Nov-18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31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14413" y="998538"/>
            <a:ext cx="8886826" cy="500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AC56FCD-BFB8-4235-9EE3-98823ACE6F79}" type="datetime7">
              <a:rPr lang="en-US" smtClean="0"/>
              <a:t>Nov-18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334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14413" y="998538"/>
            <a:ext cx="8886826" cy="500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AC56FCD-BFB8-4235-9EE3-98823ACE6F79}" type="datetime7">
              <a:rPr lang="en-US" smtClean="0"/>
              <a:t>Nov-18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334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14413" y="998538"/>
            <a:ext cx="8886826" cy="500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0936D1A-9E96-4B8A-B5E3-D90826E94E63}" type="datetime7">
              <a:rPr lang="en-US" smtClean="0"/>
              <a:t>Nov-18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341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14413" y="998538"/>
            <a:ext cx="8886826" cy="500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0936D1A-9E96-4B8A-B5E3-D90826E94E63}" type="datetime7">
              <a:rPr lang="en-US" smtClean="0"/>
              <a:t>Nov-18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5366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014413" y="998538"/>
            <a:ext cx="8886826" cy="5000625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6DAAFAE-9162-4897-B4D3-F4E716195A21}" type="datetime7">
              <a:rPr lang="en-US" smtClean="0"/>
              <a:t>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6264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014413" y="998538"/>
            <a:ext cx="8886826" cy="5000625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6DAAFAE-9162-4897-B4D3-F4E716195A21}" type="datetime7">
              <a:rPr lang="en-US" smtClean="0"/>
              <a:t>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93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C4C5600D-1454-4D5E-AC0F-201522396954}" type="slidenum">
              <a:rPr lang="en-US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7118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14413" y="998538"/>
            <a:ext cx="8886826" cy="500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33A8EB9-65EF-487E-A78B-827E01C77AA6}" type="datetime7">
              <a:rPr lang="en-US" smtClean="0"/>
              <a:t>Nov-18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971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14413" y="998538"/>
            <a:ext cx="8886826" cy="500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33A8EB9-65EF-487E-A78B-827E01C77AA6}" type="datetime7">
              <a:rPr lang="en-US" smtClean="0"/>
              <a:t>Nov-18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9212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14413" y="998538"/>
            <a:ext cx="8886826" cy="500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t>Nov-18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248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14413" y="998538"/>
            <a:ext cx="8886826" cy="500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t>Nov-18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823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14413" y="998538"/>
            <a:ext cx="8886826" cy="500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FA153CD-4141-41B0-A250-D22FE7CB551F}" type="datetime7">
              <a:rPr lang="en-US" smtClean="0"/>
              <a:t>Nov-18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4257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14413" y="998538"/>
            <a:ext cx="8886826" cy="500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8C86A54-53D6-428B-A42B-7040E515D14D}" type="datetime7">
              <a:rPr lang="en-US" smtClean="0"/>
              <a:t>Nov-18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757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14413" y="998538"/>
            <a:ext cx="8886826" cy="500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D57206D-8E1C-4D4C-9BB2-141DE8B64851}" type="datetime7">
              <a:rPr lang="en-US" smtClean="0"/>
              <a:t>Nov-18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1183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14413" y="998538"/>
            <a:ext cx="8886826" cy="500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t>Nov-18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650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14413" y="998538"/>
            <a:ext cx="8886826" cy="500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t>Nov-18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17729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14413" y="998538"/>
            <a:ext cx="8886826" cy="500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t>Nov-18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20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C4C5600D-1454-4D5E-AC0F-201522396954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1181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14413" y="998538"/>
            <a:ext cx="8886826" cy="500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t>Nov-18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78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C4C5600D-1454-4D5E-AC0F-201522396954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11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82575" y="835025"/>
            <a:ext cx="7423150" cy="417830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66A13BD-9051-45D9-BF39-24C82C7F39BB}" type="datetime7">
              <a:rPr lang="en-US" smtClean="0"/>
              <a:t>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79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82575" y="835025"/>
            <a:ext cx="7423150" cy="4178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B5211EE-8D03-438F-8E22-8CF671D6F9A1}" type="datetime7">
              <a:rPr lang="en-US" smtClean="0"/>
              <a:t>Nov-18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31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82575" y="835025"/>
            <a:ext cx="7423150" cy="4178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C1DDEC5-1C90-42C3-A62B-044A98777A10}" type="datetime7">
              <a:rPr lang="en-US" smtClean="0"/>
              <a:pPr/>
              <a:t>Nov-18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32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82575" y="835025"/>
            <a:ext cx="7423150" cy="4178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3EC78C9-006D-4BA4-99B7-279F7F17E222}" type="datetime7">
              <a:rPr lang="en-US" smtClean="0"/>
              <a:t>Nov-18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08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53" y="277823"/>
            <a:ext cx="10969945" cy="11398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465" y="1600214"/>
            <a:ext cx="53834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6008" y="1600207"/>
            <a:ext cx="53834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6008" y="3941770"/>
            <a:ext cx="53834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8775D-E73A-47E6-B0A4-18E8271E58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27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53" y="277823"/>
            <a:ext cx="10969945" cy="11398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453" y="1600214"/>
            <a:ext cx="10969945" cy="4530725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97808-3995-45F5-8371-166D4A9BA4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46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5"/>
          <a:stretch/>
        </p:blipFill>
        <p:spPr>
          <a:xfrm>
            <a:off x="0" y="1168307"/>
            <a:ext cx="7684486" cy="52613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571321" y="5533081"/>
            <a:ext cx="10360503" cy="431175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195" tIns="47097" rIns="94195" bIns="47097" anchor="ctr">
            <a:normAutofit/>
          </a:bodyPr>
          <a:lstStyle/>
          <a:p>
            <a:pPr marL="499167" algn="ctr">
              <a:defRPr/>
            </a:pPr>
            <a:endParaRPr lang="en-US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75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99167" algn="ctr">
              <a:defRPr/>
            </a:pPr>
            <a:endParaRPr lang="en-US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75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79976" y="5373217"/>
            <a:ext cx="10360503" cy="892178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181" tIns="47091" rIns="94181" bIns="47091" anchor="ctr">
            <a:normAutofit/>
          </a:bodyPr>
          <a:lstStyle/>
          <a:p>
            <a:pPr algn="ctr"/>
            <a:endParaRPr lang="en-US" sz="1000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20343" y="113300"/>
            <a:ext cx="7759024" cy="1153764"/>
          </a:xfrm>
          <a:prstGeom prst="rect">
            <a:avLst/>
          </a:prstGeom>
          <a:noFill/>
        </p:spPr>
        <p:txBody>
          <a:bodyPr wrap="none" lIns="136767" tIns="68383" rIns="136767" bIns="68383">
            <a:spAutoFit/>
          </a:bodyPr>
          <a:lstStyle/>
          <a:p>
            <a:pPr algn="ctr"/>
            <a:r>
              <a:rPr lang="en-US" sz="4200" b="1" dirty="0">
                <a:ln w="0"/>
                <a:solidFill>
                  <a:srgbClr val="CC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LAPORAN </a:t>
            </a:r>
            <a:r>
              <a:rPr lang="en-US" sz="4200" b="1" dirty="0" smtClean="0">
                <a:ln w="0"/>
                <a:solidFill>
                  <a:srgbClr val="CC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KINERJA 2018</a:t>
            </a:r>
            <a:endParaRPr lang="en-US" sz="4200" b="1" dirty="0">
              <a:ln w="0"/>
              <a:solidFill>
                <a:srgbClr val="CC33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2400" dirty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6967288" y="4873279"/>
            <a:ext cx="6261991" cy="999876"/>
          </a:xfrm>
          <a:prstGeom prst="rect">
            <a:avLst/>
          </a:prstGeom>
          <a:noFill/>
        </p:spPr>
        <p:txBody>
          <a:bodyPr wrap="square" lIns="136767" tIns="68383" rIns="136767" bIns="68383">
            <a:spAutoFit/>
          </a:bodyPr>
          <a:lstStyle/>
          <a:p>
            <a:pPr algn="ctr"/>
            <a:r>
              <a:rPr lang="en-US" sz="28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Lucida Sans" pitchFamily="34" charset="0"/>
                <a:ea typeface="Verdana" pitchFamily="34" charset="0"/>
                <a:cs typeface="Verdana" pitchFamily="34" charset="0"/>
              </a:rPr>
              <a:t>RSJD</a:t>
            </a:r>
            <a:r>
              <a:rPr lang="en-US" sz="2800" b="1" dirty="0">
                <a:ln w="0"/>
                <a:solidFill>
                  <a:schemeClr val="accent1">
                    <a:lumMod val="50000"/>
                  </a:schemeClr>
                </a:solidFill>
                <a:latin typeface="Lucida Sans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2800" b="1" dirty="0" smtClean="0">
              <a:ln w="0"/>
              <a:solidFill>
                <a:schemeClr val="accent1">
                  <a:lumMod val="50000"/>
                </a:schemeClr>
              </a:solidFill>
              <a:latin typeface="Lucida Sans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28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Lucida Sans" pitchFamily="34" charset="0"/>
                <a:ea typeface="Verdana" pitchFamily="34" charset="0"/>
                <a:cs typeface="Verdana" pitchFamily="34" charset="0"/>
              </a:rPr>
              <a:t>dr</a:t>
            </a:r>
            <a:r>
              <a:rPr lang="en-US" sz="2800" b="1" dirty="0">
                <a:ln w="0"/>
                <a:solidFill>
                  <a:schemeClr val="accent1">
                    <a:lumMod val="50000"/>
                  </a:schemeClr>
                </a:solidFill>
                <a:latin typeface="Lucida Sans" pitchFamily="34" charset="0"/>
                <a:ea typeface="Verdana" pitchFamily="34" charset="0"/>
                <a:cs typeface="Verdana" pitchFamily="34" charset="0"/>
              </a:rPr>
              <a:t>. ARIF </a:t>
            </a:r>
            <a:r>
              <a:rPr lang="en-US" sz="28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Lucida Sans" pitchFamily="34" charset="0"/>
                <a:ea typeface="Verdana" pitchFamily="34" charset="0"/>
                <a:cs typeface="Verdana" pitchFamily="34" charset="0"/>
              </a:rPr>
              <a:t>ZAINUDIN</a:t>
            </a:r>
            <a:endParaRPr lang="en-US" sz="2800" b="1" dirty="0">
              <a:ln w="0"/>
              <a:solidFill>
                <a:schemeClr val="accent1">
                  <a:lumMod val="50000"/>
                </a:schemeClr>
              </a:solidFill>
              <a:latin typeface="Lucida Sans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3" name="Group 26"/>
          <p:cNvGrpSpPr/>
          <p:nvPr/>
        </p:nvGrpSpPr>
        <p:grpSpPr>
          <a:xfrm>
            <a:off x="11042057" y="412181"/>
            <a:ext cx="881419" cy="552851"/>
            <a:chOff x="323850" y="234951"/>
            <a:chExt cx="2228850" cy="1285470"/>
          </a:xfrm>
        </p:grpSpPr>
        <p:sp>
          <p:nvSpPr>
            <p:cNvPr id="28" name="object 15"/>
            <p:cNvSpPr>
              <a:spLocks noChangeArrowheads="1"/>
            </p:cNvSpPr>
            <p:nvPr/>
          </p:nvSpPr>
          <p:spPr bwMode="auto">
            <a:xfrm>
              <a:off x="323850" y="276029"/>
              <a:ext cx="1788239" cy="981017"/>
            </a:xfrm>
            <a:custGeom>
              <a:avLst/>
              <a:gdLst>
                <a:gd name="T0" fmla="*/ 0 w 1320817"/>
                <a:gd name="T1" fmla="*/ 0 h 643808"/>
                <a:gd name="T2" fmla="*/ 1320817 w 1320817"/>
                <a:gd name="T3" fmla="*/ 643808 h 643808"/>
              </a:gdLst>
              <a:ahLst/>
              <a:cxnLst/>
              <a:rect l="T0" t="T1" r="T2" b="T3"/>
              <a:pathLst>
                <a:path w="1320817" h="643808">
                  <a:moveTo>
                    <a:pt x="1049781" y="0"/>
                  </a:moveTo>
                  <a:lnTo>
                    <a:pt x="1002638" y="2032"/>
                  </a:lnTo>
                  <a:lnTo>
                    <a:pt x="953865" y="7622"/>
                  </a:lnTo>
                  <a:lnTo>
                    <a:pt x="907890" y="16276"/>
                  </a:lnTo>
                  <a:lnTo>
                    <a:pt x="864605" y="27670"/>
                  </a:lnTo>
                  <a:lnTo>
                    <a:pt x="823906" y="41480"/>
                  </a:lnTo>
                  <a:lnTo>
                    <a:pt x="785688" y="57385"/>
                  </a:lnTo>
                  <a:lnTo>
                    <a:pt x="749846" y="75061"/>
                  </a:lnTo>
                  <a:lnTo>
                    <a:pt x="716273" y="94185"/>
                  </a:lnTo>
                  <a:lnTo>
                    <a:pt x="669942" y="124879"/>
                  </a:lnTo>
                  <a:lnTo>
                    <a:pt x="617077" y="166401"/>
                  </a:lnTo>
                  <a:lnTo>
                    <a:pt x="570611" y="209518"/>
                  </a:lnTo>
                  <a:lnTo>
                    <a:pt x="526689" y="255315"/>
                  </a:lnTo>
                  <a:lnTo>
                    <a:pt x="442367" y="350299"/>
                  </a:lnTo>
                  <a:lnTo>
                    <a:pt x="421272" y="373903"/>
                  </a:lnTo>
                  <a:lnTo>
                    <a:pt x="378166" y="419924"/>
                  </a:lnTo>
                  <a:lnTo>
                    <a:pt x="332982" y="463392"/>
                  </a:lnTo>
                  <a:lnTo>
                    <a:pt x="284695" y="503144"/>
                  </a:lnTo>
                  <a:lnTo>
                    <a:pt x="232277" y="538018"/>
                  </a:lnTo>
                  <a:lnTo>
                    <a:pt x="174701" y="566852"/>
                  </a:lnTo>
                  <a:lnTo>
                    <a:pt x="129851" y="581548"/>
                  </a:lnTo>
                  <a:lnTo>
                    <a:pt x="80970" y="591713"/>
                  </a:lnTo>
                  <a:lnTo>
                    <a:pt x="41639" y="597292"/>
                  </a:lnTo>
                  <a:lnTo>
                    <a:pt x="0" y="601841"/>
                  </a:lnTo>
                  <a:lnTo>
                    <a:pt x="2374" y="602745"/>
                  </a:lnTo>
                  <a:lnTo>
                    <a:pt x="42248" y="615658"/>
                  </a:lnTo>
                  <a:lnTo>
                    <a:pt x="100164" y="630071"/>
                  </a:lnTo>
                  <a:lnTo>
                    <a:pt x="138806" y="636730"/>
                  </a:lnTo>
                  <a:lnTo>
                    <a:pt x="188980" y="642188"/>
                  </a:lnTo>
                  <a:lnTo>
                    <a:pt x="238436" y="643808"/>
                  </a:lnTo>
                  <a:lnTo>
                    <a:pt x="250793" y="643623"/>
                  </a:lnTo>
                  <a:lnTo>
                    <a:pt x="300615" y="640553"/>
                  </a:lnTo>
                  <a:lnTo>
                    <a:pt x="338787" y="635842"/>
                  </a:lnTo>
                  <a:lnTo>
                    <a:pt x="386268" y="626426"/>
                  </a:lnTo>
                  <a:lnTo>
                    <a:pt x="434012" y="612591"/>
                  </a:lnTo>
                  <a:lnTo>
                    <a:pt x="470289" y="598559"/>
                  </a:lnTo>
                  <a:lnTo>
                    <a:pt x="507198" y="580806"/>
                  </a:lnTo>
                  <a:lnTo>
                    <a:pt x="552534" y="554453"/>
                  </a:lnTo>
                  <a:lnTo>
                    <a:pt x="585432" y="533190"/>
                  </a:lnTo>
                  <a:lnTo>
                    <a:pt x="618330" y="510470"/>
                  </a:lnTo>
                  <a:lnTo>
                    <a:pt x="651191" y="486582"/>
                  </a:lnTo>
                  <a:lnTo>
                    <a:pt x="683975" y="461816"/>
                  </a:lnTo>
                  <a:lnTo>
                    <a:pt x="716645" y="436461"/>
                  </a:lnTo>
                  <a:lnTo>
                    <a:pt x="829523" y="347256"/>
                  </a:lnTo>
                  <a:lnTo>
                    <a:pt x="863311" y="320975"/>
                  </a:lnTo>
                  <a:lnTo>
                    <a:pt x="881083" y="306875"/>
                  </a:lnTo>
                  <a:lnTo>
                    <a:pt x="916235" y="278440"/>
                  </a:lnTo>
                  <a:lnTo>
                    <a:pt x="1002165" y="208059"/>
                  </a:lnTo>
                  <a:lnTo>
                    <a:pt x="1019076" y="194461"/>
                  </a:lnTo>
                  <a:lnTo>
                    <a:pt x="1052680" y="168102"/>
                  </a:lnTo>
                  <a:lnTo>
                    <a:pt x="1086044" y="143157"/>
                  </a:lnTo>
                  <a:lnTo>
                    <a:pt x="1119227" y="119981"/>
                  </a:lnTo>
                  <a:lnTo>
                    <a:pt x="1152287" y="98933"/>
                  </a:lnTo>
                  <a:lnTo>
                    <a:pt x="1197978" y="74490"/>
                  </a:lnTo>
                  <a:lnTo>
                    <a:pt x="1235808" y="60914"/>
                  </a:lnTo>
                  <a:lnTo>
                    <a:pt x="1285135" y="51223"/>
                  </a:lnTo>
                  <a:lnTo>
                    <a:pt x="1320817" y="49255"/>
                  </a:lnTo>
                  <a:lnTo>
                    <a:pt x="1316521" y="47722"/>
                  </a:lnTo>
                  <a:lnTo>
                    <a:pt x="1272849" y="34032"/>
                  </a:lnTo>
                  <a:lnTo>
                    <a:pt x="1228627" y="22544"/>
                  </a:lnTo>
                  <a:lnTo>
                    <a:pt x="1174655" y="11475"/>
                  </a:lnTo>
                  <a:lnTo>
                    <a:pt x="1134778" y="5489"/>
                  </a:lnTo>
                  <a:lnTo>
                    <a:pt x="1092849" y="1432"/>
                  </a:lnTo>
                  <a:lnTo>
                    <a:pt x="1071401" y="344"/>
                  </a:lnTo>
                  <a:lnTo>
                    <a:pt x="1049781" y="0"/>
                  </a:lnTo>
                  <a:close/>
                </a:path>
              </a:pathLst>
            </a:custGeom>
            <a:solidFill>
              <a:srgbClr val="00A6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9" name="object 16"/>
            <p:cNvSpPr>
              <a:spLocks noChangeArrowheads="1"/>
            </p:cNvSpPr>
            <p:nvPr/>
          </p:nvSpPr>
          <p:spPr bwMode="auto">
            <a:xfrm>
              <a:off x="323850" y="276029"/>
              <a:ext cx="1788239" cy="981017"/>
            </a:xfrm>
            <a:custGeom>
              <a:avLst/>
              <a:gdLst>
                <a:gd name="T0" fmla="*/ 0 w 1320817"/>
                <a:gd name="T1" fmla="*/ 0 h 643808"/>
                <a:gd name="T2" fmla="*/ 1320817 w 1320817"/>
                <a:gd name="T3" fmla="*/ 643808 h 643808"/>
              </a:gdLst>
              <a:ahLst/>
              <a:cxnLst/>
              <a:rect l="T0" t="T1" r="T2" b="T3"/>
              <a:pathLst>
                <a:path w="1320817" h="643808">
                  <a:moveTo>
                    <a:pt x="0" y="601841"/>
                  </a:moveTo>
                  <a:lnTo>
                    <a:pt x="41639" y="597292"/>
                  </a:lnTo>
                  <a:lnTo>
                    <a:pt x="80970" y="591713"/>
                  </a:lnTo>
                  <a:lnTo>
                    <a:pt x="129851" y="581548"/>
                  </a:lnTo>
                  <a:lnTo>
                    <a:pt x="174701" y="566852"/>
                  </a:lnTo>
                  <a:lnTo>
                    <a:pt x="232277" y="538018"/>
                  </a:lnTo>
                  <a:lnTo>
                    <a:pt x="284695" y="503144"/>
                  </a:lnTo>
                  <a:lnTo>
                    <a:pt x="332982" y="463392"/>
                  </a:lnTo>
                  <a:lnTo>
                    <a:pt x="378166" y="419924"/>
                  </a:lnTo>
                  <a:lnTo>
                    <a:pt x="421272" y="373903"/>
                  </a:lnTo>
                  <a:lnTo>
                    <a:pt x="463328" y="326493"/>
                  </a:lnTo>
                  <a:lnTo>
                    <a:pt x="484283" y="302630"/>
                  </a:lnTo>
                  <a:lnTo>
                    <a:pt x="505361" y="278855"/>
                  </a:lnTo>
                  <a:lnTo>
                    <a:pt x="548396" y="232154"/>
                  </a:lnTo>
                  <a:lnTo>
                    <a:pt x="593462" y="187552"/>
                  </a:lnTo>
                  <a:lnTo>
                    <a:pt x="641584" y="146210"/>
                  </a:lnTo>
                  <a:lnTo>
                    <a:pt x="684866" y="114434"/>
                  </a:lnTo>
                  <a:lnTo>
                    <a:pt x="732782" y="84462"/>
                  </a:lnTo>
                  <a:lnTo>
                    <a:pt x="767477" y="66022"/>
                  </a:lnTo>
                  <a:lnTo>
                    <a:pt x="804494" y="49191"/>
                  </a:lnTo>
                  <a:lnTo>
                    <a:pt x="843939" y="34293"/>
                  </a:lnTo>
                  <a:lnTo>
                    <a:pt x="885918" y="21651"/>
                  </a:lnTo>
                  <a:lnTo>
                    <a:pt x="930535" y="11587"/>
                  </a:lnTo>
                  <a:lnTo>
                    <a:pt x="977895" y="4424"/>
                  </a:lnTo>
                  <a:lnTo>
                    <a:pt x="1028105" y="486"/>
                  </a:lnTo>
                  <a:lnTo>
                    <a:pt x="1049781" y="0"/>
                  </a:lnTo>
                  <a:lnTo>
                    <a:pt x="1071401" y="344"/>
                  </a:lnTo>
                  <a:lnTo>
                    <a:pt x="1114013" y="3176"/>
                  </a:lnTo>
                  <a:lnTo>
                    <a:pt x="1155030" y="8284"/>
                  </a:lnTo>
                  <a:lnTo>
                    <a:pt x="1193539" y="14973"/>
                  </a:lnTo>
                  <a:lnTo>
                    <a:pt x="1244603" y="26443"/>
                  </a:lnTo>
                  <a:lnTo>
                    <a:pt x="1284891" y="37548"/>
                  </a:lnTo>
                  <a:lnTo>
                    <a:pt x="1320817" y="49255"/>
                  </a:lnTo>
                  <a:lnTo>
                    <a:pt x="1309076" y="49464"/>
                  </a:lnTo>
                  <a:lnTo>
                    <a:pt x="1297177" y="50111"/>
                  </a:lnTo>
                  <a:lnTo>
                    <a:pt x="1248286" y="57648"/>
                  </a:lnTo>
                  <a:lnTo>
                    <a:pt x="1210640" y="69306"/>
                  </a:lnTo>
                  <a:lnTo>
                    <a:pt x="1168789" y="89319"/>
                  </a:lnTo>
                  <a:lnTo>
                    <a:pt x="1135768" y="109169"/>
                  </a:lnTo>
                  <a:lnTo>
                    <a:pt x="1102654" y="131325"/>
                  </a:lnTo>
                  <a:lnTo>
                    <a:pt x="1069388" y="155431"/>
                  </a:lnTo>
                  <a:lnTo>
                    <a:pt x="1035911" y="181127"/>
                  </a:lnTo>
                  <a:lnTo>
                    <a:pt x="1002165" y="208059"/>
                  </a:lnTo>
                  <a:lnTo>
                    <a:pt x="968090" y="235866"/>
                  </a:lnTo>
                  <a:lnTo>
                    <a:pt x="950912" y="249987"/>
                  </a:lnTo>
                  <a:lnTo>
                    <a:pt x="933629" y="264193"/>
                  </a:lnTo>
                  <a:lnTo>
                    <a:pt x="898722" y="292682"/>
                  </a:lnTo>
                  <a:lnTo>
                    <a:pt x="863311" y="320975"/>
                  </a:lnTo>
                  <a:lnTo>
                    <a:pt x="829523" y="347256"/>
                  </a:lnTo>
                  <a:lnTo>
                    <a:pt x="813576" y="359754"/>
                  </a:lnTo>
                  <a:lnTo>
                    <a:pt x="797561" y="372394"/>
                  </a:lnTo>
                  <a:lnTo>
                    <a:pt x="781484" y="385141"/>
                  </a:lnTo>
                  <a:lnTo>
                    <a:pt x="765349" y="397956"/>
                  </a:lnTo>
                  <a:lnTo>
                    <a:pt x="749161" y="410806"/>
                  </a:lnTo>
                  <a:lnTo>
                    <a:pt x="716645" y="436461"/>
                  </a:lnTo>
                  <a:lnTo>
                    <a:pt x="683975" y="461816"/>
                  </a:lnTo>
                  <a:lnTo>
                    <a:pt x="651191" y="486582"/>
                  </a:lnTo>
                  <a:lnTo>
                    <a:pt x="618330" y="510470"/>
                  </a:lnTo>
                  <a:lnTo>
                    <a:pt x="585432" y="533190"/>
                  </a:lnTo>
                  <a:lnTo>
                    <a:pt x="552534" y="554453"/>
                  </a:lnTo>
                  <a:lnTo>
                    <a:pt x="519677" y="573969"/>
                  </a:lnTo>
                  <a:lnTo>
                    <a:pt x="482511" y="593081"/>
                  </a:lnTo>
                  <a:lnTo>
                    <a:pt x="446047" y="608294"/>
                  </a:lnTo>
                  <a:lnTo>
                    <a:pt x="398160" y="623431"/>
                  </a:lnTo>
                  <a:lnTo>
                    <a:pt x="350660" y="633834"/>
                  </a:lnTo>
                  <a:lnTo>
                    <a:pt x="300615" y="640553"/>
                  </a:lnTo>
                  <a:lnTo>
                    <a:pt x="250793" y="643623"/>
                  </a:lnTo>
                  <a:lnTo>
                    <a:pt x="238436" y="643808"/>
                  </a:lnTo>
                  <a:lnTo>
                    <a:pt x="226090" y="643759"/>
                  </a:lnTo>
                  <a:lnTo>
                    <a:pt x="176539" y="641187"/>
                  </a:lnTo>
                  <a:lnTo>
                    <a:pt x="126045" y="634757"/>
                  </a:lnTo>
                  <a:lnTo>
                    <a:pt x="78488" y="625183"/>
                  </a:lnTo>
                  <a:lnTo>
                    <a:pt x="27981" y="611387"/>
                  </a:lnTo>
                  <a:lnTo>
                    <a:pt x="2374" y="602745"/>
                  </a:lnTo>
                  <a:lnTo>
                    <a:pt x="63" y="601866"/>
                  </a:lnTo>
                  <a:close/>
                </a:path>
              </a:pathLst>
            </a:custGeom>
            <a:noFill/>
            <a:ln w="3175">
              <a:solidFill>
                <a:srgbClr val="33984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0" name="object 17"/>
            <p:cNvSpPr>
              <a:spLocks noChangeArrowheads="1"/>
            </p:cNvSpPr>
            <p:nvPr/>
          </p:nvSpPr>
          <p:spPr bwMode="auto">
            <a:xfrm>
              <a:off x="616158" y="382346"/>
              <a:ext cx="1751700" cy="1138075"/>
            </a:xfrm>
            <a:custGeom>
              <a:avLst/>
              <a:gdLst>
                <a:gd name="T0" fmla="*/ 0 w 1294131"/>
                <a:gd name="T1" fmla="*/ 0 h 747045"/>
                <a:gd name="T2" fmla="*/ 1294131 w 1294131"/>
                <a:gd name="T3" fmla="*/ 747045 h 747045"/>
              </a:gdLst>
              <a:ahLst/>
              <a:cxnLst/>
              <a:rect l="T0" t="T1" r="T2" b="T3"/>
              <a:pathLst>
                <a:path w="1294131" h="747045">
                  <a:moveTo>
                    <a:pt x="1261938" y="0"/>
                  </a:moveTo>
                  <a:lnTo>
                    <a:pt x="1222879" y="2468"/>
                  </a:lnTo>
                  <a:lnTo>
                    <a:pt x="1180098" y="9086"/>
                  </a:lnTo>
                  <a:lnTo>
                    <a:pt x="1136739" y="18871"/>
                  </a:lnTo>
                  <a:lnTo>
                    <a:pt x="1095947" y="30841"/>
                  </a:lnTo>
                  <a:lnTo>
                    <a:pt x="1050986" y="48500"/>
                  </a:lnTo>
                  <a:lnTo>
                    <a:pt x="993213" y="81873"/>
                  </a:lnTo>
                  <a:lnTo>
                    <a:pt x="944455" y="114614"/>
                  </a:lnTo>
                  <a:lnTo>
                    <a:pt x="896434" y="150180"/>
                  </a:lnTo>
                  <a:lnTo>
                    <a:pt x="849652" y="187554"/>
                  </a:lnTo>
                  <a:lnTo>
                    <a:pt x="804608" y="225716"/>
                  </a:lnTo>
                  <a:lnTo>
                    <a:pt x="761807" y="263648"/>
                  </a:lnTo>
                  <a:lnTo>
                    <a:pt x="721748" y="300331"/>
                  </a:lnTo>
                  <a:lnTo>
                    <a:pt x="636892" y="379892"/>
                  </a:lnTo>
                  <a:lnTo>
                    <a:pt x="623044" y="392704"/>
                  </a:lnTo>
                  <a:lnTo>
                    <a:pt x="593172" y="419457"/>
                  </a:lnTo>
                  <a:lnTo>
                    <a:pt x="564036" y="444195"/>
                  </a:lnTo>
                  <a:lnTo>
                    <a:pt x="507394" y="487896"/>
                  </a:lnTo>
                  <a:lnTo>
                    <a:pt x="451954" y="524350"/>
                  </a:lnTo>
                  <a:lnTo>
                    <a:pt x="396556" y="554097"/>
                  </a:lnTo>
                  <a:lnTo>
                    <a:pt x="340039" y="577679"/>
                  </a:lnTo>
                  <a:lnTo>
                    <a:pt x="281240" y="595639"/>
                  </a:lnTo>
                  <a:lnTo>
                    <a:pt x="218998" y="608517"/>
                  </a:lnTo>
                  <a:lnTo>
                    <a:pt x="152152" y="616856"/>
                  </a:lnTo>
                  <a:lnTo>
                    <a:pt x="79540" y="621197"/>
                  </a:lnTo>
                  <a:lnTo>
                    <a:pt x="40708" y="622037"/>
                  </a:lnTo>
                  <a:lnTo>
                    <a:pt x="0" y="622081"/>
                  </a:lnTo>
                  <a:lnTo>
                    <a:pt x="12592" y="630215"/>
                  </a:lnTo>
                  <a:lnTo>
                    <a:pt x="52064" y="653861"/>
                  </a:lnTo>
                  <a:lnTo>
                    <a:pt x="93343" y="675887"/>
                  </a:lnTo>
                  <a:lnTo>
                    <a:pt x="135489" y="695663"/>
                  </a:lnTo>
                  <a:lnTo>
                    <a:pt x="177557" y="712558"/>
                  </a:lnTo>
                  <a:lnTo>
                    <a:pt x="218607" y="725943"/>
                  </a:lnTo>
                  <a:lnTo>
                    <a:pt x="257694" y="735186"/>
                  </a:lnTo>
                  <a:lnTo>
                    <a:pt x="344156" y="745208"/>
                  </a:lnTo>
                  <a:lnTo>
                    <a:pt x="412684" y="747045"/>
                  </a:lnTo>
                  <a:lnTo>
                    <a:pt x="476044" y="743131"/>
                  </a:lnTo>
                  <a:lnTo>
                    <a:pt x="534572" y="733847"/>
                  </a:lnTo>
                  <a:lnTo>
                    <a:pt x="588604" y="719573"/>
                  </a:lnTo>
                  <a:lnTo>
                    <a:pt x="638475" y="700690"/>
                  </a:lnTo>
                  <a:lnTo>
                    <a:pt x="684521" y="677581"/>
                  </a:lnTo>
                  <a:lnTo>
                    <a:pt x="727076" y="650625"/>
                  </a:lnTo>
                  <a:lnTo>
                    <a:pt x="766477" y="620204"/>
                  </a:lnTo>
                  <a:lnTo>
                    <a:pt x="803060" y="586699"/>
                  </a:lnTo>
                  <a:lnTo>
                    <a:pt x="837158" y="550491"/>
                  </a:lnTo>
                  <a:lnTo>
                    <a:pt x="869109" y="511961"/>
                  </a:lnTo>
                  <a:lnTo>
                    <a:pt x="899248" y="471489"/>
                  </a:lnTo>
                  <a:lnTo>
                    <a:pt x="927910" y="429458"/>
                  </a:lnTo>
                  <a:lnTo>
                    <a:pt x="955430" y="386247"/>
                  </a:lnTo>
                  <a:lnTo>
                    <a:pt x="982145" y="342239"/>
                  </a:lnTo>
                  <a:lnTo>
                    <a:pt x="1008390" y="297814"/>
                  </a:lnTo>
                  <a:lnTo>
                    <a:pt x="1034499" y="253352"/>
                  </a:lnTo>
                  <a:lnTo>
                    <a:pt x="1060810" y="209236"/>
                  </a:lnTo>
                  <a:lnTo>
                    <a:pt x="1087657" y="165846"/>
                  </a:lnTo>
                  <a:lnTo>
                    <a:pt x="1114683" y="127296"/>
                  </a:lnTo>
                  <a:lnTo>
                    <a:pt x="1143153" y="94270"/>
                  </a:lnTo>
                  <a:lnTo>
                    <a:pt x="1173035" y="66410"/>
                  </a:lnTo>
                  <a:lnTo>
                    <a:pt x="1204294" y="43357"/>
                  </a:lnTo>
                  <a:lnTo>
                    <a:pt x="1248057" y="19479"/>
                  </a:lnTo>
                  <a:lnTo>
                    <a:pt x="1294131" y="2663"/>
                  </a:lnTo>
                  <a:lnTo>
                    <a:pt x="1284254" y="1136"/>
                  </a:lnTo>
                  <a:lnTo>
                    <a:pt x="1273587" y="269"/>
                  </a:lnTo>
                  <a:lnTo>
                    <a:pt x="1261938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1" name="object 18"/>
            <p:cNvSpPr>
              <a:spLocks noChangeArrowheads="1"/>
            </p:cNvSpPr>
            <p:nvPr/>
          </p:nvSpPr>
          <p:spPr bwMode="auto">
            <a:xfrm>
              <a:off x="616158" y="382346"/>
              <a:ext cx="1751700" cy="1138075"/>
            </a:xfrm>
            <a:custGeom>
              <a:avLst/>
              <a:gdLst>
                <a:gd name="T0" fmla="*/ 0 w 1294131"/>
                <a:gd name="T1" fmla="*/ 0 h 747045"/>
                <a:gd name="T2" fmla="*/ 1294131 w 1294131"/>
                <a:gd name="T3" fmla="*/ 747045 h 747045"/>
              </a:gdLst>
              <a:ahLst/>
              <a:cxnLst/>
              <a:rect l="T0" t="T1" r="T2" b="T3"/>
              <a:pathLst>
                <a:path w="1294131" h="747045">
                  <a:moveTo>
                    <a:pt x="0" y="622081"/>
                  </a:moveTo>
                  <a:lnTo>
                    <a:pt x="40708" y="622037"/>
                  </a:lnTo>
                  <a:lnTo>
                    <a:pt x="79540" y="621197"/>
                  </a:lnTo>
                  <a:lnTo>
                    <a:pt x="152152" y="616856"/>
                  </a:lnTo>
                  <a:lnTo>
                    <a:pt x="218998" y="608517"/>
                  </a:lnTo>
                  <a:lnTo>
                    <a:pt x="281240" y="595639"/>
                  </a:lnTo>
                  <a:lnTo>
                    <a:pt x="340039" y="577679"/>
                  </a:lnTo>
                  <a:lnTo>
                    <a:pt x="396556" y="554097"/>
                  </a:lnTo>
                  <a:lnTo>
                    <a:pt x="451954" y="524350"/>
                  </a:lnTo>
                  <a:lnTo>
                    <a:pt x="507394" y="487896"/>
                  </a:lnTo>
                  <a:lnTo>
                    <a:pt x="564036" y="444195"/>
                  </a:lnTo>
                  <a:lnTo>
                    <a:pt x="593172" y="419457"/>
                  </a:lnTo>
                  <a:lnTo>
                    <a:pt x="623044" y="392704"/>
                  </a:lnTo>
                  <a:lnTo>
                    <a:pt x="651865" y="365878"/>
                  </a:lnTo>
                  <a:lnTo>
                    <a:pt x="684933" y="334747"/>
                  </a:lnTo>
                  <a:lnTo>
                    <a:pt x="702904" y="317886"/>
                  </a:lnTo>
                  <a:lnTo>
                    <a:pt x="741403" y="282209"/>
                  </a:lnTo>
                  <a:lnTo>
                    <a:pt x="782896" y="244774"/>
                  </a:lnTo>
                  <a:lnTo>
                    <a:pt x="826881" y="206600"/>
                  </a:lnTo>
                  <a:lnTo>
                    <a:pt x="872857" y="168705"/>
                  </a:lnTo>
                  <a:lnTo>
                    <a:pt x="920321" y="132107"/>
                  </a:lnTo>
                  <a:lnTo>
                    <a:pt x="968773" y="97826"/>
                  </a:lnTo>
                  <a:lnTo>
                    <a:pt x="1017711" y="66880"/>
                  </a:lnTo>
                  <a:lnTo>
                    <a:pt x="1060867" y="44013"/>
                  </a:lnTo>
                  <a:lnTo>
                    <a:pt x="1109065" y="26669"/>
                  </a:lnTo>
                  <a:lnTo>
                    <a:pt x="1151062" y="15319"/>
                  </a:lnTo>
                  <a:lnTo>
                    <a:pt x="1194578" y="6480"/>
                  </a:lnTo>
                  <a:lnTo>
                    <a:pt x="1236467" y="1136"/>
                  </a:lnTo>
                  <a:lnTo>
                    <a:pt x="1261938" y="0"/>
                  </a:lnTo>
                  <a:lnTo>
                    <a:pt x="1273587" y="269"/>
                  </a:lnTo>
                  <a:lnTo>
                    <a:pt x="1284357" y="1144"/>
                  </a:lnTo>
                  <a:lnTo>
                    <a:pt x="1294131" y="2663"/>
                  </a:lnTo>
                  <a:lnTo>
                    <a:pt x="1282400" y="6251"/>
                  </a:lnTo>
                  <a:lnTo>
                    <a:pt x="1270810" y="10241"/>
                  </a:lnTo>
                  <a:lnTo>
                    <a:pt x="1225882" y="30482"/>
                  </a:lnTo>
                  <a:lnTo>
                    <a:pt x="1183303" y="58209"/>
                  </a:lnTo>
                  <a:lnTo>
                    <a:pt x="1152958" y="84427"/>
                  </a:lnTo>
                  <a:lnTo>
                    <a:pt x="1124014" y="115691"/>
                  </a:lnTo>
                  <a:lnTo>
                    <a:pt x="1096503" y="152360"/>
                  </a:lnTo>
                  <a:lnTo>
                    <a:pt x="1060810" y="209236"/>
                  </a:lnTo>
                  <a:lnTo>
                    <a:pt x="1034499" y="253352"/>
                  </a:lnTo>
                  <a:lnTo>
                    <a:pt x="1008390" y="297814"/>
                  </a:lnTo>
                  <a:lnTo>
                    <a:pt x="982145" y="342239"/>
                  </a:lnTo>
                  <a:lnTo>
                    <a:pt x="955430" y="386247"/>
                  </a:lnTo>
                  <a:lnTo>
                    <a:pt x="927910" y="429458"/>
                  </a:lnTo>
                  <a:lnTo>
                    <a:pt x="899248" y="471489"/>
                  </a:lnTo>
                  <a:lnTo>
                    <a:pt x="869109" y="511961"/>
                  </a:lnTo>
                  <a:lnTo>
                    <a:pt x="837158" y="550491"/>
                  </a:lnTo>
                  <a:lnTo>
                    <a:pt x="803060" y="586699"/>
                  </a:lnTo>
                  <a:lnTo>
                    <a:pt x="766477" y="620204"/>
                  </a:lnTo>
                  <a:lnTo>
                    <a:pt x="727076" y="650625"/>
                  </a:lnTo>
                  <a:lnTo>
                    <a:pt x="684521" y="677581"/>
                  </a:lnTo>
                  <a:lnTo>
                    <a:pt x="638475" y="700690"/>
                  </a:lnTo>
                  <a:lnTo>
                    <a:pt x="588604" y="719573"/>
                  </a:lnTo>
                  <a:lnTo>
                    <a:pt x="534572" y="733847"/>
                  </a:lnTo>
                  <a:lnTo>
                    <a:pt x="476044" y="743131"/>
                  </a:lnTo>
                  <a:lnTo>
                    <a:pt x="412684" y="747045"/>
                  </a:lnTo>
                  <a:lnTo>
                    <a:pt x="344156" y="745208"/>
                  </a:lnTo>
                  <a:lnTo>
                    <a:pt x="270125" y="737238"/>
                  </a:lnTo>
                  <a:lnTo>
                    <a:pt x="231901" y="729515"/>
                  </a:lnTo>
                  <a:lnTo>
                    <a:pt x="191400" y="717441"/>
                  </a:lnTo>
                  <a:lnTo>
                    <a:pt x="149567" y="701646"/>
                  </a:lnTo>
                  <a:lnTo>
                    <a:pt x="107342" y="682761"/>
                  </a:lnTo>
                  <a:lnTo>
                    <a:pt x="65669" y="661414"/>
                  </a:lnTo>
                  <a:lnTo>
                    <a:pt x="25490" y="638238"/>
                  </a:lnTo>
                  <a:lnTo>
                    <a:pt x="12592" y="630215"/>
                  </a:lnTo>
                  <a:lnTo>
                    <a:pt x="0" y="622081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2" name="object 19"/>
            <p:cNvSpPr>
              <a:spLocks noChangeArrowheads="1"/>
            </p:cNvSpPr>
            <p:nvPr/>
          </p:nvSpPr>
          <p:spPr bwMode="auto">
            <a:xfrm>
              <a:off x="2363559" y="234951"/>
              <a:ext cx="189141" cy="101484"/>
            </a:xfrm>
            <a:custGeom>
              <a:avLst/>
              <a:gdLst>
                <a:gd name="T0" fmla="*/ 0 w 140303"/>
                <a:gd name="T1" fmla="*/ 0 h 68175"/>
                <a:gd name="T2" fmla="*/ 140303 w 140303"/>
                <a:gd name="T3" fmla="*/ 68175 h 68175"/>
              </a:gdLst>
              <a:ahLst/>
              <a:cxnLst/>
              <a:rect l="T0" t="T1" r="T2" b="T3"/>
              <a:pathLst>
                <a:path w="140303" h="68175">
                  <a:moveTo>
                    <a:pt x="97305" y="0"/>
                  </a:moveTo>
                  <a:lnTo>
                    <a:pt x="61734" y="44612"/>
                  </a:lnTo>
                  <a:lnTo>
                    <a:pt x="14832" y="62418"/>
                  </a:lnTo>
                  <a:lnTo>
                    <a:pt x="0" y="64129"/>
                  </a:lnTo>
                  <a:lnTo>
                    <a:pt x="6167" y="65326"/>
                  </a:lnTo>
                  <a:lnTo>
                    <a:pt x="15741" y="66863"/>
                  </a:lnTo>
                  <a:lnTo>
                    <a:pt x="27010" y="67956"/>
                  </a:lnTo>
                  <a:lnTo>
                    <a:pt x="40036" y="68175"/>
                  </a:lnTo>
                  <a:lnTo>
                    <a:pt x="54881" y="67089"/>
                  </a:lnTo>
                  <a:lnTo>
                    <a:pt x="104719" y="53052"/>
                  </a:lnTo>
                  <a:lnTo>
                    <a:pt x="140303" y="32975"/>
                  </a:lnTo>
                  <a:lnTo>
                    <a:pt x="97305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3" name="object 20"/>
            <p:cNvSpPr>
              <a:spLocks noChangeArrowheads="1"/>
            </p:cNvSpPr>
            <p:nvPr/>
          </p:nvSpPr>
          <p:spPr bwMode="auto">
            <a:xfrm>
              <a:off x="2363559" y="234951"/>
              <a:ext cx="189141" cy="101484"/>
            </a:xfrm>
            <a:custGeom>
              <a:avLst/>
              <a:gdLst>
                <a:gd name="T0" fmla="*/ 0 w 140303"/>
                <a:gd name="T1" fmla="*/ 0 h 68175"/>
                <a:gd name="T2" fmla="*/ 140303 w 140303"/>
                <a:gd name="T3" fmla="*/ 68175 h 68175"/>
              </a:gdLst>
              <a:ahLst/>
              <a:cxnLst/>
              <a:rect l="T0" t="T1" r="T2" b="T3"/>
              <a:pathLst>
                <a:path w="140303" h="68175">
                  <a:moveTo>
                    <a:pt x="0" y="64129"/>
                  </a:moveTo>
                  <a:lnTo>
                    <a:pt x="40593" y="55552"/>
                  </a:lnTo>
                  <a:lnTo>
                    <a:pt x="77690" y="30540"/>
                  </a:lnTo>
                  <a:lnTo>
                    <a:pt x="97305" y="0"/>
                  </a:lnTo>
                  <a:lnTo>
                    <a:pt x="140303" y="32975"/>
                  </a:lnTo>
                  <a:lnTo>
                    <a:pt x="104719" y="53052"/>
                  </a:lnTo>
                  <a:lnTo>
                    <a:pt x="54881" y="67089"/>
                  </a:lnTo>
                  <a:lnTo>
                    <a:pt x="40036" y="68175"/>
                  </a:lnTo>
                  <a:lnTo>
                    <a:pt x="27010" y="67956"/>
                  </a:lnTo>
                  <a:lnTo>
                    <a:pt x="15741" y="66863"/>
                  </a:lnTo>
                  <a:lnTo>
                    <a:pt x="6167" y="65326"/>
                  </a:lnTo>
                  <a:lnTo>
                    <a:pt x="0" y="64129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4" name="object 21"/>
            <p:cNvSpPr>
              <a:spLocks noChangeArrowheads="1"/>
            </p:cNvSpPr>
            <p:nvPr/>
          </p:nvSpPr>
          <p:spPr bwMode="auto">
            <a:xfrm>
              <a:off x="1308241" y="1056492"/>
              <a:ext cx="176245" cy="236797"/>
            </a:xfrm>
            <a:custGeom>
              <a:avLst/>
              <a:gdLst>
                <a:gd name="T0" fmla="*/ 0 w 130870"/>
                <a:gd name="T1" fmla="*/ 0 h 155412"/>
                <a:gd name="T2" fmla="*/ 130870 w 130870"/>
                <a:gd name="T3" fmla="*/ 155412 h 155412"/>
              </a:gdLst>
              <a:ahLst/>
              <a:cxnLst/>
              <a:rect l="T0" t="T1" r="T2" b="T3"/>
              <a:pathLst>
                <a:path w="130870" h="155412">
                  <a:moveTo>
                    <a:pt x="130870" y="0"/>
                  </a:moveTo>
                  <a:lnTo>
                    <a:pt x="0" y="0"/>
                  </a:lnTo>
                  <a:lnTo>
                    <a:pt x="0" y="155412"/>
                  </a:lnTo>
                  <a:lnTo>
                    <a:pt x="130870" y="155412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5" name="object 22"/>
            <p:cNvSpPr>
              <a:spLocks noChangeArrowheads="1"/>
            </p:cNvSpPr>
            <p:nvPr/>
          </p:nvSpPr>
          <p:spPr bwMode="auto">
            <a:xfrm>
              <a:off x="1097607" y="858356"/>
              <a:ext cx="597513" cy="198136"/>
            </a:xfrm>
            <a:custGeom>
              <a:avLst/>
              <a:gdLst>
                <a:gd name="T0" fmla="*/ 0 w 441695"/>
                <a:gd name="T1" fmla="*/ 0 h 130870"/>
                <a:gd name="T2" fmla="*/ 441695 w 441695"/>
                <a:gd name="T3" fmla="*/ 130870 h 130870"/>
              </a:gdLst>
              <a:ahLst/>
              <a:cxnLst/>
              <a:rect l="T0" t="T1" r="T2" b="T3"/>
              <a:pathLst>
                <a:path w="441695" h="130870">
                  <a:moveTo>
                    <a:pt x="441695" y="0"/>
                  </a:moveTo>
                  <a:lnTo>
                    <a:pt x="0" y="0"/>
                  </a:lnTo>
                  <a:lnTo>
                    <a:pt x="0" y="130870"/>
                  </a:lnTo>
                  <a:lnTo>
                    <a:pt x="441695" y="130870"/>
                  </a:lnTo>
                  <a:lnTo>
                    <a:pt x="4416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6" name="object 23"/>
            <p:cNvSpPr>
              <a:spLocks noChangeArrowheads="1"/>
            </p:cNvSpPr>
            <p:nvPr/>
          </p:nvSpPr>
          <p:spPr bwMode="auto">
            <a:xfrm>
              <a:off x="1308241" y="621559"/>
              <a:ext cx="176245" cy="236797"/>
            </a:xfrm>
            <a:custGeom>
              <a:avLst/>
              <a:gdLst>
                <a:gd name="T0" fmla="*/ 0 w 130870"/>
                <a:gd name="T1" fmla="*/ 0 h 155411"/>
                <a:gd name="T2" fmla="*/ 130870 w 130870"/>
                <a:gd name="T3" fmla="*/ 155411 h 155411"/>
              </a:gdLst>
              <a:ahLst/>
              <a:cxnLst/>
              <a:rect l="T0" t="T1" r="T2" b="T3"/>
              <a:pathLst>
                <a:path w="130870" h="155411">
                  <a:moveTo>
                    <a:pt x="130870" y="0"/>
                  </a:moveTo>
                  <a:lnTo>
                    <a:pt x="0" y="0"/>
                  </a:lnTo>
                  <a:lnTo>
                    <a:pt x="0" y="155411"/>
                  </a:lnTo>
                  <a:lnTo>
                    <a:pt x="130870" y="155411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7" name="object 24"/>
            <p:cNvSpPr>
              <a:spLocks noChangeArrowheads="1"/>
            </p:cNvSpPr>
            <p:nvPr/>
          </p:nvSpPr>
          <p:spPr bwMode="auto">
            <a:xfrm>
              <a:off x="1097607" y="621559"/>
              <a:ext cx="597513" cy="671731"/>
            </a:xfrm>
            <a:custGeom>
              <a:avLst/>
              <a:gdLst>
                <a:gd name="T0" fmla="*/ 0 w 441695"/>
                <a:gd name="T1" fmla="*/ 0 h 441694"/>
                <a:gd name="T2" fmla="*/ 441695 w 441695"/>
                <a:gd name="T3" fmla="*/ 441694 h 441694"/>
              </a:gdLst>
              <a:ahLst/>
              <a:cxnLst/>
              <a:rect l="T0" t="T1" r="T2" b="T3"/>
              <a:pathLst>
                <a:path w="441695" h="441694">
                  <a:moveTo>
                    <a:pt x="155412" y="0"/>
                  </a:moveTo>
                  <a:lnTo>
                    <a:pt x="286283" y="0"/>
                  </a:lnTo>
                  <a:lnTo>
                    <a:pt x="286283" y="155411"/>
                  </a:lnTo>
                  <a:lnTo>
                    <a:pt x="441695" y="155411"/>
                  </a:lnTo>
                  <a:lnTo>
                    <a:pt x="441695" y="286282"/>
                  </a:lnTo>
                  <a:lnTo>
                    <a:pt x="286283" y="286282"/>
                  </a:lnTo>
                  <a:lnTo>
                    <a:pt x="286283" y="441694"/>
                  </a:lnTo>
                  <a:lnTo>
                    <a:pt x="155412" y="441694"/>
                  </a:lnTo>
                  <a:lnTo>
                    <a:pt x="155412" y="286282"/>
                  </a:lnTo>
                  <a:lnTo>
                    <a:pt x="0" y="286282"/>
                  </a:lnTo>
                  <a:lnTo>
                    <a:pt x="0" y="155411"/>
                  </a:lnTo>
                  <a:lnTo>
                    <a:pt x="155412" y="155411"/>
                  </a:lnTo>
                  <a:lnTo>
                    <a:pt x="155412" y="0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8" name="object 25"/>
            <p:cNvSpPr>
              <a:spLocks noChangeArrowheads="1"/>
            </p:cNvSpPr>
            <p:nvPr/>
          </p:nvSpPr>
          <p:spPr bwMode="auto">
            <a:xfrm>
              <a:off x="1129846" y="681967"/>
              <a:ext cx="556676" cy="437349"/>
            </a:xfrm>
            <a:prstGeom prst="rect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80" y="113300"/>
            <a:ext cx="950895" cy="10550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23947" y="2743200"/>
            <a:ext cx="38876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accent1">
                    <a:lumMod val="50000"/>
                  </a:schemeClr>
                </a:solidFill>
              </a:rPr>
              <a:t>SEPTEMBER</a:t>
            </a:r>
            <a:endParaRPr lang="en-US" sz="5400" b="1" cap="none" spc="0" dirty="0">
              <a:ln w="50800"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87848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79976" y="5373217"/>
            <a:ext cx="10360503" cy="892178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181" tIns="47091" rIns="94181" bIns="47091" anchor="ctr">
            <a:normAutofit/>
          </a:bodyPr>
          <a:lstStyle/>
          <a:p>
            <a:pPr algn="ctr"/>
            <a:endParaRPr lang="en-US" sz="1000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22733" y="2448227"/>
            <a:ext cx="11274988" cy="2708870"/>
            <a:chOff x="3380509" y="1219200"/>
            <a:chExt cx="6160656" cy="1348510"/>
          </a:xfrm>
        </p:grpSpPr>
        <p:sp>
          <p:nvSpPr>
            <p:cNvPr id="52" name="Freeform: Shape 49"/>
            <p:cNvSpPr/>
            <p:nvPr/>
          </p:nvSpPr>
          <p:spPr>
            <a:xfrm rot="158526">
              <a:off x="4441853" y="1620172"/>
              <a:ext cx="4258374" cy="674255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43"/>
            <p:cNvSpPr/>
            <p:nvPr/>
          </p:nvSpPr>
          <p:spPr>
            <a:xfrm flipV="1">
              <a:off x="6280728" y="1385454"/>
              <a:ext cx="3260437" cy="1006764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46"/>
            <p:cNvSpPr/>
            <p:nvPr/>
          </p:nvSpPr>
          <p:spPr>
            <a:xfrm flipV="1">
              <a:off x="4479465" y="1385454"/>
              <a:ext cx="1949046" cy="1006764"/>
            </a:xfrm>
            <a:custGeom>
              <a:avLst/>
              <a:gdLst>
                <a:gd name="connsiteX0" fmla="*/ 0 w 1348509"/>
                <a:gd name="connsiteY0" fmla="*/ 1004502 h 1004502"/>
                <a:gd name="connsiteX1" fmla="*/ 1348509 w 1348509"/>
                <a:gd name="connsiteY1" fmla="*/ 1004502 h 1004502"/>
                <a:gd name="connsiteX2" fmla="*/ 1348509 w 1348509"/>
                <a:gd name="connsiteY2" fmla="*/ 0 h 1004502"/>
                <a:gd name="connsiteX3" fmla="*/ 0 w 1348509"/>
                <a:gd name="connsiteY3" fmla="*/ 0 h 100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509" h="1004502">
                  <a:moveTo>
                    <a:pt x="0" y="1004502"/>
                  </a:moveTo>
                  <a:lnTo>
                    <a:pt x="1348509" y="1004502"/>
                  </a:lnTo>
                  <a:lnTo>
                    <a:pt x="13485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80509" y="1902691"/>
              <a:ext cx="1348509" cy="6650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80509" y="1219200"/>
              <a:ext cx="1348509" cy="69272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ame 56"/>
            <p:cNvSpPr/>
            <p:nvPr/>
          </p:nvSpPr>
          <p:spPr>
            <a:xfrm>
              <a:off x="3380509" y="1219200"/>
              <a:ext cx="1348509" cy="1348509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22371" y="1604405"/>
              <a:ext cx="100937" cy="45964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5400" b="1" dirty="0">
                <a:solidFill>
                  <a:schemeClr val="tx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9007" y="1781667"/>
              <a:ext cx="3835387" cy="19918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lvl="0" algn="ctr"/>
              <a:endParaRPr lang="en-US" sz="2000" b="1" dirty="0">
                <a:solidFill>
                  <a:schemeClr val="tx2"/>
                </a:solidFill>
                <a:latin typeface="Lucida Sans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3180227" y="3316494"/>
            <a:ext cx="7572394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accent1">
                    <a:lumMod val="50000"/>
                  </a:schemeClr>
                </a:solidFill>
              </a:rPr>
              <a:t>KINERJA PELAYANAN</a:t>
            </a:r>
            <a:endParaRPr lang="en-US" sz="5400" b="1" cap="none" spc="0" dirty="0">
              <a:ln w="50800"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934" y="2756812"/>
            <a:ext cx="945017" cy="94501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224258" y="3992579"/>
            <a:ext cx="1146369" cy="648491"/>
            <a:chOff x="5266968" y="2929613"/>
            <a:chExt cx="1616162" cy="99459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6968" y="2929613"/>
              <a:ext cx="928986" cy="99459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545" y="2981648"/>
              <a:ext cx="939585" cy="942557"/>
            </a:xfrm>
            <a:prstGeom prst="rect">
              <a:avLst/>
            </a:prstGeom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6632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5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5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18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1800" dirty="0"/>
              <a:t>     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211301469"/>
              </p:ext>
            </p:extLst>
          </p:nvPr>
        </p:nvGraphicFramePr>
        <p:xfrm>
          <a:off x="1708837" y="1628800"/>
          <a:ext cx="7992888" cy="392141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5233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695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2826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INDIKATOR KINERJA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CAPAIAN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s/d </a:t>
                      </a:r>
                    </a:p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SEPTEMBER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1317">
                <a:tc>
                  <a:txBody>
                    <a:bodyPr/>
                    <a:lstStyle/>
                    <a:p>
                      <a:pPr marL="88900" indent="0" algn="l" rtl="0" fontAlgn="ctr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BOR (%)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64,87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1317">
                <a:tc>
                  <a:txBody>
                    <a:bodyPr/>
                    <a:lstStyle/>
                    <a:p>
                      <a:pPr marL="88900" indent="0" algn="l" rtl="0" fontAlgn="ctr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LOS (</a:t>
                      </a:r>
                      <a:r>
                        <a:rPr lang="en-US" sz="1600" b="1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Hari</a:t>
                      </a:r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)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26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8072">
                <a:tc>
                  <a:txBody>
                    <a:bodyPr/>
                    <a:lstStyle/>
                    <a:p>
                      <a:pPr marL="93663" indent="0" algn="l" rtl="0" fontAlgn="ctr"/>
                      <a:r>
                        <a:rPr lang="en-US" sz="1600" b="1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Cakupan</a:t>
                      </a:r>
                      <a:r>
                        <a:rPr lang="en-US" sz="16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600" b="1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Kunjungan</a:t>
                      </a:r>
                      <a:r>
                        <a:rPr lang="en-US" sz="1600" b="1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600" b="1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Rawat</a:t>
                      </a:r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600" b="1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Jalan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65.780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78072">
                <a:tc>
                  <a:txBody>
                    <a:bodyPr/>
                    <a:lstStyle/>
                    <a:p>
                      <a:pPr marL="93663" indent="0" algn="l" rtl="0" fontAlgn="ctr"/>
                      <a:r>
                        <a:rPr lang="en-US" sz="1600" b="1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Cakupan</a:t>
                      </a:r>
                      <a:r>
                        <a:rPr lang="en-US" sz="16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600" b="1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Kunjungan</a:t>
                      </a:r>
                      <a:r>
                        <a:rPr lang="en-US" sz="1600" b="1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600" b="1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Rawat</a:t>
                      </a:r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600" b="1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Inap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2.216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8775D-E73A-47E6-B0A4-18E8271E588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893468" y="152400"/>
            <a:ext cx="8009256" cy="794050"/>
            <a:chOff x="893468" y="152400"/>
            <a:chExt cx="8009256" cy="794050"/>
          </a:xfrm>
        </p:grpSpPr>
        <p:sp>
          <p:nvSpPr>
            <p:cNvPr id="8" name="Rectangle: Rounded Corners 74">
              <a:extLst>
                <a:ext uri="{FF2B5EF4-FFF2-40B4-BE49-F238E27FC236}">
                  <a16:creationId xmlns:a16="http://schemas.microsoft.com/office/drawing/2014/main" xmlns="" id="{8D4F3653-381C-442F-A7FA-3C7A6CC00AF1}"/>
                </a:ext>
              </a:extLst>
            </p:cNvPr>
            <p:cNvSpPr/>
            <p:nvPr/>
          </p:nvSpPr>
          <p:spPr>
            <a:xfrm>
              <a:off x="1006066" y="207489"/>
              <a:ext cx="7896658" cy="683871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5502FCE7-DDB5-40C5-8BAE-25BF0A90D05A}"/>
                </a:ext>
              </a:extLst>
            </p:cNvPr>
            <p:cNvSpPr/>
            <p:nvPr/>
          </p:nvSpPr>
          <p:spPr>
            <a:xfrm>
              <a:off x="893468" y="152400"/>
              <a:ext cx="980542" cy="794050"/>
            </a:xfrm>
            <a:prstGeom prst="ellipse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392B0DEC-FAAA-4D26-8F4B-2CD9CD11400F}"/>
                </a:ext>
              </a:extLst>
            </p:cNvPr>
            <p:cNvSpPr/>
            <p:nvPr/>
          </p:nvSpPr>
          <p:spPr>
            <a:xfrm>
              <a:off x="893468" y="207489"/>
              <a:ext cx="844486" cy="6838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</a:t>
              </a:r>
              <a:endParaRPr lang="en-US" sz="3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1331149" y="76200"/>
            <a:ext cx="7866857" cy="6838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CAPAIAN KINERJA PELAYANAN</a:t>
            </a:r>
            <a:endParaRPr lang="en-US" sz="24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17396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5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5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18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1800" dirty="0"/>
              <a:t>     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850131062"/>
              </p:ext>
            </p:extLst>
          </p:nvPr>
        </p:nvGraphicFramePr>
        <p:xfrm>
          <a:off x="765820" y="1077739"/>
          <a:ext cx="11144546" cy="509634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3272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80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93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896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3372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8130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81306">
                  <a:extLst>
                    <a:ext uri="{9D8B030D-6E8A-4147-A177-3AD203B41FA5}">
                      <a16:colId xmlns:a16="http://schemas.microsoft.com/office/drawing/2014/main" xmlns="" val="1599641738"/>
                    </a:ext>
                  </a:extLst>
                </a:gridCol>
                <a:gridCol w="1081306">
                  <a:extLst>
                    <a:ext uri="{9D8B030D-6E8A-4147-A177-3AD203B41FA5}">
                      <a16:colId xmlns:a16="http://schemas.microsoft.com/office/drawing/2014/main" xmlns="" val="1917395958"/>
                    </a:ext>
                  </a:extLst>
                </a:gridCol>
                <a:gridCol w="108130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081306">
                  <a:extLst>
                    <a:ext uri="{9D8B030D-6E8A-4147-A177-3AD203B41FA5}">
                      <a16:colId xmlns:a16="http://schemas.microsoft.com/office/drawing/2014/main" xmlns="" val="1585835553"/>
                    </a:ext>
                  </a:extLst>
                </a:gridCol>
              </a:tblGrid>
              <a:tr h="64131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INDIKATOR KINERJA</a:t>
                      </a:r>
                    </a:p>
                  </a:txBody>
                  <a:tcPr marL="45720" marR="45720" anchor="ctr"/>
                </a:tc>
                <a:tc gridSpan="9"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CAPAIAN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131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JAN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FEB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MAR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APR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MEI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JUNI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JULI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AGT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SEPT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1317">
                <a:tc>
                  <a:txBody>
                    <a:bodyPr/>
                    <a:lstStyle/>
                    <a:p>
                      <a:pPr marL="88900" indent="0" algn="l" rtl="0" fontAlgn="ctr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BOR (%)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62,98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64,53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70,47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70,62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67,36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60,38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65,30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61,50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60,88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1317">
                <a:tc>
                  <a:txBody>
                    <a:bodyPr/>
                    <a:lstStyle/>
                    <a:p>
                      <a:pPr marL="88900" indent="0" algn="l" rtl="0" fontAlgn="ctr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LOS (</a:t>
                      </a:r>
                      <a:r>
                        <a:rPr lang="en-US" sz="1600" b="1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Hari</a:t>
                      </a:r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)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28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27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24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27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27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29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27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27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8072">
                <a:tc>
                  <a:txBody>
                    <a:bodyPr/>
                    <a:lstStyle/>
                    <a:p>
                      <a:pPr marL="93663" indent="0" algn="l" rtl="0" fontAlgn="ctr"/>
                      <a:r>
                        <a:rPr lang="en-US" sz="1400" b="1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Cakupan</a:t>
                      </a:r>
                      <a:r>
                        <a:rPr lang="en-US" sz="14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="1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Kunjungan</a:t>
                      </a:r>
                      <a:r>
                        <a:rPr lang="en-US" sz="1400" b="1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="1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Rawat</a:t>
                      </a:r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="1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Jalan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8.300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6.918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7.270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7.633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7.462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6.381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8.482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7.348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5.860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78072">
                <a:tc>
                  <a:txBody>
                    <a:bodyPr/>
                    <a:lstStyle/>
                    <a:p>
                      <a:pPr marL="93663" indent="0" algn="l" rtl="0" fontAlgn="ctr"/>
                      <a:r>
                        <a:rPr lang="en-US" sz="1400" b="1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Cakupan</a:t>
                      </a:r>
                      <a:r>
                        <a:rPr lang="en-US" sz="14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="1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Kunjungan</a:t>
                      </a:r>
                      <a:r>
                        <a:rPr lang="en-US" sz="1400" b="1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="1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Rawat</a:t>
                      </a:r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="1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Inap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247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230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268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266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253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208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273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264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196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1317">
                <a:tc>
                  <a:txBody>
                    <a:bodyPr/>
                    <a:lstStyle/>
                    <a:p>
                      <a:pPr marL="88900" indent="0" algn="l" rtl="0" fontAlgn="ctr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IGD 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309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268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292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305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300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267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290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251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275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8775D-E73A-47E6-B0A4-18E8271E588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76046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8775D-E73A-47E6-B0A4-18E8271E588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058824053"/>
              </p:ext>
            </p:extLst>
          </p:nvPr>
        </p:nvGraphicFramePr>
        <p:xfrm>
          <a:off x="1341884" y="770552"/>
          <a:ext cx="986509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7828" y="0"/>
            <a:ext cx="2160240" cy="587761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 O R ( % )</a:t>
            </a:r>
            <a:endParaRPr lang="en-US" sz="24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960800596"/>
              </p:ext>
            </p:extLst>
          </p:nvPr>
        </p:nvGraphicFramePr>
        <p:xfrm>
          <a:off x="1269876" y="4293096"/>
          <a:ext cx="10453456" cy="2428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837828" y="3284984"/>
            <a:ext cx="2376264" cy="5877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 O S ( </a:t>
            </a:r>
            <a:r>
              <a:rPr lang="en-US" sz="24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Hari</a:t>
            </a:r>
            <a:r>
              <a:rPr lang="en-US" sz="24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)</a:t>
            </a:r>
            <a:endParaRPr lang="en-US" sz="24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96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8775D-E73A-47E6-B0A4-18E8271E588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664139742"/>
              </p:ext>
            </p:extLst>
          </p:nvPr>
        </p:nvGraphicFramePr>
        <p:xfrm>
          <a:off x="261764" y="770553"/>
          <a:ext cx="11576910" cy="3030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1804" y="-171400"/>
            <a:ext cx="5760640" cy="58776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Cakupan</a:t>
            </a:r>
            <a:r>
              <a:rPr lang="en-US" sz="24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Kunjungan</a:t>
            </a:r>
            <a:r>
              <a:rPr lang="en-US" sz="24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</a:t>
            </a:r>
            <a:r>
              <a:rPr lang="en-US" sz="24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Jalan</a:t>
            </a:r>
            <a:endParaRPr lang="en-US" sz="24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633329429"/>
              </p:ext>
            </p:extLst>
          </p:nvPr>
        </p:nvGraphicFramePr>
        <p:xfrm>
          <a:off x="189756" y="4221088"/>
          <a:ext cx="11353704" cy="2428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572769" y="3496947"/>
            <a:ext cx="5688632" cy="5877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Cakupan</a:t>
            </a:r>
            <a:r>
              <a:rPr lang="en-US" sz="24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Kunjungan</a:t>
            </a:r>
            <a:r>
              <a:rPr lang="en-US" sz="24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</a:t>
            </a:r>
            <a:r>
              <a:rPr lang="en-US" sz="24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Inap</a:t>
            </a:r>
            <a:endParaRPr lang="en-US" sz="24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07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5669" y="536323"/>
            <a:ext cx="12188825" cy="10886"/>
          </a:xfrm>
          <a:prstGeom prst="line">
            <a:avLst/>
          </a:prstGeom>
          <a:ln w="38100"/>
          <a:effectLst>
            <a:glow rad="63500">
              <a:schemeClr val="accent6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softEdge rad="127000"/>
          </a:effectLst>
          <a:scene3d>
            <a:camera prst="obliqueBottomRight"/>
            <a:lightRig rig="threePt" dir="t"/>
          </a:scene3d>
          <a:sp3d>
            <a:bevelT w="114300" prst="hardEdge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50812" y="-44497"/>
            <a:ext cx="32239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800" b="1" spc="150" dirty="0" err="1" smtClean="0">
                <a:ln w="11430"/>
                <a:solidFill>
                  <a:srgbClr val="FF6600"/>
                </a:solidFill>
                <a:effectLst>
                  <a:reflection blurRad="6350" stA="55000" endA="300" endPos="45500" dir="5400000" sy="-100000" algn="bl" rotWithShape="0"/>
                </a:effectLst>
                <a:latin typeface="Lucida Sans" pitchFamily="34" charset="0"/>
              </a:rPr>
              <a:t>Kunjungan</a:t>
            </a:r>
            <a:r>
              <a:rPr lang="en-US" sz="2800" b="1" spc="150" dirty="0" smtClean="0">
                <a:ln w="11430"/>
                <a:solidFill>
                  <a:srgbClr val="FF6600"/>
                </a:solidFill>
                <a:effectLst>
                  <a:reflection blurRad="6350" stA="55000" endA="300" endPos="45500" dir="5400000" sy="-100000" algn="bl" rotWithShape="0"/>
                </a:effectLst>
                <a:latin typeface="Lucida Sans" pitchFamily="34" charset="0"/>
              </a:rPr>
              <a:t> </a:t>
            </a:r>
            <a:r>
              <a:rPr lang="en-US" sz="2800" b="1" spc="150" dirty="0" smtClean="0">
                <a:ln w="11430"/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Lucida Sans" pitchFamily="34" charset="0"/>
              </a:rPr>
              <a:t>IGD</a:t>
            </a:r>
            <a:endParaRPr lang="en-US" sz="2800" b="1" cap="none" spc="150" dirty="0">
              <a:ln w="11430"/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Lucida Sans" pitchFamily="34" charset="0"/>
            </a:endParaRPr>
          </a:p>
        </p:txBody>
      </p:sp>
      <p:graphicFrame>
        <p:nvGraphicFramePr>
          <p:cNvPr id="9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578629"/>
              </p:ext>
            </p:extLst>
          </p:nvPr>
        </p:nvGraphicFramePr>
        <p:xfrm>
          <a:off x="314437" y="3140968"/>
          <a:ext cx="11571287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095119"/>
              </p:ext>
            </p:extLst>
          </p:nvPr>
        </p:nvGraphicFramePr>
        <p:xfrm>
          <a:off x="912812" y="914400"/>
          <a:ext cx="10641963" cy="209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1132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Placeholder 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315664395"/>
              </p:ext>
            </p:extLst>
          </p:nvPr>
        </p:nvGraphicFramePr>
        <p:xfrm>
          <a:off x="135469" y="1268760"/>
          <a:ext cx="11808206" cy="222602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104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41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260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234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234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2345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2345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23452">
                  <a:extLst>
                    <a:ext uri="{9D8B030D-6E8A-4147-A177-3AD203B41FA5}">
                      <a16:colId xmlns:a16="http://schemas.microsoft.com/office/drawing/2014/main" xmlns="" val="356678836"/>
                    </a:ext>
                  </a:extLst>
                </a:gridCol>
                <a:gridCol w="1123452">
                  <a:extLst>
                    <a:ext uri="{9D8B030D-6E8A-4147-A177-3AD203B41FA5}">
                      <a16:colId xmlns:a16="http://schemas.microsoft.com/office/drawing/2014/main" xmlns="" val="3989661476"/>
                    </a:ext>
                  </a:extLst>
                </a:gridCol>
                <a:gridCol w="112345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123452">
                  <a:extLst>
                    <a:ext uri="{9D8B030D-6E8A-4147-A177-3AD203B41FA5}">
                      <a16:colId xmlns:a16="http://schemas.microsoft.com/office/drawing/2014/main" xmlns="" val="534106741"/>
                    </a:ext>
                  </a:extLst>
                </a:gridCol>
              </a:tblGrid>
              <a:tr h="305785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CARA BAYAR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BULAN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JUNI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UMUM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2.067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1.175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1.291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1.450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1.251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1.007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950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1.083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1.284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tabLst>
                          <a:tab pos="0" algn="l"/>
                        </a:tabLst>
                      </a:pPr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l">
                        <a:tabLst>
                          <a:tab pos="0" algn="l"/>
                        </a:tabLst>
                      </a:pPr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NPBI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1.029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854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1.003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1.059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1.112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1362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580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PBI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1.324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1.250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1.372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1.376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1.443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1.227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1647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1.415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915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JKD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BKMKS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JUMLAH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marL="0" indent="0" algn="l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4.524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3.387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3.773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3.988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3.919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3.135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4.063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3.597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2.880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A97808-3995-45F5-8371-166D4A9BA4F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893468" y="152400"/>
            <a:ext cx="8304538" cy="794050"/>
            <a:chOff x="893468" y="152400"/>
            <a:chExt cx="8009256" cy="794050"/>
          </a:xfrm>
        </p:grpSpPr>
        <p:sp>
          <p:nvSpPr>
            <p:cNvPr id="7" name="Rectangle: Rounded Corners 74">
              <a:extLst>
                <a:ext uri="{FF2B5EF4-FFF2-40B4-BE49-F238E27FC236}">
                  <a16:creationId xmlns:a16="http://schemas.microsoft.com/office/drawing/2014/main" xmlns="" id="{8D4F3653-381C-442F-A7FA-3C7A6CC00AF1}"/>
                </a:ext>
              </a:extLst>
            </p:cNvPr>
            <p:cNvSpPr/>
            <p:nvPr/>
          </p:nvSpPr>
          <p:spPr>
            <a:xfrm>
              <a:off x="1006066" y="207489"/>
              <a:ext cx="7896658" cy="683871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5502FCE7-DDB5-40C5-8BAE-25BF0A90D05A}"/>
                </a:ext>
              </a:extLst>
            </p:cNvPr>
            <p:cNvSpPr/>
            <p:nvPr/>
          </p:nvSpPr>
          <p:spPr>
            <a:xfrm>
              <a:off x="893468" y="152400"/>
              <a:ext cx="980542" cy="794050"/>
            </a:xfrm>
            <a:prstGeom prst="ellipse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392B0DEC-FAAA-4D26-8F4B-2CD9CD11400F}"/>
                </a:ext>
              </a:extLst>
            </p:cNvPr>
            <p:cNvSpPr/>
            <p:nvPr/>
          </p:nvSpPr>
          <p:spPr>
            <a:xfrm>
              <a:off x="893468" y="207489"/>
              <a:ext cx="844486" cy="6838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2</a:t>
              </a:r>
              <a:endParaRPr lang="en-US" sz="3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1436964" y="48643"/>
            <a:ext cx="7866857" cy="6838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PELAYANAN BERDASARKAN CARA BAYAR</a:t>
            </a:r>
            <a:endParaRPr lang="en-US" sz="24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261764" y="953641"/>
            <a:ext cx="360040" cy="288032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>
              <a:ln/>
              <a:solidFill>
                <a:schemeClr val="accent3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5820" y="879103"/>
            <a:ext cx="267252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JALAN</a:t>
            </a:r>
            <a:endParaRPr lang="en-US" sz="24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Chevron 21"/>
          <p:cNvSpPr/>
          <p:nvPr/>
        </p:nvSpPr>
        <p:spPr>
          <a:xfrm>
            <a:off x="135467" y="3896035"/>
            <a:ext cx="360040" cy="288032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>
              <a:ln/>
              <a:solidFill>
                <a:schemeClr val="accent3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56113" y="3831431"/>
            <a:ext cx="24609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INAP</a:t>
            </a:r>
            <a:endParaRPr lang="en-US" sz="24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Chevron 23"/>
          <p:cNvSpPr/>
          <p:nvPr/>
        </p:nvSpPr>
        <p:spPr>
          <a:xfrm>
            <a:off x="405780" y="3898724"/>
            <a:ext cx="360040" cy="288032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>
              <a:ln/>
              <a:solidFill>
                <a:schemeClr val="accent3"/>
              </a:solidFill>
            </a:endParaRPr>
          </a:p>
        </p:txBody>
      </p:sp>
      <p:graphicFrame>
        <p:nvGraphicFramePr>
          <p:cNvPr id="25" name="Table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7851065"/>
              </p:ext>
            </p:extLst>
          </p:nvPr>
        </p:nvGraphicFramePr>
        <p:xfrm>
          <a:off x="161759" y="4341899"/>
          <a:ext cx="11950117" cy="222602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189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957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395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3697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3697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3697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3697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36973">
                  <a:extLst>
                    <a:ext uri="{9D8B030D-6E8A-4147-A177-3AD203B41FA5}">
                      <a16:colId xmlns:a16="http://schemas.microsoft.com/office/drawing/2014/main" xmlns="" val="1207637029"/>
                    </a:ext>
                  </a:extLst>
                </a:gridCol>
                <a:gridCol w="1136973">
                  <a:extLst>
                    <a:ext uri="{9D8B030D-6E8A-4147-A177-3AD203B41FA5}">
                      <a16:colId xmlns:a16="http://schemas.microsoft.com/office/drawing/2014/main" xmlns="" val="2879090988"/>
                    </a:ext>
                  </a:extLst>
                </a:gridCol>
                <a:gridCol w="113697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136973">
                  <a:extLst>
                    <a:ext uri="{9D8B030D-6E8A-4147-A177-3AD203B41FA5}">
                      <a16:colId xmlns:a16="http://schemas.microsoft.com/office/drawing/2014/main" xmlns="" val="3441285973"/>
                    </a:ext>
                  </a:extLst>
                </a:gridCol>
              </a:tblGrid>
              <a:tr h="305785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CARA BAYAR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BULAN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74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JUNI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8604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UMUM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8604">
                <a:tc>
                  <a:txBody>
                    <a:bodyPr/>
                    <a:lstStyle/>
                    <a:p>
                      <a:pPr marL="0" indent="0" algn="ctr">
                        <a:tabLst>
                          <a:tab pos="0" algn="l"/>
                        </a:tabLst>
                      </a:pPr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l">
                        <a:tabLst>
                          <a:tab pos="0" algn="l"/>
                        </a:tabLst>
                      </a:pPr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NPBI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8604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PBI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8604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JKD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8604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BKMKS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8604">
                <a:tc gridSpan="2"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JUMLAH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marL="0" indent="0" algn="l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707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A97808-3995-45F5-8371-166D4A9BA4F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5" name="Table Placeholder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012216318"/>
              </p:ext>
            </p:extLst>
          </p:nvPr>
        </p:nvGraphicFramePr>
        <p:xfrm>
          <a:off x="1413892" y="1628800"/>
          <a:ext cx="8953401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2782044" y="17489"/>
            <a:ext cx="7056784" cy="864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4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Pelayanan</a:t>
            </a:r>
            <a:r>
              <a:rPr lang="en-US" sz="24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Berdasarkan</a:t>
            </a:r>
            <a:r>
              <a:rPr lang="en-US" sz="24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Cara Bayar </a:t>
            </a:r>
            <a:r>
              <a:rPr lang="en-US" sz="24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Sampai</a:t>
            </a:r>
            <a:r>
              <a:rPr lang="en-US" sz="24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Dengan</a:t>
            </a:r>
            <a:r>
              <a:rPr lang="en-US" sz="24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Bulan</a:t>
            </a:r>
            <a:r>
              <a:rPr lang="en-US" sz="24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September 2018</a:t>
            </a:r>
            <a:endParaRPr lang="en-US" sz="24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25268" y="908720"/>
            <a:ext cx="2448272" cy="5877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</a:t>
            </a:r>
            <a:r>
              <a:rPr lang="en-US" sz="24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Jalan</a:t>
            </a:r>
            <a:endParaRPr lang="en-US" sz="24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25268" y="3789040"/>
            <a:ext cx="2448272" cy="5877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</a:t>
            </a:r>
            <a:r>
              <a:rPr lang="en-US" sz="24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Inap</a:t>
            </a:r>
            <a:endParaRPr lang="en-US" sz="24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0" name="Table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7921655"/>
              </p:ext>
            </p:extLst>
          </p:nvPr>
        </p:nvGraphicFramePr>
        <p:xfrm>
          <a:off x="1269876" y="4369184"/>
          <a:ext cx="8953401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0132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1066436"/>
              </p:ext>
            </p:extLst>
          </p:nvPr>
        </p:nvGraphicFramePr>
        <p:xfrm>
          <a:off x="117747" y="1014141"/>
          <a:ext cx="11953330" cy="5664068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5219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658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11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43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143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143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143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14300">
                  <a:extLst>
                    <a:ext uri="{9D8B030D-6E8A-4147-A177-3AD203B41FA5}">
                      <a16:colId xmlns:a16="http://schemas.microsoft.com/office/drawing/2014/main" xmlns="" val="700718836"/>
                    </a:ext>
                  </a:extLst>
                </a:gridCol>
                <a:gridCol w="1114300">
                  <a:extLst>
                    <a:ext uri="{9D8B030D-6E8A-4147-A177-3AD203B41FA5}">
                      <a16:colId xmlns:a16="http://schemas.microsoft.com/office/drawing/2014/main" xmlns="" val="2565295223"/>
                    </a:ext>
                  </a:extLst>
                </a:gridCol>
                <a:gridCol w="11143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114300">
                  <a:extLst>
                    <a:ext uri="{9D8B030D-6E8A-4147-A177-3AD203B41FA5}">
                      <a16:colId xmlns:a16="http://schemas.microsoft.com/office/drawing/2014/main" xmlns="" val="346645283"/>
                    </a:ext>
                  </a:extLst>
                </a:gridCol>
              </a:tblGrid>
              <a:tr h="302109"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KOTA ASAL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 smtClean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 smtClean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 smtClean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 smtClean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 smtClean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 smtClean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 smtClean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600"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JUNI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JULI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SURAKARTA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758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607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654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712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565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657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488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WONOGIRI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SUKOHARJO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776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575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606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602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537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626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481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KARANGANYAR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883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665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683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657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588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743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SRAGEN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711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617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660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662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683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586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726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555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BOYOLALI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383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423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417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KLATEN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BLORA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GROBOGAN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LL</a:t>
                      </a:r>
                      <a:r>
                        <a:rPr lang="en-US" sz="1000" b="1" baseline="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JATENG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NGAWI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99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MAGETAN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MADIUN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36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PONOROGO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PACITAN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BOJONEGORO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LL JATIM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98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419159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LL JATENG DAN JATIM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  <a:p>
                      <a:pPr algn="ctr" rtl="0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893468" y="44624"/>
            <a:ext cx="8304538" cy="611863"/>
            <a:chOff x="893468" y="152400"/>
            <a:chExt cx="8009256" cy="794050"/>
          </a:xfrm>
        </p:grpSpPr>
        <p:sp>
          <p:nvSpPr>
            <p:cNvPr id="6" name="Rectangle: Rounded Corners 74">
              <a:extLst>
                <a:ext uri="{FF2B5EF4-FFF2-40B4-BE49-F238E27FC236}">
                  <a16:creationId xmlns:a16="http://schemas.microsoft.com/office/drawing/2014/main" xmlns="" id="{8D4F3653-381C-442F-A7FA-3C7A6CC00AF1}"/>
                </a:ext>
              </a:extLst>
            </p:cNvPr>
            <p:cNvSpPr/>
            <p:nvPr/>
          </p:nvSpPr>
          <p:spPr>
            <a:xfrm>
              <a:off x="1006066" y="207489"/>
              <a:ext cx="7896658" cy="683871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5502FCE7-DDB5-40C5-8BAE-25BF0A90D05A}"/>
                </a:ext>
              </a:extLst>
            </p:cNvPr>
            <p:cNvSpPr/>
            <p:nvPr/>
          </p:nvSpPr>
          <p:spPr>
            <a:xfrm>
              <a:off x="893468" y="152400"/>
              <a:ext cx="980542" cy="794050"/>
            </a:xfrm>
            <a:prstGeom prst="ellipse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392B0DEC-FAAA-4D26-8F4B-2CD9CD11400F}"/>
                </a:ext>
              </a:extLst>
            </p:cNvPr>
            <p:cNvSpPr/>
            <p:nvPr/>
          </p:nvSpPr>
          <p:spPr>
            <a:xfrm>
              <a:off x="893468" y="207489"/>
              <a:ext cx="844486" cy="6838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3</a:t>
              </a:r>
              <a:endParaRPr lang="en-US" sz="3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1436964" y="-99392"/>
            <a:ext cx="7866857" cy="6838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KUNJUNGAN BERDASARKAN WILAYAH</a:t>
            </a:r>
            <a:endParaRPr lang="en-US" sz="24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494255" y="702120"/>
            <a:ext cx="288032" cy="252233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>
              <a:ln/>
              <a:solidFill>
                <a:schemeClr val="accent3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2287" y="614036"/>
            <a:ext cx="225574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JALAN</a:t>
            </a:r>
            <a:endParaRPr lang="en-US" sz="20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5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3638441"/>
              </p:ext>
            </p:extLst>
          </p:nvPr>
        </p:nvGraphicFramePr>
        <p:xfrm>
          <a:off x="0" y="764704"/>
          <a:ext cx="11953330" cy="5664068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5219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658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11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43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143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143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143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14300">
                  <a:extLst>
                    <a:ext uri="{9D8B030D-6E8A-4147-A177-3AD203B41FA5}">
                      <a16:colId xmlns:a16="http://schemas.microsoft.com/office/drawing/2014/main" xmlns="" val="700718836"/>
                    </a:ext>
                  </a:extLst>
                </a:gridCol>
                <a:gridCol w="1114300">
                  <a:extLst>
                    <a:ext uri="{9D8B030D-6E8A-4147-A177-3AD203B41FA5}">
                      <a16:colId xmlns:a16="http://schemas.microsoft.com/office/drawing/2014/main" xmlns="" val="2565295223"/>
                    </a:ext>
                  </a:extLst>
                </a:gridCol>
                <a:gridCol w="11143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114300">
                  <a:extLst>
                    <a:ext uri="{9D8B030D-6E8A-4147-A177-3AD203B41FA5}">
                      <a16:colId xmlns:a16="http://schemas.microsoft.com/office/drawing/2014/main" xmlns="" val="4288869154"/>
                    </a:ext>
                  </a:extLst>
                </a:gridCol>
              </a:tblGrid>
              <a:tr h="302109"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KOTA ASAL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 smtClean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 smtClean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 smtClean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 smtClean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 smtClean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 smtClean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 smtClean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600"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JUNI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JULI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SURAKARTA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WONOGIRI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SUKOHARJO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KARANGANYAR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SRAGEN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BOYOLALI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KLATEN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BLORA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GROBOGAN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LL</a:t>
                      </a:r>
                      <a:r>
                        <a:rPr lang="en-US" sz="1000" b="1" baseline="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JATENG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NGAWI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MAGETAN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MADIUN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PONOROGO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PACITAN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BOJONEGORO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LL JATIM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419159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LL JATENG DAN JATIM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  <p:sp>
        <p:nvSpPr>
          <p:cNvPr id="13" name="Chevron 12"/>
          <p:cNvSpPr/>
          <p:nvPr/>
        </p:nvSpPr>
        <p:spPr>
          <a:xfrm>
            <a:off x="498796" y="286459"/>
            <a:ext cx="288032" cy="252233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>
              <a:ln/>
              <a:solidFill>
                <a:schemeClr val="accent3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75795" y="198375"/>
            <a:ext cx="20778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INAP</a:t>
            </a:r>
            <a:endParaRPr lang="en-US" sz="20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0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79976" y="5373217"/>
            <a:ext cx="10360503" cy="892178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181" tIns="47091" rIns="94181" bIns="47091" anchor="ctr">
            <a:normAutofit/>
          </a:bodyPr>
          <a:lstStyle/>
          <a:p>
            <a:pPr algn="ctr"/>
            <a:endParaRPr lang="en-US" sz="1000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22733" y="2448227"/>
            <a:ext cx="11274988" cy="2708870"/>
            <a:chOff x="3380509" y="1219200"/>
            <a:chExt cx="6160656" cy="1348510"/>
          </a:xfrm>
        </p:grpSpPr>
        <p:sp>
          <p:nvSpPr>
            <p:cNvPr id="52" name="Freeform: Shape 49"/>
            <p:cNvSpPr/>
            <p:nvPr/>
          </p:nvSpPr>
          <p:spPr>
            <a:xfrm rot="158526">
              <a:off x="4441853" y="1620172"/>
              <a:ext cx="4258374" cy="674255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Freeform: Shape 43"/>
            <p:cNvSpPr/>
            <p:nvPr/>
          </p:nvSpPr>
          <p:spPr>
            <a:xfrm flipV="1">
              <a:off x="6280728" y="1385454"/>
              <a:ext cx="3260437" cy="1006764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Freeform: Shape 46"/>
            <p:cNvSpPr/>
            <p:nvPr/>
          </p:nvSpPr>
          <p:spPr>
            <a:xfrm flipV="1">
              <a:off x="4479465" y="1385454"/>
              <a:ext cx="1949046" cy="1006764"/>
            </a:xfrm>
            <a:custGeom>
              <a:avLst/>
              <a:gdLst>
                <a:gd name="connsiteX0" fmla="*/ 0 w 1348509"/>
                <a:gd name="connsiteY0" fmla="*/ 1004502 h 1004502"/>
                <a:gd name="connsiteX1" fmla="*/ 1348509 w 1348509"/>
                <a:gd name="connsiteY1" fmla="*/ 1004502 h 1004502"/>
                <a:gd name="connsiteX2" fmla="*/ 1348509 w 1348509"/>
                <a:gd name="connsiteY2" fmla="*/ 0 h 1004502"/>
                <a:gd name="connsiteX3" fmla="*/ 0 w 1348509"/>
                <a:gd name="connsiteY3" fmla="*/ 0 h 100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509" h="1004502">
                  <a:moveTo>
                    <a:pt x="0" y="1004502"/>
                  </a:moveTo>
                  <a:lnTo>
                    <a:pt x="1348509" y="1004502"/>
                  </a:lnTo>
                  <a:lnTo>
                    <a:pt x="13485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80509" y="1902691"/>
              <a:ext cx="1348509" cy="6650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80509" y="1219200"/>
              <a:ext cx="1348509" cy="69272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ame 56"/>
            <p:cNvSpPr/>
            <p:nvPr/>
          </p:nvSpPr>
          <p:spPr>
            <a:xfrm>
              <a:off x="3380509" y="1219200"/>
              <a:ext cx="1348509" cy="1348509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22371" y="1604405"/>
              <a:ext cx="100937" cy="45964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5400" b="1" dirty="0">
                <a:solidFill>
                  <a:schemeClr val="tx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9007" y="1781667"/>
              <a:ext cx="3835387" cy="19918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lvl="0" algn="ctr"/>
              <a:endParaRPr lang="en-US" sz="2000" b="1" dirty="0">
                <a:solidFill>
                  <a:schemeClr val="tx2"/>
                </a:solidFill>
                <a:latin typeface="Lucida Sans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3244951" y="3316494"/>
            <a:ext cx="7442935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accent1">
                    <a:lumMod val="50000"/>
                  </a:schemeClr>
                </a:solidFill>
              </a:rPr>
              <a:t>KINERJA ANGGARAN</a:t>
            </a:r>
            <a:endParaRPr lang="en-US" sz="5400" b="1" cap="none" spc="0" dirty="0">
              <a:ln w="50800"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22" y="2903933"/>
            <a:ext cx="1879606" cy="187960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38818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045760" y="1563092"/>
            <a:ext cx="9009091" cy="5197425"/>
            <a:chOff x="918260" y="-381000"/>
            <a:chExt cx="10126693" cy="6291017"/>
          </a:xfrm>
        </p:grpSpPr>
        <p:pic>
          <p:nvPicPr>
            <p:cNvPr id="6" name="Content Placeholder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260" y="-381000"/>
              <a:ext cx="9809450" cy="629101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  <a:extLst/>
          </p:spPr>
        </p:pic>
        <p:grpSp>
          <p:nvGrpSpPr>
            <p:cNvPr id="46" name="Group 45"/>
            <p:cNvGrpSpPr/>
            <p:nvPr/>
          </p:nvGrpSpPr>
          <p:grpSpPr>
            <a:xfrm>
              <a:off x="9194574" y="1100822"/>
              <a:ext cx="722546" cy="668221"/>
              <a:chOff x="4152666" y="4894379"/>
              <a:chExt cx="988752" cy="949601"/>
            </a:xfrm>
          </p:grpSpPr>
          <p:sp>
            <p:nvSpPr>
              <p:cNvPr id="44" name="Teardrop 43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9202921" y="2337983"/>
              <a:ext cx="722546" cy="668221"/>
              <a:chOff x="4152666" y="4894379"/>
              <a:chExt cx="988752" cy="949601"/>
            </a:xfrm>
          </p:grpSpPr>
          <p:sp>
            <p:nvSpPr>
              <p:cNvPr id="48" name="Teardrop 47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33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694612" y="1147527"/>
              <a:ext cx="722546" cy="668221"/>
              <a:chOff x="4152666" y="4894379"/>
              <a:chExt cx="988752" cy="949601"/>
            </a:xfrm>
          </p:grpSpPr>
          <p:sp>
            <p:nvSpPr>
              <p:cNvPr id="51" name="Teardrop 50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7030A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9810360" y="3855794"/>
              <a:ext cx="750377" cy="807616"/>
              <a:chOff x="4152666" y="4894379"/>
              <a:chExt cx="988752" cy="949601"/>
            </a:xfrm>
          </p:grpSpPr>
          <p:sp>
            <p:nvSpPr>
              <p:cNvPr id="54" name="Teardrop 53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33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4285126" y="4998747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60" name="Straight Connector 59"/>
            <p:cNvCxnSpPr>
              <a:endCxn id="54" idx="7"/>
            </p:cNvCxnSpPr>
            <p:nvPr/>
          </p:nvCxnSpPr>
          <p:spPr>
            <a:xfrm>
              <a:off x="8446886" y="4191000"/>
              <a:ext cx="1739502" cy="82545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oup 63"/>
            <p:cNvGrpSpPr/>
            <p:nvPr/>
          </p:nvGrpSpPr>
          <p:grpSpPr>
            <a:xfrm>
              <a:off x="10276068" y="2611204"/>
              <a:ext cx="750377" cy="807616"/>
              <a:chOff x="4152666" y="4894379"/>
              <a:chExt cx="988752" cy="949601"/>
            </a:xfrm>
          </p:grpSpPr>
          <p:sp>
            <p:nvSpPr>
              <p:cNvPr id="65" name="Teardrop 64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CC00CC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4285126" y="4998747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67" name="Straight Connector 66"/>
            <p:cNvCxnSpPr>
              <a:endCxn id="65" idx="7"/>
            </p:cNvCxnSpPr>
            <p:nvPr/>
          </p:nvCxnSpPr>
          <p:spPr>
            <a:xfrm>
              <a:off x="8446886" y="3276600"/>
              <a:ext cx="2205210" cy="495266"/>
            </a:xfrm>
            <a:prstGeom prst="line">
              <a:avLst/>
            </a:prstGeom>
            <a:ln w="28575">
              <a:solidFill>
                <a:srgbClr val="CC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endCxn id="48" idx="7"/>
            </p:cNvCxnSpPr>
            <p:nvPr/>
          </p:nvCxnSpPr>
          <p:spPr>
            <a:xfrm>
              <a:off x="8547968" y="2915443"/>
              <a:ext cx="965831" cy="43044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/>
            <p:cNvGrpSpPr/>
            <p:nvPr/>
          </p:nvGrpSpPr>
          <p:grpSpPr>
            <a:xfrm>
              <a:off x="6704012" y="2256984"/>
              <a:ext cx="722546" cy="668221"/>
              <a:chOff x="4152666" y="4894379"/>
              <a:chExt cx="988752" cy="949601"/>
            </a:xfrm>
          </p:grpSpPr>
          <p:sp>
            <p:nvSpPr>
              <p:cNvPr id="74" name="Teardrop 73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CC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6230662" y="3202083"/>
              <a:ext cx="722546" cy="668221"/>
              <a:chOff x="4152666" y="4894379"/>
              <a:chExt cx="988752" cy="949601"/>
            </a:xfrm>
          </p:grpSpPr>
          <p:sp>
            <p:nvSpPr>
              <p:cNvPr id="77" name="Teardrop 76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DD0F8A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9" name="Straight Connector 78"/>
            <p:cNvCxnSpPr>
              <a:endCxn id="77" idx="7"/>
            </p:cNvCxnSpPr>
            <p:nvPr/>
          </p:nvCxnSpPr>
          <p:spPr>
            <a:xfrm flipH="1">
              <a:off x="6541540" y="3536193"/>
              <a:ext cx="788221" cy="673796"/>
            </a:xfrm>
            <a:prstGeom prst="line">
              <a:avLst/>
            </a:prstGeom>
            <a:ln w="28575">
              <a:solidFill>
                <a:srgbClr val="DD0F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81"/>
            <p:cNvGrpSpPr/>
            <p:nvPr/>
          </p:nvGrpSpPr>
          <p:grpSpPr>
            <a:xfrm rot="20617462">
              <a:off x="6761715" y="4193562"/>
              <a:ext cx="722546" cy="668221"/>
              <a:chOff x="4152666" y="4894379"/>
              <a:chExt cx="988752" cy="949601"/>
            </a:xfrm>
          </p:grpSpPr>
          <p:sp>
            <p:nvSpPr>
              <p:cNvPr id="83" name="Teardrop 82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5" name="Straight Connector 84"/>
            <p:cNvCxnSpPr>
              <a:endCxn id="74" idx="7"/>
            </p:cNvCxnSpPr>
            <p:nvPr/>
          </p:nvCxnSpPr>
          <p:spPr>
            <a:xfrm flipH="1">
              <a:off x="7014890" y="3162809"/>
              <a:ext cx="467271" cy="102081"/>
            </a:xfrm>
            <a:prstGeom prst="line">
              <a:avLst/>
            </a:prstGeom>
            <a:ln w="28575">
              <a:solidFill>
                <a:srgbClr val="CC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endCxn id="83" idx="7"/>
            </p:cNvCxnSpPr>
            <p:nvPr/>
          </p:nvCxnSpPr>
          <p:spPr>
            <a:xfrm flipH="1">
              <a:off x="7264602" y="3615009"/>
              <a:ext cx="791284" cy="1573334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94"/>
            <p:cNvGrpSpPr/>
            <p:nvPr/>
          </p:nvGrpSpPr>
          <p:grpSpPr>
            <a:xfrm>
              <a:off x="2858134" y="1481637"/>
              <a:ext cx="1026477" cy="911571"/>
              <a:chOff x="4152666" y="4894379"/>
              <a:chExt cx="988752" cy="949601"/>
            </a:xfrm>
          </p:grpSpPr>
          <p:sp>
            <p:nvSpPr>
              <p:cNvPr id="96" name="Teardrop 95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33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6704011" y="639149"/>
              <a:ext cx="722546" cy="668221"/>
              <a:chOff x="4152666" y="4894379"/>
              <a:chExt cx="988752" cy="949601"/>
            </a:xfrm>
          </p:grpSpPr>
          <p:sp>
            <p:nvSpPr>
              <p:cNvPr id="99" name="Teardrop 98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9933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1" name="Straight Connector 100"/>
            <p:cNvCxnSpPr>
              <a:stCxn id="99" idx="7"/>
            </p:cNvCxnSpPr>
            <p:nvPr/>
          </p:nvCxnSpPr>
          <p:spPr>
            <a:xfrm>
              <a:off x="7014889" y="1647055"/>
              <a:ext cx="1040995" cy="156679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/>
          </p:nvSpPr>
          <p:spPr>
            <a:xfrm>
              <a:off x="9281287" y="1233142"/>
              <a:ext cx="535512" cy="484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Arial Black" pitchFamily="34" charset="0"/>
                </a:rPr>
                <a:t>BLO</a:t>
              </a:r>
            </a:p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Arial Black" pitchFamily="34" charset="0"/>
                </a:rPr>
                <a:t>261</a:t>
              </a:r>
              <a:endParaRPr lang="en-US" sz="10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318442" y="2716722"/>
              <a:ext cx="726511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2"/>
                  </a:solidFill>
                  <a:latin typeface="Arial Black" pitchFamily="34" charset="0"/>
                </a:rPr>
                <a:t>KRA</a:t>
              </a:r>
            </a:p>
            <a:p>
              <a:pPr algn="ctr"/>
              <a:r>
                <a:rPr lang="en-US" sz="1200" b="1" dirty="0" smtClean="0">
                  <a:solidFill>
                    <a:schemeClr val="tx2"/>
                  </a:solidFill>
                  <a:latin typeface="Arial Black" pitchFamily="34" charset="0"/>
                </a:rPr>
                <a:t>5.903</a:t>
              </a:r>
              <a:endParaRPr lang="en-US" sz="1200" b="1" dirty="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845033" y="4033397"/>
              <a:ext cx="685067" cy="521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  <a:latin typeface="Arial Black" pitchFamily="34" charset="0"/>
                </a:rPr>
                <a:t>WON</a:t>
              </a:r>
            </a:p>
            <a:p>
              <a:pPr algn="ctr"/>
              <a:r>
                <a:rPr lang="en-US" sz="1100" dirty="0" smtClean="0">
                  <a:solidFill>
                    <a:schemeClr val="tx2"/>
                  </a:solidFill>
                  <a:latin typeface="Arial Black" pitchFamily="34" charset="0"/>
                </a:rPr>
                <a:t>1.754</a:t>
              </a:r>
              <a:endParaRPr lang="en-US" sz="1100" dirty="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236747" y="2460178"/>
              <a:ext cx="638219" cy="484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tx2"/>
                  </a:solidFill>
                  <a:latin typeface="Arial Black" pitchFamily="34" charset="0"/>
                </a:rPr>
                <a:t>SRA</a:t>
              </a:r>
            </a:p>
            <a:p>
              <a:pPr algn="ctr"/>
              <a:r>
                <a:rPr lang="en-US" sz="1000" dirty="0" smtClean="0">
                  <a:solidFill>
                    <a:schemeClr val="tx2"/>
                  </a:solidFill>
                  <a:latin typeface="Arial Black" pitchFamily="34" charset="0"/>
                </a:rPr>
                <a:t>5.845</a:t>
              </a:r>
              <a:endParaRPr lang="en-US" sz="1000" dirty="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734472" y="1242145"/>
              <a:ext cx="628057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 Black" pitchFamily="34" charset="0"/>
                </a:rPr>
                <a:t>GRO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 Black" pitchFamily="34" charset="0"/>
                </a:rPr>
                <a:t>245</a:t>
              </a:r>
              <a:endParaRPr lang="en-US" sz="12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747535" y="729326"/>
              <a:ext cx="638219" cy="521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 Black" pitchFamily="34" charset="0"/>
                </a:rPr>
                <a:t>SKA</a:t>
              </a:r>
            </a:p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Arial Black" pitchFamily="34" charset="0"/>
                </a:rPr>
                <a:t>5.571</a:t>
              </a:r>
              <a:endParaRPr lang="en-US" sz="10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724112" y="2351602"/>
              <a:ext cx="685067" cy="521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000000"/>
                  </a:solidFill>
                  <a:latin typeface="Arial Black" pitchFamily="34" charset="0"/>
                </a:rPr>
                <a:t>BOY</a:t>
              </a:r>
            </a:p>
            <a:p>
              <a:pPr algn="ctr"/>
              <a:r>
                <a:rPr lang="en-US" sz="1100" dirty="0" smtClean="0">
                  <a:solidFill>
                    <a:srgbClr val="000000"/>
                  </a:solidFill>
                  <a:latin typeface="Arial Black" pitchFamily="34" charset="0"/>
                </a:rPr>
                <a:t>3.318</a:t>
              </a:r>
              <a:endParaRPr lang="en-US" sz="11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275949" y="3310201"/>
              <a:ext cx="602182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 Black" pitchFamily="34" charset="0"/>
                </a:rPr>
                <a:t>KLA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 Black" pitchFamily="34" charset="0"/>
                </a:rPr>
                <a:t>853</a:t>
              </a:r>
              <a:endParaRPr lang="en-US" sz="12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793780" y="4288531"/>
              <a:ext cx="638219" cy="484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Arial Black" pitchFamily="34" charset="0"/>
                </a:rPr>
                <a:t>SUK</a:t>
              </a:r>
            </a:p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Arial Black" pitchFamily="34" charset="0"/>
                </a:rPr>
                <a:t>5.304</a:t>
              </a:r>
              <a:endParaRPr lang="en-US" sz="10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958847" y="1602443"/>
              <a:ext cx="865253" cy="670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tx2"/>
                  </a:solidFill>
                  <a:latin typeface="Arial Black" pitchFamily="34" charset="0"/>
                </a:rPr>
                <a:t>JATENG</a:t>
              </a:r>
            </a:p>
            <a:p>
              <a:pPr algn="ctr"/>
              <a:r>
                <a:rPr lang="en-US" sz="1000" dirty="0" smtClean="0">
                  <a:solidFill>
                    <a:schemeClr val="tx2"/>
                  </a:solidFill>
                  <a:latin typeface="Arial Black" pitchFamily="34" charset="0"/>
                </a:rPr>
                <a:t>LAIN</a:t>
              </a:r>
            </a:p>
            <a:p>
              <a:pPr algn="ctr"/>
              <a:r>
                <a:rPr lang="en-US" sz="1000" dirty="0" smtClean="0">
                  <a:solidFill>
                    <a:schemeClr val="tx2"/>
                  </a:solidFill>
                  <a:latin typeface="Arial Black" pitchFamily="34" charset="0"/>
                </a:rPr>
                <a:t>906</a:t>
              </a:r>
              <a:endParaRPr lang="en-US" sz="1000" dirty="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</p:grpSp>
      <p:sp>
        <p:nvSpPr>
          <p:cNvPr id="70" name="Title 2"/>
          <p:cNvSpPr>
            <a:spLocks noGrp="1"/>
          </p:cNvSpPr>
          <p:nvPr>
            <p:ph type="title"/>
          </p:nvPr>
        </p:nvSpPr>
        <p:spPr>
          <a:xfrm>
            <a:off x="1485900" y="990600"/>
            <a:ext cx="9433048" cy="835549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</a:t>
            </a:r>
            <a:r>
              <a:rPr lang="en-US" sz="27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CAKUPAN </a:t>
            </a:r>
            <a:br>
              <a:rPr lang="en-US" sz="27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SURAKARTA &amp; JAWA TENGAH s/d SEPTEMBER 2018</a:t>
            </a:r>
            <a:endParaRPr lang="en-US" sz="27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0045" y="228600"/>
            <a:ext cx="4339816" cy="762000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/>
          <p:cNvSpPr/>
          <p:nvPr/>
        </p:nvSpPr>
        <p:spPr>
          <a:xfrm>
            <a:off x="413851" y="228600"/>
            <a:ext cx="415601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C0C0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RAWAT JALAN</a:t>
            </a:r>
            <a:endParaRPr lang="en-US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C0C0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05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889093" y="924345"/>
            <a:ext cx="1496506" cy="907646"/>
            <a:chOff x="9947672" y="2617374"/>
            <a:chExt cx="1589611" cy="1023893"/>
          </a:xfrm>
        </p:grpSpPr>
        <p:sp>
          <p:nvSpPr>
            <p:cNvPr id="25" name="Teardrop 24"/>
            <p:cNvSpPr/>
            <p:nvPr/>
          </p:nvSpPr>
          <p:spPr>
            <a:xfrm rot="8222429">
              <a:off x="10260378" y="2617374"/>
              <a:ext cx="964200" cy="1023893"/>
            </a:xfrm>
            <a:prstGeom prst="teardrop">
              <a:avLst>
                <a:gd name="adj" fmla="val 179545"/>
              </a:avLst>
            </a:prstGeom>
            <a:solidFill>
              <a:srgbClr val="FF3300"/>
            </a:solidFill>
            <a:ln>
              <a:noFill/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0341735" y="2696688"/>
              <a:ext cx="801486" cy="8847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947672" y="2898487"/>
              <a:ext cx="1589611" cy="5207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MAGETAN</a:t>
              </a:r>
            </a:p>
            <a:p>
              <a:pPr algn="ctr">
                <a:defRPr/>
              </a:pPr>
              <a:r>
                <a:rPr lang="en-US" sz="1200" b="1" dirty="0" smtClean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736</a:t>
              </a:r>
              <a:endParaRPr lang="en-US" sz="1200" b="1" dirty="0">
                <a:solidFill>
                  <a:srgbClr val="0C0C0C"/>
                </a:solidFill>
                <a:latin typeface="Arial Black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58016" y="1251155"/>
            <a:ext cx="10515600" cy="5310055"/>
            <a:chOff x="455612" y="927269"/>
            <a:chExt cx="10515600" cy="5310055"/>
          </a:xfrm>
        </p:grpSpPr>
        <p:pic>
          <p:nvPicPr>
            <p:cNvPr id="14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612" y="1427726"/>
              <a:ext cx="10134600" cy="480959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  <p:grpSp>
          <p:nvGrpSpPr>
            <p:cNvPr id="3" name="Group 2"/>
            <p:cNvGrpSpPr/>
            <p:nvPr/>
          </p:nvGrpSpPr>
          <p:grpSpPr>
            <a:xfrm>
              <a:off x="455612" y="2693059"/>
              <a:ext cx="1589611" cy="1023893"/>
              <a:chOff x="9947672" y="2617374"/>
              <a:chExt cx="1589611" cy="1023893"/>
            </a:xfrm>
          </p:grpSpPr>
          <p:sp>
            <p:nvSpPr>
              <p:cNvPr id="18" name="Teardrop 17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CC00CC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9947672" y="2898487"/>
                <a:ext cx="158961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PACITAN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163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702605" y="927269"/>
              <a:ext cx="1499289" cy="896205"/>
              <a:chOff x="9947672" y="2617374"/>
              <a:chExt cx="1589611" cy="1023893"/>
            </a:xfrm>
          </p:grpSpPr>
          <p:sp>
            <p:nvSpPr>
              <p:cNvPr id="21" name="Teardrop 20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9947672" y="2898487"/>
                <a:ext cx="1589611" cy="527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NGAWI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792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2795286" y="1330983"/>
              <a:ext cx="1589611" cy="1023893"/>
              <a:chOff x="9947672" y="2617374"/>
              <a:chExt cx="1589611" cy="1023893"/>
            </a:xfrm>
          </p:grpSpPr>
          <p:sp>
            <p:nvSpPr>
              <p:cNvPr id="34" name="Teardrop 33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FFCC00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9947672" y="2898487"/>
                <a:ext cx="1589611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9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BOJO</a:t>
                </a:r>
              </a:p>
              <a:p>
                <a:pPr algn="ctr">
                  <a:defRPr/>
                </a:pPr>
                <a:r>
                  <a:rPr lang="en-US" sz="9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NEGORO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98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2305148" y="2191432"/>
              <a:ext cx="1385361" cy="894978"/>
              <a:chOff x="9947672" y="2617374"/>
              <a:chExt cx="1589611" cy="1023893"/>
            </a:xfrm>
          </p:grpSpPr>
          <p:sp>
            <p:nvSpPr>
              <p:cNvPr id="38" name="Teardrop 37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00B050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9947672" y="2898487"/>
                <a:ext cx="1589611" cy="475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9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MADIUN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335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3333865" y="3145138"/>
              <a:ext cx="1589611" cy="1023893"/>
              <a:chOff x="9947672" y="2617374"/>
              <a:chExt cx="1589611" cy="1023893"/>
            </a:xfrm>
          </p:grpSpPr>
          <p:sp>
            <p:nvSpPr>
              <p:cNvPr id="42" name="Teardrop 41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AF0101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9947672" y="2898487"/>
                <a:ext cx="1589611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9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PONOROGO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383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cxnSp>
          <p:nvCxnSpPr>
            <p:cNvPr id="46" name="Straight Connector 45"/>
            <p:cNvCxnSpPr/>
            <p:nvPr/>
          </p:nvCxnSpPr>
          <p:spPr>
            <a:xfrm>
              <a:off x="2385389" y="4191000"/>
              <a:ext cx="1743281" cy="60960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25" idx="7"/>
            </p:cNvCxnSpPr>
            <p:nvPr/>
          </p:nvCxnSpPr>
          <p:spPr>
            <a:xfrm>
              <a:off x="1493862" y="2205925"/>
              <a:ext cx="739917" cy="1554018"/>
            </a:xfrm>
            <a:prstGeom prst="line">
              <a:avLst/>
            </a:prstGeom>
            <a:ln w="285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21" idx="7"/>
            </p:cNvCxnSpPr>
            <p:nvPr/>
          </p:nvCxnSpPr>
          <p:spPr>
            <a:xfrm>
              <a:off x="2397456" y="2650995"/>
              <a:ext cx="155089" cy="784842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60"/>
            <p:cNvGrpSpPr/>
            <p:nvPr/>
          </p:nvGrpSpPr>
          <p:grpSpPr>
            <a:xfrm>
              <a:off x="6094412" y="960926"/>
              <a:ext cx="1907097" cy="1205168"/>
              <a:chOff x="9947672" y="2617374"/>
              <a:chExt cx="1589611" cy="1023893"/>
            </a:xfrm>
          </p:grpSpPr>
          <p:sp>
            <p:nvSpPr>
              <p:cNvPr id="62" name="Teardrop 61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9947672" y="2898487"/>
                <a:ext cx="1589611" cy="5491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JATIM 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LAINNYA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974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  <p:sp>
        <p:nvSpPr>
          <p:cNvPr id="45" name="Title 2"/>
          <p:cNvSpPr>
            <a:spLocks noGrp="1"/>
          </p:cNvSpPr>
          <p:nvPr>
            <p:ph type="title"/>
          </p:nvPr>
        </p:nvSpPr>
        <p:spPr>
          <a:xfrm>
            <a:off x="3436269" y="0"/>
            <a:ext cx="7701370" cy="106144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</a:t>
            </a:r>
            <a:r>
              <a:rPr lang="en-US" sz="27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CAKUPAN </a:t>
            </a: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JAWA TIMUR s/d SEPTEMBER 2018</a:t>
            </a:r>
            <a:endParaRPr lang="en-US" sz="27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7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045760" y="1563092"/>
            <a:ext cx="8992626" cy="5197425"/>
            <a:chOff x="918260" y="-381000"/>
            <a:chExt cx="10108185" cy="6291017"/>
          </a:xfrm>
        </p:grpSpPr>
        <p:pic>
          <p:nvPicPr>
            <p:cNvPr id="6" name="Content Placeholder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260" y="-381000"/>
              <a:ext cx="9809450" cy="629101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  <a:extLst/>
          </p:spPr>
        </p:pic>
        <p:grpSp>
          <p:nvGrpSpPr>
            <p:cNvPr id="46" name="Group 45"/>
            <p:cNvGrpSpPr/>
            <p:nvPr/>
          </p:nvGrpSpPr>
          <p:grpSpPr>
            <a:xfrm>
              <a:off x="9194574" y="1100822"/>
              <a:ext cx="722546" cy="668221"/>
              <a:chOff x="4152666" y="4894379"/>
              <a:chExt cx="988752" cy="949601"/>
            </a:xfrm>
          </p:grpSpPr>
          <p:sp>
            <p:nvSpPr>
              <p:cNvPr id="44" name="Teardrop 43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9202921" y="2337983"/>
              <a:ext cx="722546" cy="668221"/>
              <a:chOff x="4152666" y="4894379"/>
              <a:chExt cx="988752" cy="949601"/>
            </a:xfrm>
          </p:grpSpPr>
          <p:sp>
            <p:nvSpPr>
              <p:cNvPr id="48" name="Teardrop 47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33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694612" y="1147527"/>
              <a:ext cx="722546" cy="668221"/>
              <a:chOff x="4152666" y="4894379"/>
              <a:chExt cx="988752" cy="949601"/>
            </a:xfrm>
          </p:grpSpPr>
          <p:sp>
            <p:nvSpPr>
              <p:cNvPr id="51" name="Teardrop 50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7030A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9810360" y="3855794"/>
              <a:ext cx="750377" cy="807616"/>
              <a:chOff x="4152666" y="4894379"/>
              <a:chExt cx="988752" cy="949601"/>
            </a:xfrm>
          </p:grpSpPr>
          <p:sp>
            <p:nvSpPr>
              <p:cNvPr id="54" name="Teardrop 53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33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4285126" y="4998747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60" name="Straight Connector 59"/>
            <p:cNvCxnSpPr>
              <a:endCxn id="54" idx="7"/>
            </p:cNvCxnSpPr>
            <p:nvPr/>
          </p:nvCxnSpPr>
          <p:spPr>
            <a:xfrm>
              <a:off x="8446886" y="4191000"/>
              <a:ext cx="1739502" cy="82545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oup 63"/>
            <p:cNvGrpSpPr/>
            <p:nvPr/>
          </p:nvGrpSpPr>
          <p:grpSpPr>
            <a:xfrm>
              <a:off x="10276068" y="2611204"/>
              <a:ext cx="750377" cy="807616"/>
              <a:chOff x="4152666" y="4894379"/>
              <a:chExt cx="988752" cy="949601"/>
            </a:xfrm>
          </p:grpSpPr>
          <p:sp>
            <p:nvSpPr>
              <p:cNvPr id="65" name="Teardrop 64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CC00CC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4285126" y="4998747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67" name="Straight Connector 66"/>
            <p:cNvCxnSpPr>
              <a:endCxn id="65" idx="7"/>
            </p:cNvCxnSpPr>
            <p:nvPr/>
          </p:nvCxnSpPr>
          <p:spPr>
            <a:xfrm>
              <a:off x="8446886" y="3276600"/>
              <a:ext cx="2205210" cy="495266"/>
            </a:xfrm>
            <a:prstGeom prst="line">
              <a:avLst/>
            </a:prstGeom>
            <a:ln w="28575">
              <a:solidFill>
                <a:srgbClr val="CC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endCxn id="48" idx="7"/>
            </p:cNvCxnSpPr>
            <p:nvPr/>
          </p:nvCxnSpPr>
          <p:spPr>
            <a:xfrm>
              <a:off x="8547968" y="2915443"/>
              <a:ext cx="965831" cy="43044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/>
            <p:cNvGrpSpPr/>
            <p:nvPr/>
          </p:nvGrpSpPr>
          <p:grpSpPr>
            <a:xfrm>
              <a:off x="6704012" y="2256984"/>
              <a:ext cx="722546" cy="668221"/>
              <a:chOff x="4152666" y="4894379"/>
              <a:chExt cx="988752" cy="949601"/>
            </a:xfrm>
          </p:grpSpPr>
          <p:sp>
            <p:nvSpPr>
              <p:cNvPr id="74" name="Teardrop 73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CC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6230662" y="3202083"/>
              <a:ext cx="722546" cy="668221"/>
              <a:chOff x="4152666" y="4894379"/>
              <a:chExt cx="988752" cy="949601"/>
            </a:xfrm>
          </p:grpSpPr>
          <p:sp>
            <p:nvSpPr>
              <p:cNvPr id="77" name="Teardrop 76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DD0F8A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9" name="Straight Connector 78"/>
            <p:cNvCxnSpPr>
              <a:endCxn id="77" idx="7"/>
            </p:cNvCxnSpPr>
            <p:nvPr/>
          </p:nvCxnSpPr>
          <p:spPr>
            <a:xfrm flipH="1">
              <a:off x="6541540" y="3536193"/>
              <a:ext cx="788221" cy="673796"/>
            </a:xfrm>
            <a:prstGeom prst="line">
              <a:avLst/>
            </a:prstGeom>
            <a:ln w="28575">
              <a:solidFill>
                <a:srgbClr val="DD0F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81"/>
            <p:cNvGrpSpPr/>
            <p:nvPr/>
          </p:nvGrpSpPr>
          <p:grpSpPr>
            <a:xfrm rot="20617462">
              <a:off x="6761715" y="4193562"/>
              <a:ext cx="722546" cy="668221"/>
              <a:chOff x="4152666" y="4894379"/>
              <a:chExt cx="988752" cy="949601"/>
            </a:xfrm>
          </p:grpSpPr>
          <p:sp>
            <p:nvSpPr>
              <p:cNvPr id="83" name="Teardrop 82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5" name="Straight Connector 84"/>
            <p:cNvCxnSpPr>
              <a:endCxn id="74" idx="7"/>
            </p:cNvCxnSpPr>
            <p:nvPr/>
          </p:nvCxnSpPr>
          <p:spPr>
            <a:xfrm flipH="1">
              <a:off x="7014890" y="3162809"/>
              <a:ext cx="467271" cy="102081"/>
            </a:xfrm>
            <a:prstGeom prst="line">
              <a:avLst/>
            </a:prstGeom>
            <a:ln w="28575">
              <a:solidFill>
                <a:srgbClr val="CC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endCxn id="83" idx="7"/>
            </p:cNvCxnSpPr>
            <p:nvPr/>
          </p:nvCxnSpPr>
          <p:spPr>
            <a:xfrm flipH="1">
              <a:off x="7264602" y="3615009"/>
              <a:ext cx="791284" cy="1573334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94"/>
            <p:cNvGrpSpPr/>
            <p:nvPr/>
          </p:nvGrpSpPr>
          <p:grpSpPr>
            <a:xfrm>
              <a:off x="2858134" y="1481637"/>
              <a:ext cx="1026477" cy="911571"/>
              <a:chOff x="4152666" y="4894379"/>
              <a:chExt cx="988752" cy="949601"/>
            </a:xfrm>
          </p:grpSpPr>
          <p:sp>
            <p:nvSpPr>
              <p:cNvPr id="96" name="Teardrop 95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33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6704011" y="639149"/>
              <a:ext cx="722546" cy="668221"/>
              <a:chOff x="4152666" y="4894379"/>
              <a:chExt cx="988752" cy="949601"/>
            </a:xfrm>
          </p:grpSpPr>
          <p:sp>
            <p:nvSpPr>
              <p:cNvPr id="99" name="Teardrop 98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9933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1" name="Straight Connector 100"/>
            <p:cNvCxnSpPr>
              <a:stCxn id="99" idx="7"/>
            </p:cNvCxnSpPr>
            <p:nvPr/>
          </p:nvCxnSpPr>
          <p:spPr>
            <a:xfrm>
              <a:off x="7014889" y="1647055"/>
              <a:ext cx="1040995" cy="156679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/>
          </p:nvSpPr>
          <p:spPr>
            <a:xfrm>
              <a:off x="9249429" y="1233142"/>
              <a:ext cx="599228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 Black" pitchFamily="34" charset="0"/>
                </a:rPr>
                <a:t>BLO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 Black" pitchFamily="34" charset="0"/>
                </a:rPr>
                <a:t>106</a:t>
              </a:r>
              <a:endParaRPr lang="en-US" sz="12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375394" y="2809910"/>
              <a:ext cx="551729" cy="484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chemeClr val="tx2"/>
                  </a:solidFill>
                  <a:latin typeface="Arial Black" pitchFamily="34" charset="0"/>
                </a:rPr>
                <a:t>KRA</a:t>
              </a:r>
            </a:p>
            <a:p>
              <a:pPr algn="ctr"/>
              <a:r>
                <a:rPr lang="en-US" sz="1000" b="1" dirty="0" smtClean="0">
                  <a:solidFill>
                    <a:schemeClr val="tx2"/>
                  </a:solidFill>
                  <a:latin typeface="Arial Black" pitchFamily="34" charset="0"/>
                </a:rPr>
                <a:t>300</a:t>
              </a:r>
              <a:endParaRPr lang="en-US" sz="1000" b="1" dirty="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854619" y="4033397"/>
              <a:ext cx="665896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tx2"/>
                  </a:solidFill>
                  <a:latin typeface="Arial Black" pitchFamily="34" charset="0"/>
                </a:rPr>
                <a:t>WON</a:t>
              </a:r>
            </a:p>
            <a:p>
              <a:pPr algn="ctr"/>
              <a:r>
                <a:rPr lang="en-US" sz="1200" dirty="0" smtClean="0">
                  <a:solidFill>
                    <a:schemeClr val="tx2"/>
                  </a:solidFill>
                  <a:latin typeface="Arial Black" pitchFamily="34" charset="0"/>
                </a:rPr>
                <a:t>188</a:t>
              </a:r>
              <a:endParaRPr lang="en-US" sz="1200" dirty="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288091" y="2460178"/>
              <a:ext cx="535512" cy="484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0C0C0C"/>
                  </a:solidFill>
                  <a:latin typeface="Arial Black" pitchFamily="34" charset="0"/>
                </a:rPr>
                <a:t>SRA</a:t>
              </a:r>
            </a:p>
            <a:p>
              <a:pPr algn="ctr"/>
              <a:r>
                <a:rPr lang="en-US" sz="1000" dirty="0" smtClean="0">
                  <a:solidFill>
                    <a:srgbClr val="0C0C0C"/>
                  </a:solidFill>
                  <a:latin typeface="Arial Black" pitchFamily="34" charset="0"/>
                </a:rPr>
                <a:t>326</a:t>
              </a:r>
              <a:endParaRPr lang="en-US" sz="1000" dirty="0">
                <a:solidFill>
                  <a:srgbClr val="0C0C0C"/>
                </a:solidFill>
                <a:latin typeface="Arial Black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734472" y="1242145"/>
              <a:ext cx="628057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C0C0C"/>
                  </a:solidFill>
                  <a:latin typeface="Arial Black" pitchFamily="34" charset="0"/>
                </a:rPr>
                <a:t>GRO</a:t>
              </a:r>
            </a:p>
            <a:p>
              <a:pPr algn="ctr"/>
              <a:r>
                <a:rPr lang="en-US" sz="1200" dirty="0" smtClean="0">
                  <a:solidFill>
                    <a:srgbClr val="0C0C0C"/>
                  </a:solidFill>
                  <a:latin typeface="Arial Black" pitchFamily="34" charset="0"/>
                </a:rPr>
                <a:t>22</a:t>
              </a:r>
              <a:endParaRPr lang="en-US" sz="1200" dirty="0">
                <a:solidFill>
                  <a:srgbClr val="0C0C0C"/>
                </a:solidFill>
                <a:latin typeface="Arial Black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794385" y="729326"/>
              <a:ext cx="544521" cy="484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Arial Black" pitchFamily="34" charset="0"/>
                </a:rPr>
                <a:t>SKA</a:t>
              </a:r>
            </a:p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Arial Black" pitchFamily="34" charset="0"/>
                </a:rPr>
                <a:t>205</a:t>
              </a:r>
              <a:endParaRPr lang="en-US" sz="10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790781" y="2351602"/>
              <a:ext cx="551729" cy="484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tx2"/>
                  </a:solidFill>
                  <a:latin typeface="Arial Black" pitchFamily="34" charset="0"/>
                </a:rPr>
                <a:t>BOY</a:t>
              </a:r>
            </a:p>
            <a:p>
              <a:pPr algn="ctr"/>
              <a:r>
                <a:rPr lang="en-US" sz="1000" dirty="0" smtClean="0">
                  <a:solidFill>
                    <a:schemeClr val="tx2"/>
                  </a:solidFill>
                  <a:latin typeface="Arial Black" pitchFamily="34" charset="0"/>
                </a:rPr>
                <a:t>197</a:t>
              </a:r>
              <a:endParaRPr lang="en-US" sz="1000" dirty="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275949" y="3310201"/>
              <a:ext cx="602182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C0C0C"/>
                  </a:solidFill>
                  <a:latin typeface="Arial Black" pitchFamily="34" charset="0"/>
                </a:rPr>
                <a:t>KLA</a:t>
              </a:r>
            </a:p>
            <a:p>
              <a:pPr algn="ctr"/>
              <a:r>
                <a:rPr lang="en-US" sz="1200" dirty="0" smtClean="0">
                  <a:solidFill>
                    <a:srgbClr val="0C0C0C"/>
                  </a:solidFill>
                  <a:latin typeface="Arial Black" pitchFamily="34" charset="0"/>
                </a:rPr>
                <a:t>19</a:t>
              </a:r>
              <a:endParaRPr lang="en-US" sz="1200" dirty="0">
                <a:solidFill>
                  <a:srgbClr val="0C0C0C"/>
                </a:solidFill>
                <a:latin typeface="Arial Black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802785" y="4288531"/>
              <a:ext cx="620199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 Black" pitchFamily="34" charset="0"/>
                </a:rPr>
                <a:t>SUK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 Black" pitchFamily="34" charset="0"/>
                </a:rPr>
                <a:t>264</a:t>
              </a:r>
              <a:endParaRPr lang="en-US" sz="12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958846" y="1602443"/>
              <a:ext cx="865253" cy="670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0C0C0C"/>
                  </a:solidFill>
                  <a:latin typeface="Arial Black" pitchFamily="34" charset="0"/>
                </a:rPr>
                <a:t>JATENG</a:t>
              </a:r>
            </a:p>
            <a:p>
              <a:pPr algn="ctr"/>
              <a:r>
                <a:rPr lang="en-US" sz="1000" dirty="0" smtClean="0">
                  <a:solidFill>
                    <a:srgbClr val="0C0C0C"/>
                  </a:solidFill>
                  <a:latin typeface="Arial Black" pitchFamily="34" charset="0"/>
                </a:rPr>
                <a:t>LAIN</a:t>
              </a:r>
            </a:p>
            <a:p>
              <a:pPr algn="ctr"/>
              <a:r>
                <a:rPr lang="en-US" sz="1000" dirty="0" smtClean="0">
                  <a:solidFill>
                    <a:srgbClr val="0C0C0C"/>
                  </a:solidFill>
                  <a:latin typeface="Arial Black" pitchFamily="34" charset="0"/>
                </a:rPr>
                <a:t>274</a:t>
              </a:r>
              <a:endParaRPr lang="en-US" sz="1000" dirty="0">
                <a:solidFill>
                  <a:srgbClr val="0C0C0C"/>
                </a:solidFill>
                <a:latin typeface="Arial Black" pitchFamily="34" charset="0"/>
              </a:endParaRPr>
            </a:p>
          </p:txBody>
        </p:sp>
      </p:grpSp>
      <p:sp>
        <p:nvSpPr>
          <p:cNvPr id="70" name="Title 2"/>
          <p:cNvSpPr>
            <a:spLocks noGrp="1"/>
          </p:cNvSpPr>
          <p:nvPr>
            <p:ph type="title"/>
          </p:nvPr>
        </p:nvSpPr>
        <p:spPr>
          <a:xfrm>
            <a:off x="1773932" y="998041"/>
            <a:ext cx="9164495" cy="89706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</a:t>
            </a:r>
            <a:r>
              <a:rPr lang="en-US" sz="27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CAKUPAN </a:t>
            </a:r>
            <a:br>
              <a:rPr lang="en-US" sz="27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SURAKARTA &amp; JAWA TENGAH s/d SEPTEMBER 2018</a:t>
            </a:r>
            <a:endParaRPr lang="en-US" sz="27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0045" y="228600"/>
            <a:ext cx="4339816" cy="762000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/>
          <p:cNvSpPr/>
          <p:nvPr/>
        </p:nvSpPr>
        <p:spPr>
          <a:xfrm>
            <a:off x="602428" y="228600"/>
            <a:ext cx="377885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C0C0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RAWAT INAP</a:t>
            </a:r>
            <a:endParaRPr lang="en-US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C0C0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81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889093" y="924345"/>
            <a:ext cx="1496506" cy="907646"/>
            <a:chOff x="9947672" y="2617374"/>
            <a:chExt cx="1589611" cy="1023893"/>
          </a:xfrm>
        </p:grpSpPr>
        <p:sp>
          <p:nvSpPr>
            <p:cNvPr id="25" name="Teardrop 24"/>
            <p:cNvSpPr/>
            <p:nvPr/>
          </p:nvSpPr>
          <p:spPr>
            <a:xfrm rot="8222429">
              <a:off x="10260378" y="2617374"/>
              <a:ext cx="964200" cy="1023893"/>
            </a:xfrm>
            <a:prstGeom prst="teardrop">
              <a:avLst>
                <a:gd name="adj" fmla="val 179545"/>
              </a:avLst>
            </a:prstGeom>
            <a:solidFill>
              <a:srgbClr val="FF3300"/>
            </a:solidFill>
            <a:ln>
              <a:noFill/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0341735" y="2696688"/>
              <a:ext cx="801486" cy="8847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947672" y="2898487"/>
              <a:ext cx="1589611" cy="4513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000" b="1" dirty="0" smtClean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MAGETAN</a:t>
              </a:r>
            </a:p>
            <a:p>
              <a:pPr algn="ctr">
                <a:defRPr/>
              </a:pPr>
              <a:r>
                <a:rPr lang="en-US" sz="1000" b="1" dirty="0" smtClean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42</a:t>
              </a:r>
              <a:endParaRPr lang="en-US" sz="1000" b="1" dirty="0">
                <a:solidFill>
                  <a:srgbClr val="0C0C0C"/>
                </a:solidFill>
                <a:latin typeface="Arial Black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58016" y="1251155"/>
            <a:ext cx="10515600" cy="5310055"/>
            <a:chOff x="455612" y="927269"/>
            <a:chExt cx="10515600" cy="5310055"/>
          </a:xfrm>
        </p:grpSpPr>
        <p:pic>
          <p:nvPicPr>
            <p:cNvPr id="14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612" y="1427726"/>
              <a:ext cx="10134600" cy="480959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  <p:grpSp>
          <p:nvGrpSpPr>
            <p:cNvPr id="3" name="Group 2"/>
            <p:cNvGrpSpPr/>
            <p:nvPr/>
          </p:nvGrpSpPr>
          <p:grpSpPr>
            <a:xfrm>
              <a:off x="455612" y="2693059"/>
              <a:ext cx="1589611" cy="1023893"/>
              <a:chOff x="9947672" y="2617374"/>
              <a:chExt cx="1589611" cy="1023893"/>
            </a:xfrm>
          </p:grpSpPr>
          <p:sp>
            <p:nvSpPr>
              <p:cNvPr id="18" name="Teardrop 17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CC00CC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9947672" y="2898487"/>
                <a:ext cx="158961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PACITAN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36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702605" y="927269"/>
              <a:ext cx="1499289" cy="896205"/>
              <a:chOff x="9947672" y="2617374"/>
              <a:chExt cx="1589611" cy="1023893"/>
            </a:xfrm>
          </p:grpSpPr>
          <p:sp>
            <p:nvSpPr>
              <p:cNvPr id="21" name="Teardrop 20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9947672" y="2898487"/>
                <a:ext cx="1589611" cy="527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NGAWI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51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2795286" y="1330983"/>
              <a:ext cx="1589611" cy="1023893"/>
              <a:chOff x="9947672" y="2617374"/>
              <a:chExt cx="1589611" cy="1023893"/>
            </a:xfrm>
          </p:grpSpPr>
          <p:sp>
            <p:nvSpPr>
              <p:cNvPr id="34" name="Teardrop 33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FFCC00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9947672" y="2898487"/>
                <a:ext cx="1589611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9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BOJO</a:t>
                </a:r>
              </a:p>
              <a:p>
                <a:pPr algn="ctr">
                  <a:defRPr/>
                </a:pPr>
                <a:r>
                  <a:rPr lang="en-US" sz="9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NEGORO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17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2305148" y="2191432"/>
              <a:ext cx="1385361" cy="894978"/>
              <a:chOff x="9947672" y="2617374"/>
              <a:chExt cx="1589611" cy="1023893"/>
            </a:xfrm>
          </p:grpSpPr>
          <p:sp>
            <p:nvSpPr>
              <p:cNvPr id="38" name="Teardrop 37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00B050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9947672" y="2898487"/>
                <a:ext cx="1589611" cy="475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9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MADIUN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29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3333865" y="3145138"/>
              <a:ext cx="1589611" cy="1023893"/>
              <a:chOff x="9947672" y="2617374"/>
              <a:chExt cx="1589611" cy="1023893"/>
            </a:xfrm>
          </p:grpSpPr>
          <p:sp>
            <p:nvSpPr>
              <p:cNvPr id="42" name="Teardrop 41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AF0101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9947672" y="2898487"/>
                <a:ext cx="1589611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9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PONOROGO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72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cxnSp>
          <p:nvCxnSpPr>
            <p:cNvPr id="46" name="Straight Connector 45"/>
            <p:cNvCxnSpPr/>
            <p:nvPr/>
          </p:nvCxnSpPr>
          <p:spPr>
            <a:xfrm>
              <a:off x="2385389" y="4191000"/>
              <a:ext cx="1743281" cy="60960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25" idx="7"/>
            </p:cNvCxnSpPr>
            <p:nvPr/>
          </p:nvCxnSpPr>
          <p:spPr>
            <a:xfrm>
              <a:off x="1493862" y="2205925"/>
              <a:ext cx="739917" cy="1554018"/>
            </a:xfrm>
            <a:prstGeom prst="line">
              <a:avLst/>
            </a:prstGeom>
            <a:ln w="285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21" idx="7"/>
            </p:cNvCxnSpPr>
            <p:nvPr/>
          </p:nvCxnSpPr>
          <p:spPr>
            <a:xfrm>
              <a:off x="2397456" y="2650995"/>
              <a:ext cx="155089" cy="784842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60"/>
            <p:cNvGrpSpPr/>
            <p:nvPr/>
          </p:nvGrpSpPr>
          <p:grpSpPr>
            <a:xfrm>
              <a:off x="6136023" y="1667377"/>
              <a:ext cx="1907097" cy="1205168"/>
              <a:chOff x="9982356" y="3217565"/>
              <a:chExt cx="1589611" cy="1023893"/>
            </a:xfrm>
          </p:grpSpPr>
          <p:sp>
            <p:nvSpPr>
              <p:cNvPr id="62" name="Teardrop 61"/>
              <p:cNvSpPr/>
              <p:nvPr/>
            </p:nvSpPr>
            <p:spPr>
              <a:xfrm rot="8222429">
                <a:off x="10305662" y="3217565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10381279" y="3309624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9982356" y="3461693"/>
                <a:ext cx="1589611" cy="5491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JATIM 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LAINNYA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54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  <p:sp>
        <p:nvSpPr>
          <p:cNvPr id="45" name="Title 2"/>
          <p:cNvSpPr>
            <a:spLocks noGrp="1"/>
          </p:cNvSpPr>
          <p:nvPr>
            <p:ph type="title"/>
          </p:nvPr>
        </p:nvSpPr>
        <p:spPr>
          <a:xfrm>
            <a:off x="2990796" y="0"/>
            <a:ext cx="7701370" cy="106144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</a:t>
            </a:r>
            <a:r>
              <a:rPr lang="en-US" sz="27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CAKUPAN </a:t>
            </a: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JAWA TIMUR s/d SEPTEMBER 2018</a:t>
            </a:r>
            <a:endParaRPr lang="en-US" sz="27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7" name="Teardrop 46"/>
          <p:cNvSpPr/>
          <p:nvPr/>
        </p:nvSpPr>
        <p:spPr>
          <a:xfrm rot="8222429">
            <a:off x="9406460" y="1046810"/>
            <a:ext cx="1585636" cy="1677245"/>
          </a:xfrm>
          <a:prstGeom prst="teardrop">
            <a:avLst>
              <a:gd name="adj" fmla="val 200000"/>
            </a:avLst>
          </a:prstGeom>
          <a:solidFill>
            <a:srgbClr val="000000"/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9515202" y="1200814"/>
            <a:ext cx="1368152" cy="14194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2"/>
                </a:solidFill>
                <a:latin typeface="Arial Black" pitchFamily="34" charset="0"/>
              </a:rPr>
              <a:t>LUAR JATENG DAN JATIM</a:t>
            </a:r>
          </a:p>
          <a:p>
            <a:pPr algn="ctr"/>
            <a:r>
              <a:rPr lang="en-US" sz="1100" dirty="0" smtClean="0">
                <a:solidFill>
                  <a:schemeClr val="tx2"/>
                </a:solidFill>
                <a:latin typeface="Arial Black" pitchFamily="34" charset="0"/>
              </a:rPr>
              <a:t>13</a:t>
            </a:r>
            <a:endParaRPr lang="en-US" sz="1100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79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79976" y="5373217"/>
            <a:ext cx="10360503" cy="892178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181" tIns="47091" rIns="94181" bIns="47091" anchor="ctr">
            <a:normAutofit/>
          </a:bodyPr>
          <a:lstStyle/>
          <a:p>
            <a:pPr algn="ctr"/>
            <a:endParaRPr lang="en-US" sz="1000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22733" y="2448227"/>
            <a:ext cx="11274988" cy="2708870"/>
            <a:chOff x="3380509" y="1219200"/>
            <a:chExt cx="6160656" cy="1348510"/>
          </a:xfrm>
        </p:grpSpPr>
        <p:sp>
          <p:nvSpPr>
            <p:cNvPr id="52" name="Freeform: Shape 49"/>
            <p:cNvSpPr/>
            <p:nvPr/>
          </p:nvSpPr>
          <p:spPr>
            <a:xfrm rot="158526">
              <a:off x="4441853" y="1620172"/>
              <a:ext cx="4258374" cy="674255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43"/>
            <p:cNvSpPr/>
            <p:nvPr/>
          </p:nvSpPr>
          <p:spPr>
            <a:xfrm flipV="1">
              <a:off x="6280728" y="1385454"/>
              <a:ext cx="3260437" cy="1006764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46"/>
            <p:cNvSpPr/>
            <p:nvPr/>
          </p:nvSpPr>
          <p:spPr>
            <a:xfrm flipV="1">
              <a:off x="4479465" y="1385454"/>
              <a:ext cx="1949046" cy="1006764"/>
            </a:xfrm>
            <a:custGeom>
              <a:avLst/>
              <a:gdLst>
                <a:gd name="connsiteX0" fmla="*/ 0 w 1348509"/>
                <a:gd name="connsiteY0" fmla="*/ 1004502 h 1004502"/>
                <a:gd name="connsiteX1" fmla="*/ 1348509 w 1348509"/>
                <a:gd name="connsiteY1" fmla="*/ 1004502 h 1004502"/>
                <a:gd name="connsiteX2" fmla="*/ 1348509 w 1348509"/>
                <a:gd name="connsiteY2" fmla="*/ 0 h 1004502"/>
                <a:gd name="connsiteX3" fmla="*/ 0 w 1348509"/>
                <a:gd name="connsiteY3" fmla="*/ 0 h 100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509" h="1004502">
                  <a:moveTo>
                    <a:pt x="0" y="1004502"/>
                  </a:moveTo>
                  <a:lnTo>
                    <a:pt x="1348509" y="1004502"/>
                  </a:lnTo>
                  <a:lnTo>
                    <a:pt x="13485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80509" y="1902691"/>
              <a:ext cx="1348509" cy="6650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80509" y="1219200"/>
              <a:ext cx="1348509" cy="69272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ame 56"/>
            <p:cNvSpPr/>
            <p:nvPr/>
          </p:nvSpPr>
          <p:spPr>
            <a:xfrm>
              <a:off x="3380509" y="1219200"/>
              <a:ext cx="1348509" cy="1348509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22371" y="1604405"/>
              <a:ext cx="100937" cy="45964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5400" b="1" dirty="0">
                <a:solidFill>
                  <a:schemeClr val="tx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9007" y="1781667"/>
              <a:ext cx="3835387" cy="19918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lvl="0" algn="ctr"/>
              <a:endParaRPr lang="en-US" sz="2000" b="1" dirty="0">
                <a:solidFill>
                  <a:schemeClr val="tx2"/>
                </a:solidFill>
                <a:latin typeface="Lucida Sans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3469412" y="3316494"/>
            <a:ext cx="6994031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accent1">
                    <a:lumMod val="50000"/>
                  </a:schemeClr>
                </a:solidFill>
              </a:rPr>
              <a:t>KINERJA INSTALASI</a:t>
            </a:r>
            <a:endParaRPr lang="en-US" sz="5400" b="1" cap="none" spc="0" dirty="0">
              <a:ln w="50800"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934" y="2756812"/>
            <a:ext cx="945017" cy="94501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224258" y="3992579"/>
            <a:ext cx="1146369" cy="648491"/>
            <a:chOff x="5266968" y="2929613"/>
            <a:chExt cx="1616162" cy="99459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6968" y="2929613"/>
              <a:ext cx="928986" cy="99459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545" y="2981648"/>
              <a:ext cx="939585" cy="942557"/>
            </a:xfrm>
            <a:prstGeom prst="rect">
              <a:avLst/>
            </a:prstGeom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21435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2194090"/>
              </p:ext>
            </p:extLst>
          </p:nvPr>
        </p:nvGraphicFramePr>
        <p:xfrm>
          <a:off x="2376262" y="705310"/>
          <a:ext cx="7462565" cy="226997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702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7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607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607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9184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7280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2161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56713">
                  <a:extLst>
                    <a:ext uri="{9D8B030D-6E8A-4147-A177-3AD203B41FA5}">
                      <a16:colId xmlns:a16="http://schemas.microsoft.com/office/drawing/2014/main" xmlns="" val="857220098"/>
                    </a:ext>
                  </a:extLst>
                </a:gridCol>
                <a:gridCol w="656713">
                  <a:extLst>
                    <a:ext uri="{9D8B030D-6E8A-4147-A177-3AD203B41FA5}">
                      <a16:colId xmlns:a16="http://schemas.microsoft.com/office/drawing/2014/main" xmlns="" val="3140352975"/>
                    </a:ext>
                  </a:extLst>
                </a:gridCol>
                <a:gridCol w="65671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56713">
                  <a:extLst>
                    <a:ext uri="{9D8B030D-6E8A-4147-A177-3AD203B41FA5}">
                      <a16:colId xmlns:a16="http://schemas.microsoft.com/office/drawing/2014/main" xmlns="" val="4134699525"/>
                    </a:ext>
                  </a:extLst>
                </a:gridCol>
              </a:tblGrid>
              <a:tr h="65453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226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Obat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Rawat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Jalan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 fontAlgn="ctr">
                        <a:buFont typeface="+mj-lt"/>
                        <a:buNone/>
                      </a:pPr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3.394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3.164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3.358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3.273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3.587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3.013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403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3.452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2.768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Obat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Rawat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Inap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 fontAlgn="ctr">
                        <a:buFont typeface="+mj-lt"/>
                        <a:buNone/>
                      </a:pPr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1.488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1.456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1.530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1.630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1.541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1.098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511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1.404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1.276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Obat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IGD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 fontAlgn="ctr">
                        <a:buFont typeface="+mj-lt"/>
                        <a:buNone/>
                      </a:pPr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402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414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457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422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371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378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078188" y="40896"/>
            <a:ext cx="327660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FARMASI 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3287969"/>
              </p:ext>
            </p:extLst>
          </p:nvPr>
        </p:nvGraphicFramePr>
        <p:xfrm>
          <a:off x="2376261" y="3729527"/>
          <a:ext cx="7462569" cy="243570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556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337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608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251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102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102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4102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41026">
                  <a:extLst>
                    <a:ext uri="{9D8B030D-6E8A-4147-A177-3AD203B41FA5}">
                      <a16:colId xmlns:a16="http://schemas.microsoft.com/office/drawing/2014/main" xmlns="" val="2658500587"/>
                    </a:ext>
                  </a:extLst>
                </a:gridCol>
                <a:gridCol w="641026">
                  <a:extLst>
                    <a:ext uri="{9D8B030D-6E8A-4147-A177-3AD203B41FA5}">
                      <a16:colId xmlns:a16="http://schemas.microsoft.com/office/drawing/2014/main" xmlns="" val="3368334236"/>
                    </a:ext>
                  </a:extLst>
                </a:gridCol>
                <a:gridCol w="64102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41026">
                  <a:extLst>
                    <a:ext uri="{9D8B030D-6E8A-4147-A177-3AD203B41FA5}">
                      <a16:colId xmlns:a16="http://schemas.microsoft.com/office/drawing/2014/main" xmlns="" val="2755189890"/>
                    </a:ext>
                  </a:extLst>
                </a:gridCol>
              </a:tblGrid>
              <a:tr h="44430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81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Faeces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Rutin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-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   -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27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Hematologi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287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273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296 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231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269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8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Kimia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Klinik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1.373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1.374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1.467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1.512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1.482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1.154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525 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1.257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1.463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38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Narkoba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1.027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365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781 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89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149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27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Urine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Analisa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44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40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 53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27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Imunoserologi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35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21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36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3773388" y="3134520"/>
            <a:ext cx="388620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LABORATORIUM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1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1029586"/>
              </p:ext>
            </p:extLst>
          </p:nvPr>
        </p:nvGraphicFramePr>
        <p:xfrm>
          <a:off x="2277996" y="570950"/>
          <a:ext cx="8712959" cy="620920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139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74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423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423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4239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4239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4239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42398">
                  <a:extLst>
                    <a:ext uri="{9D8B030D-6E8A-4147-A177-3AD203B41FA5}">
                      <a16:colId xmlns:a16="http://schemas.microsoft.com/office/drawing/2014/main" xmlns="" val="3475564014"/>
                    </a:ext>
                  </a:extLst>
                </a:gridCol>
                <a:gridCol w="742398">
                  <a:extLst>
                    <a:ext uri="{9D8B030D-6E8A-4147-A177-3AD203B41FA5}">
                      <a16:colId xmlns:a16="http://schemas.microsoft.com/office/drawing/2014/main" xmlns="" val="426753202"/>
                    </a:ext>
                  </a:extLst>
                </a:gridCol>
                <a:gridCol w="74239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42398">
                  <a:extLst>
                    <a:ext uri="{9D8B030D-6E8A-4147-A177-3AD203B41FA5}">
                      <a16:colId xmlns:a16="http://schemas.microsoft.com/office/drawing/2014/main" xmlns="" val="414026492"/>
                    </a:ext>
                  </a:extLst>
                </a:gridCol>
              </a:tblGrid>
              <a:tr h="51093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81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Cranium AP/LAT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53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Thorax AP/LAT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54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Abdomen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53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BNO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41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Cervical AP/LAT/OBLIQ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53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Vert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Thoracal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41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Vert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Thoracolumbal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53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Vert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Lumbalis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8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Vert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Lumbosacral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53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Os Sacrum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53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Os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Coccygeus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041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Extremitas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Superior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041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Extremitas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Inferior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453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Colon In Loop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453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IVP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453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USG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453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Panoramic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453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Pelvis/ Hip Joint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453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CT Scan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4294212" y="44624"/>
            <a:ext cx="327660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RADIOLOGI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89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767364"/>
              </p:ext>
            </p:extLst>
          </p:nvPr>
        </p:nvGraphicFramePr>
        <p:xfrm>
          <a:off x="1211002" y="836712"/>
          <a:ext cx="9923971" cy="570820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189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522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25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258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782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7822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7822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78228">
                  <a:extLst>
                    <a:ext uri="{9D8B030D-6E8A-4147-A177-3AD203B41FA5}">
                      <a16:colId xmlns:a16="http://schemas.microsoft.com/office/drawing/2014/main" xmlns="" val="2277204940"/>
                    </a:ext>
                  </a:extLst>
                </a:gridCol>
                <a:gridCol w="878228">
                  <a:extLst>
                    <a:ext uri="{9D8B030D-6E8A-4147-A177-3AD203B41FA5}">
                      <a16:colId xmlns:a16="http://schemas.microsoft.com/office/drawing/2014/main" xmlns="" val="1437018790"/>
                    </a:ext>
                  </a:extLst>
                </a:gridCol>
                <a:gridCol w="87822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878228">
                  <a:extLst>
                    <a:ext uri="{9D8B030D-6E8A-4147-A177-3AD203B41FA5}">
                      <a16:colId xmlns:a16="http://schemas.microsoft.com/office/drawing/2014/main" xmlns="" val="3465616949"/>
                    </a:ext>
                  </a:extLst>
                </a:gridCol>
              </a:tblGrid>
              <a:tr h="35492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931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Sederhana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13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Exercise Therapy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13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Asesmen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Fisioterapi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93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Static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Bycicle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93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Class Exercise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93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Treadmill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5931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Sederhana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B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13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Elektrical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Stimulation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593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Infrared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Lokal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593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Tens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593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Pijat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Bayi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5931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Sederhana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593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Mwd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593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Cryotherapy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593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Swd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913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Ultrasound Therapy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593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Parafin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Bath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5931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Kecil A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913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Infra Red General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5931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Kecil B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4333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Exercise Therapy General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5931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Kecil C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593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Swt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593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Traksi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L/C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2926060" y="116632"/>
            <a:ext cx="540060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REHABILITASI MEDIK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8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28</a:t>
            </a:fld>
            <a:endParaRPr lang="en-US" dirty="0"/>
          </a:p>
        </p:txBody>
      </p:sp>
      <p:graphicFrame>
        <p:nvGraphicFramePr>
          <p:cNvPr id="11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1127473"/>
              </p:ext>
            </p:extLst>
          </p:nvPr>
        </p:nvGraphicFramePr>
        <p:xfrm>
          <a:off x="2061963" y="836712"/>
          <a:ext cx="8833320" cy="490137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335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81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44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731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723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1276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1331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82663">
                  <a:extLst>
                    <a:ext uri="{9D8B030D-6E8A-4147-A177-3AD203B41FA5}">
                      <a16:colId xmlns:a16="http://schemas.microsoft.com/office/drawing/2014/main" xmlns="" val="809805714"/>
                    </a:ext>
                  </a:extLst>
                </a:gridCol>
                <a:gridCol w="782663">
                  <a:extLst>
                    <a:ext uri="{9D8B030D-6E8A-4147-A177-3AD203B41FA5}">
                      <a16:colId xmlns:a16="http://schemas.microsoft.com/office/drawing/2014/main" xmlns="" val="3590807180"/>
                    </a:ext>
                  </a:extLst>
                </a:gridCol>
                <a:gridCol w="78266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82663">
                  <a:extLst>
                    <a:ext uri="{9D8B030D-6E8A-4147-A177-3AD203B41FA5}">
                      <a16:colId xmlns:a16="http://schemas.microsoft.com/office/drawing/2014/main" xmlns="" val="3416035707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18" marR="181918" marT="68534" marB="685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18" marR="181918" marT="68534" marB="685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18" marR="181918" marT="68534" marB="685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18" marR="181918" marT="68534" marB="685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18" marR="181918" marT="68534" marB="685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18" marR="181918" marT="68534" marB="685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18" marR="181918" marT="68534" marB="685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18" marR="181918" marT="68534" marB="685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18" marR="181918" marT="68534" marB="685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18" marR="181918" marT="68534" marB="685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18" marR="181918" marT="68534" marB="68534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85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Psikometri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Kiriman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Dokter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SK.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Sehat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Jiwa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99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SK.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Bebas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Napza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SK.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Sakit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Jiwa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VISUM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70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Seleksi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Karyawan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Ev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Pribadi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46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Tes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Intelegensi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Tes Bakat Minat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Konsultasi Psi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Psikoedukasi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Psikotes Kep. Dinas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Penyuluhan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3790156" y="188640"/>
            <a:ext cx="388620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PSIKOLOGI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00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043977" y="116632"/>
            <a:ext cx="32781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NAPZA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8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6079831"/>
              </p:ext>
            </p:extLst>
          </p:nvPr>
        </p:nvGraphicFramePr>
        <p:xfrm>
          <a:off x="2082675" y="764704"/>
          <a:ext cx="8980288" cy="535136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36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360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46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24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8011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8011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8011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80116">
                  <a:extLst>
                    <a:ext uri="{9D8B030D-6E8A-4147-A177-3AD203B41FA5}">
                      <a16:colId xmlns:a16="http://schemas.microsoft.com/office/drawing/2014/main" xmlns="" val="4176610091"/>
                    </a:ext>
                  </a:extLst>
                </a:gridCol>
                <a:gridCol w="780116">
                  <a:extLst>
                    <a:ext uri="{9D8B030D-6E8A-4147-A177-3AD203B41FA5}">
                      <a16:colId xmlns:a16="http://schemas.microsoft.com/office/drawing/2014/main" xmlns="" val="3975204128"/>
                    </a:ext>
                  </a:extLst>
                </a:gridCol>
                <a:gridCol w="78011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80116">
                  <a:extLst>
                    <a:ext uri="{9D8B030D-6E8A-4147-A177-3AD203B41FA5}">
                      <a16:colId xmlns:a16="http://schemas.microsoft.com/office/drawing/2014/main" xmlns="" val="2024721222"/>
                    </a:ext>
                  </a:extLst>
                </a:gridCol>
              </a:tblGrid>
              <a:tr h="51648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50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Konseling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Napza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39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Konseling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Psikologi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0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Konseling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Keluarga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89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Rehabilitasi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 TAK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32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Fisioterapi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39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Supportif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32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CBT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15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Brief Intervention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39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Motivasi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Interview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32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Psikologi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60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 Terapi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432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ECT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894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0412" y="152400"/>
            <a:ext cx="7866857" cy="68387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REALISASI ANGGARAN</a:t>
            </a:r>
            <a:endParaRPr lang="en-US" sz="32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6741138"/>
              </p:ext>
            </p:extLst>
          </p:nvPr>
        </p:nvGraphicFramePr>
        <p:xfrm>
          <a:off x="455612" y="1142999"/>
          <a:ext cx="8807152" cy="5567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2338023" y="4883090"/>
            <a:ext cx="1253918" cy="50405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0C0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77,19%</a:t>
            </a:r>
            <a:endParaRPr lang="en-US" sz="2000" b="1" dirty="0">
              <a:solidFill>
                <a:srgbClr val="0C0C0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93468" y="152400"/>
            <a:ext cx="6801144" cy="794050"/>
            <a:chOff x="893468" y="152400"/>
            <a:chExt cx="6801144" cy="794050"/>
          </a:xfrm>
        </p:grpSpPr>
        <p:sp>
          <p:nvSpPr>
            <p:cNvPr id="8" name="Rectangle: Rounded Corners 74">
              <a:extLst>
                <a:ext uri="{FF2B5EF4-FFF2-40B4-BE49-F238E27FC236}">
                  <a16:creationId xmlns:a16="http://schemas.microsoft.com/office/drawing/2014/main" xmlns="" id="{8D4F3653-381C-442F-A7FA-3C7A6CC00AF1}"/>
                </a:ext>
              </a:extLst>
            </p:cNvPr>
            <p:cNvSpPr/>
            <p:nvPr/>
          </p:nvSpPr>
          <p:spPr>
            <a:xfrm>
              <a:off x="1006066" y="207489"/>
              <a:ext cx="6688546" cy="683871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5502FCE7-DDB5-40C5-8BAE-25BF0A90D05A}"/>
                </a:ext>
              </a:extLst>
            </p:cNvPr>
            <p:cNvSpPr/>
            <p:nvPr/>
          </p:nvSpPr>
          <p:spPr>
            <a:xfrm>
              <a:off x="893468" y="152400"/>
              <a:ext cx="980542" cy="794050"/>
            </a:xfrm>
            <a:prstGeom prst="ellipse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392B0DEC-FAAA-4D26-8F4B-2CD9CD11400F}"/>
                </a:ext>
              </a:extLst>
            </p:cNvPr>
            <p:cNvSpPr/>
            <p:nvPr/>
          </p:nvSpPr>
          <p:spPr>
            <a:xfrm>
              <a:off x="893468" y="207489"/>
              <a:ext cx="844486" cy="6838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</a:t>
              </a:r>
              <a:endParaRPr lang="en-US" sz="3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258046"/>
      </p:ext>
    </p:extLst>
  </p:cSld>
  <p:clrMapOvr>
    <a:masterClrMapping/>
  </p:clrMapOvr>
  <p:transition advTm="1000">
    <p:wipe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0852868"/>
              </p:ext>
            </p:extLst>
          </p:nvPr>
        </p:nvGraphicFramePr>
        <p:xfrm>
          <a:off x="1989952" y="836712"/>
          <a:ext cx="8563998" cy="45312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467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495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340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52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40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3405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3405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34057">
                  <a:extLst>
                    <a:ext uri="{9D8B030D-6E8A-4147-A177-3AD203B41FA5}">
                      <a16:colId xmlns:a16="http://schemas.microsoft.com/office/drawing/2014/main" xmlns="" val="1294884605"/>
                    </a:ext>
                  </a:extLst>
                </a:gridCol>
                <a:gridCol w="734057">
                  <a:extLst>
                    <a:ext uri="{9D8B030D-6E8A-4147-A177-3AD203B41FA5}">
                      <a16:colId xmlns:a16="http://schemas.microsoft.com/office/drawing/2014/main" xmlns="" val="2756604783"/>
                    </a:ext>
                  </a:extLst>
                </a:gridCol>
                <a:gridCol w="73405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34057">
                  <a:extLst>
                    <a:ext uri="{9D8B030D-6E8A-4147-A177-3AD203B41FA5}">
                      <a16:colId xmlns:a16="http://schemas.microsoft.com/office/drawing/2014/main" xmlns="" val="96818815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MMSE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GDS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8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CDT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04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Intensif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Care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82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89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High Care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73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14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Maksimal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Care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56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46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29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Minimal Care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8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TAK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94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Perawatan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Luka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Bersih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65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Perawatan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Luka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Infeksi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18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Pasang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O2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3934172" y="102161"/>
            <a:ext cx="388620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PSIKOGERIATRI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09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502124" y="145143"/>
            <a:ext cx="41925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INAP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11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0508508"/>
              </p:ext>
            </p:extLst>
          </p:nvPr>
        </p:nvGraphicFramePr>
        <p:xfrm>
          <a:off x="840806" y="1340768"/>
          <a:ext cx="10294168" cy="510067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920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586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04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04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04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036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6036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60364">
                  <a:extLst>
                    <a:ext uri="{9D8B030D-6E8A-4147-A177-3AD203B41FA5}">
                      <a16:colId xmlns:a16="http://schemas.microsoft.com/office/drawing/2014/main" xmlns="" val="3577389126"/>
                    </a:ext>
                  </a:extLst>
                </a:gridCol>
                <a:gridCol w="760364">
                  <a:extLst>
                    <a:ext uri="{9D8B030D-6E8A-4147-A177-3AD203B41FA5}">
                      <a16:colId xmlns:a16="http://schemas.microsoft.com/office/drawing/2014/main" xmlns="" val="450663252"/>
                    </a:ext>
                  </a:extLst>
                </a:gridCol>
                <a:gridCol w="76036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60364">
                  <a:extLst>
                    <a:ext uri="{9D8B030D-6E8A-4147-A177-3AD203B41FA5}">
                      <a16:colId xmlns:a16="http://schemas.microsoft.com/office/drawing/2014/main" xmlns="" val="3002839421"/>
                    </a:ext>
                  </a:extLst>
                </a:gridCol>
              </a:tblGrid>
              <a:tr h="4637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9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 pasien </a:t>
                      </a:r>
                      <a:r>
                        <a:rPr lang="sv-SE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akut</a:t>
                      </a:r>
                      <a:endParaRPr lang="sv-SE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36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 pasien sub</a:t>
                      </a:r>
                      <a:r>
                        <a:rPr lang="sv-SE" sz="1200" u="none" strike="noStrike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akut</a:t>
                      </a:r>
                      <a:endParaRPr lang="sv-SE" sz="1200" b="0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80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melarikan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diri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80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meninggal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dunia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mati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80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 pasien percobaan bunuh diri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09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yang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dipindahkan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fisik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akut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80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yang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dirujuk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RS lain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62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Insiden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Patient Safety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02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Insiden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Infeksi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Nosokomial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80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alergi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obat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6011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masuk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dengan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PGOT/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Pasung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</a:t>
                      </a:r>
                      <a:b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PMI/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Integrasi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Baresos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6554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Visum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6" name="Chevron 5"/>
          <p:cNvSpPr/>
          <p:nvPr/>
        </p:nvSpPr>
        <p:spPr>
          <a:xfrm>
            <a:off x="566841" y="923484"/>
            <a:ext cx="249763" cy="218554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>
              <a:ln/>
              <a:solidFill>
                <a:schemeClr val="accent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7828" y="865540"/>
            <a:ext cx="159370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PSIKIATRI</a:t>
            </a:r>
            <a:endParaRPr lang="en-US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78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502124" y="145143"/>
            <a:ext cx="41925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INAP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566841" y="923484"/>
            <a:ext cx="249763" cy="218554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>
              <a:ln/>
              <a:solidFill>
                <a:schemeClr val="accent3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6135" y="848095"/>
            <a:ext cx="225895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NON PSIKIATRI</a:t>
            </a:r>
            <a:endParaRPr lang="en-US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9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155408"/>
              </p:ext>
            </p:extLst>
          </p:nvPr>
        </p:nvGraphicFramePr>
        <p:xfrm>
          <a:off x="840806" y="1340768"/>
          <a:ext cx="10366171" cy="84377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961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772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60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608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647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568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6568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65682">
                  <a:extLst>
                    <a:ext uri="{9D8B030D-6E8A-4147-A177-3AD203B41FA5}">
                      <a16:colId xmlns:a16="http://schemas.microsoft.com/office/drawing/2014/main" xmlns="" val="3577389126"/>
                    </a:ext>
                  </a:extLst>
                </a:gridCol>
                <a:gridCol w="765682">
                  <a:extLst>
                    <a:ext uri="{9D8B030D-6E8A-4147-A177-3AD203B41FA5}">
                      <a16:colId xmlns:a16="http://schemas.microsoft.com/office/drawing/2014/main" xmlns="" val="450663252"/>
                    </a:ext>
                  </a:extLst>
                </a:gridCol>
                <a:gridCol w="76568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65682">
                  <a:extLst>
                    <a:ext uri="{9D8B030D-6E8A-4147-A177-3AD203B41FA5}">
                      <a16:colId xmlns:a16="http://schemas.microsoft.com/office/drawing/2014/main" xmlns="" val="772600075"/>
                    </a:ext>
                  </a:extLst>
                </a:gridCol>
              </a:tblGrid>
              <a:tr h="4637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URAIAN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9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Jumlah</a:t>
                      </a:r>
                      <a:r>
                        <a:rPr lang="sv-SE" sz="1200" b="0" i="0" u="none" strike="noStrike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Pasien Rawat Inap Non Jiwa</a:t>
                      </a:r>
                      <a:endParaRPr lang="sv-SE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711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33</a:t>
            </a:fld>
            <a:endParaRPr lang="en-US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081500"/>
              </p:ext>
            </p:extLst>
          </p:nvPr>
        </p:nvGraphicFramePr>
        <p:xfrm>
          <a:off x="1" y="744628"/>
          <a:ext cx="12188823" cy="597684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777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078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70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670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6702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6702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6702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67022">
                  <a:extLst>
                    <a:ext uri="{9D8B030D-6E8A-4147-A177-3AD203B41FA5}">
                      <a16:colId xmlns:a16="http://schemas.microsoft.com/office/drawing/2014/main" xmlns="" val="725059631"/>
                    </a:ext>
                  </a:extLst>
                </a:gridCol>
                <a:gridCol w="967022">
                  <a:extLst>
                    <a:ext uri="{9D8B030D-6E8A-4147-A177-3AD203B41FA5}">
                      <a16:colId xmlns:a16="http://schemas.microsoft.com/office/drawing/2014/main" xmlns="" val="3916698532"/>
                    </a:ext>
                  </a:extLst>
                </a:gridCol>
                <a:gridCol w="96702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967022">
                  <a:extLst>
                    <a:ext uri="{9D8B030D-6E8A-4147-A177-3AD203B41FA5}">
                      <a16:colId xmlns:a16="http://schemas.microsoft.com/office/drawing/2014/main" xmlns="" val="530631768"/>
                    </a:ext>
                  </a:extLst>
                </a:gridCol>
              </a:tblGrid>
              <a:tr h="35146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8" marR="181958" marT="68495" marB="684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8" marR="181958" marT="68495" marB="684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8" marR="181958" marT="68495" marB="684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8" marR="181958" marT="68495" marB="684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8" marR="181958" marT="68495" marB="684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8" marR="181958" marT="68495" marB="684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8" marR="181958" marT="68495" marB="684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8" marR="181958" marT="68495" marB="684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8" marR="181958" marT="68495" marB="684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8" marR="181958" marT="68495" marB="684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8" marR="181958" marT="68495" marB="68495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66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66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Psikotes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/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Psikometri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66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Kompleks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(&gt; 1 jam)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66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Sedang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(½ - 1 jam )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66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Sederhana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 &lt; ½ jam )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66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 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WICARA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66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Fungsi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Bahasa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87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Fungsi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Bicara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/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Laku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66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Fungsi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Menelan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66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Dll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463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 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66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Snooslen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Room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66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Semsory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Integrasi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175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Latihan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aktifitas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kehidupan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sehari-hari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166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Proper Body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Mekanik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4175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Pembuatan Alat Lontar dan Adaptasi Alat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166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Latihan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Rileksasi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4175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Analisa &amp; Intervensi, Persepsi, Kognitif, Psikomotor</a:t>
                      </a:r>
                      <a:endParaRPr lang="it-IT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166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Modalitas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166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Orthopedagoge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166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Biofeedback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166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200" u="none" strike="noStrike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Neurofeedback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2166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Dll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3605854" y="152400"/>
            <a:ext cx="586740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TUMBUH KEMBANG ANAK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67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430116" y="57914"/>
            <a:ext cx="41925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GAWAT DARURAT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2500973"/>
              </p:ext>
            </p:extLst>
          </p:nvPr>
        </p:nvGraphicFramePr>
        <p:xfrm>
          <a:off x="837829" y="836860"/>
          <a:ext cx="11350995" cy="56978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535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469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754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28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51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2284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2284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22846">
                  <a:extLst>
                    <a:ext uri="{9D8B030D-6E8A-4147-A177-3AD203B41FA5}">
                      <a16:colId xmlns:a16="http://schemas.microsoft.com/office/drawing/2014/main" xmlns="" val="3730750251"/>
                    </a:ext>
                  </a:extLst>
                </a:gridCol>
                <a:gridCol w="922846">
                  <a:extLst>
                    <a:ext uri="{9D8B030D-6E8A-4147-A177-3AD203B41FA5}">
                      <a16:colId xmlns:a16="http://schemas.microsoft.com/office/drawing/2014/main" xmlns="" val="1804366575"/>
                    </a:ext>
                  </a:extLst>
                </a:gridCol>
                <a:gridCol w="92284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922846">
                  <a:extLst>
                    <a:ext uri="{9D8B030D-6E8A-4147-A177-3AD203B41FA5}">
                      <a16:colId xmlns:a16="http://schemas.microsoft.com/office/drawing/2014/main" xmlns="" val="745840966"/>
                    </a:ext>
                  </a:extLst>
                </a:gridCol>
              </a:tblGrid>
              <a:tr h="64043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05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lvl="0" indent="0" algn="l"/>
                      <a:r>
                        <a:rPr lang="en-US" sz="120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Perawatan</a:t>
                      </a:r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Luka </a:t>
                      </a:r>
                      <a:r>
                        <a:rPr lang="en-US" sz="120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Baru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05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Perawatan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Luka Lama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51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Hecting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&lt; 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28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Hecting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up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05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Askep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Critical Care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310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05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hari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rawat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05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b="0" i="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Pemasangan</a:t>
                      </a: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NGT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05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b="0" i="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Pemasangan</a:t>
                      </a: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DC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05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Penggunaan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Ambulance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305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Pemakaian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Oksigen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305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Pemasangan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Infus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27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u="none" strike="noStrike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EKG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027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Nebulizer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083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594177" y="116632"/>
            <a:ext cx="444704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ELEKTROMEDIK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11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5001700"/>
              </p:ext>
            </p:extLst>
          </p:nvPr>
        </p:nvGraphicFramePr>
        <p:xfrm>
          <a:off x="1773931" y="1124744"/>
          <a:ext cx="8496944" cy="300605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702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912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91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55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5409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8553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1221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12217">
                  <a:extLst>
                    <a:ext uri="{9D8B030D-6E8A-4147-A177-3AD203B41FA5}">
                      <a16:colId xmlns:a16="http://schemas.microsoft.com/office/drawing/2014/main" xmlns="" val="3512542143"/>
                    </a:ext>
                  </a:extLst>
                </a:gridCol>
                <a:gridCol w="712217">
                  <a:extLst>
                    <a:ext uri="{9D8B030D-6E8A-4147-A177-3AD203B41FA5}">
                      <a16:colId xmlns:a16="http://schemas.microsoft.com/office/drawing/2014/main" xmlns="" val="1026445526"/>
                    </a:ext>
                  </a:extLst>
                </a:gridCol>
                <a:gridCol w="71221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12217">
                  <a:extLst>
                    <a:ext uri="{9D8B030D-6E8A-4147-A177-3AD203B41FA5}">
                      <a16:colId xmlns:a16="http://schemas.microsoft.com/office/drawing/2014/main" xmlns="" val="3980125790"/>
                    </a:ext>
                  </a:extLst>
                </a:gridCol>
              </a:tblGrid>
              <a:tr h="69320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61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ECT KONVENSIONAL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02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MECTA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00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EKG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28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EEG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69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STRESS ANALISER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11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TMS</a:t>
                      </a:r>
                      <a:endParaRPr lang="en-US" sz="1200" b="0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28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EMG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428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206388"/>
              </p:ext>
            </p:extLst>
          </p:nvPr>
        </p:nvGraphicFramePr>
        <p:xfrm>
          <a:off x="1" y="620689"/>
          <a:ext cx="12188825" cy="617654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191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224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21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81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081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08140">
                  <a:extLst>
                    <a:ext uri="{9D8B030D-6E8A-4147-A177-3AD203B41FA5}">
                      <a16:colId xmlns:a16="http://schemas.microsoft.com/office/drawing/2014/main" xmlns="" val="3241936474"/>
                    </a:ext>
                  </a:extLst>
                </a:gridCol>
                <a:gridCol w="1008140">
                  <a:extLst>
                    <a:ext uri="{9D8B030D-6E8A-4147-A177-3AD203B41FA5}">
                      <a16:colId xmlns:a16="http://schemas.microsoft.com/office/drawing/2014/main" xmlns="" val="1141941904"/>
                    </a:ext>
                  </a:extLst>
                </a:gridCol>
                <a:gridCol w="100814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008140">
                  <a:extLst>
                    <a:ext uri="{9D8B030D-6E8A-4147-A177-3AD203B41FA5}">
                      <a16:colId xmlns:a16="http://schemas.microsoft.com/office/drawing/2014/main" xmlns="" val="654052638"/>
                    </a:ext>
                  </a:extLst>
                </a:gridCol>
              </a:tblGrid>
              <a:tr h="44904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2138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PROMOSI 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83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Penyuluhan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media radio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18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Penyuluhan Kesehatan Jiwa ke masyarakat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94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Support Group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93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Konsultasi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keluarga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46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Kunjungan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rumah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180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INTEGRASI 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 KESEHATAN 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JIWA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396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KERJASAMA LINTAS SEKTOR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87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Penjaringan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PGOT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18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Penerimaan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PGOT Non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Penjaringan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83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Penerimaan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panti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646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Penjemputan pasien pasung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18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Pendampingan korban kekerasan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718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Rapat Koordinasi Lintas Sektor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393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Pelatihan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Kader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718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Bimbingan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&amp;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Penyuluhan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berbasis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gender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718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UPSK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450484" y="123023"/>
            <a:ext cx="6085012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KESEHATAN JIWA MASYARAKAT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15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37</a:t>
            </a:fld>
            <a:endParaRPr lang="en-US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0222846"/>
              </p:ext>
            </p:extLst>
          </p:nvPr>
        </p:nvGraphicFramePr>
        <p:xfrm>
          <a:off x="117749" y="692697"/>
          <a:ext cx="11233242" cy="573511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2965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18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18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18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8185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8185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81858">
                  <a:extLst>
                    <a:ext uri="{9D8B030D-6E8A-4147-A177-3AD203B41FA5}">
                      <a16:colId xmlns:a16="http://schemas.microsoft.com/office/drawing/2014/main" xmlns="" val="3644661793"/>
                    </a:ext>
                  </a:extLst>
                </a:gridCol>
                <a:gridCol w="881858">
                  <a:extLst>
                    <a:ext uri="{9D8B030D-6E8A-4147-A177-3AD203B41FA5}">
                      <a16:colId xmlns:a16="http://schemas.microsoft.com/office/drawing/2014/main" xmlns="" val="2796685678"/>
                    </a:ext>
                  </a:extLst>
                </a:gridCol>
                <a:gridCol w="88185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81858">
                  <a:extLst>
                    <a:ext uri="{9D8B030D-6E8A-4147-A177-3AD203B41FA5}">
                      <a16:colId xmlns:a16="http://schemas.microsoft.com/office/drawing/2014/main" xmlns="" val="3718038262"/>
                    </a:ext>
                  </a:extLst>
                </a:gridCol>
              </a:tblGrid>
              <a:tr h="29046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11" marR="182011" marT="68480" marB="68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11" marR="182011" marT="68480" marB="68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11" marR="182011" marT="68480" marB="68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11" marR="182011" marT="68480" marB="68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11" marR="182011" marT="68480" marB="68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11" marR="182011" marT="68480" marB="68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11" marR="182011" marT="68480" marB="68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11" marR="182011" marT="68480" marB="68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11" marR="182011" marT="68480" marB="68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11" marR="182011" marT="68480" marB="6848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674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Laki-laki</a:t>
                      </a:r>
                      <a:endParaRPr lang="en-US" sz="1100" b="1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33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Kerja</a:t>
                      </a:r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Peternakan</a:t>
                      </a:r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</a:t>
                      </a:r>
                      <a:r>
                        <a:rPr lang="en-US" sz="11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Perikanan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47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6277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b. Okupasi Terapi </a:t>
                      </a:r>
                      <a:r>
                        <a:rPr lang="fi-FI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Kerja</a:t>
                      </a:r>
                      <a:r>
                        <a:rPr lang="fi-FI" sz="1100" u="none" strike="noStrike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Cuci Motor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5192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c. Okupasi Terapi Kerja </a:t>
                      </a:r>
                      <a:r>
                        <a:rPr lang="fi-FI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Kewirausahaan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35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d. Okupasi Terapi </a:t>
                      </a:r>
                      <a:r>
                        <a:rPr lang="fi-FI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Pertanian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093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e. Okupasi Terapi</a:t>
                      </a:r>
                      <a:r>
                        <a:rPr lang="fi-FI" sz="1100" b="0" i="0" u="none" strike="noStrike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kebersihan Lingkungan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67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Perempuan</a:t>
                      </a:r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5677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a. Okupasi Terapi Kerja </a:t>
                      </a:r>
                      <a:r>
                        <a:rPr lang="fi-FI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Menyulam/Menjahit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6277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b. Okupasi Terapi Kerja </a:t>
                      </a:r>
                      <a:r>
                        <a:rPr lang="fi-FI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Memasak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3329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c. Okupasi Terapi Kerja </a:t>
                      </a:r>
                      <a:r>
                        <a:rPr lang="fi-FI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Membuat Telor Asin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88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</a:t>
                      </a:r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  <a:r>
                        <a:rPr lang="fi-FI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Okupasi Terapi Kerja </a:t>
                      </a:r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Rumah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Tangga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6277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e. Okupasi Terapi Kerja Mainan Anak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7312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f. Okupasi Terapi Kerja Kerajinan </a:t>
                      </a:r>
                      <a:r>
                        <a:rPr lang="fi-FI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Tangan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9943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Laki-laki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Perempuan</a:t>
                      </a:r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867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Gerak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   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396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313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867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Musik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454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355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357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242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867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Agama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350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337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6666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Permainan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369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296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867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Kelompok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114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Rekreasi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114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g.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Family Gathering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31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867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h. Day Care    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31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867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i. Home </a:t>
                      </a:r>
                      <a:r>
                        <a:rPr lang="en-US" sz="1100" b="0" i="0" u="none" strike="noStrike" dirty="0" err="1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Visite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3070076" y="142509"/>
            <a:ext cx="6408712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REHABILITASI PSIKOSOSIAL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42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8015720"/>
              </p:ext>
            </p:extLst>
          </p:nvPr>
        </p:nvGraphicFramePr>
        <p:xfrm>
          <a:off x="837829" y="1380777"/>
          <a:ext cx="10823521" cy="492585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281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452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99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94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70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0196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0196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0196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01960">
                  <a:extLst>
                    <a:ext uri="{9D8B030D-6E8A-4147-A177-3AD203B41FA5}">
                      <a16:colId xmlns:a16="http://schemas.microsoft.com/office/drawing/2014/main" xmlns="" val="1356815314"/>
                    </a:ext>
                  </a:extLst>
                </a:gridCol>
                <a:gridCol w="901960">
                  <a:extLst>
                    <a:ext uri="{9D8B030D-6E8A-4147-A177-3AD203B41FA5}">
                      <a16:colId xmlns:a16="http://schemas.microsoft.com/office/drawing/2014/main" xmlns="" val="794790066"/>
                    </a:ext>
                  </a:extLst>
                </a:gridCol>
                <a:gridCol w="90196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901960">
                  <a:extLst>
                    <a:ext uri="{9D8B030D-6E8A-4147-A177-3AD203B41FA5}">
                      <a16:colId xmlns:a16="http://schemas.microsoft.com/office/drawing/2014/main" xmlns="" val="1408575528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Suntik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73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Opname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65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IPWL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65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500" u="none" strike="noStrike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Napza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Surat</a:t>
                      </a:r>
                      <a:r>
                        <a:rPr lang="en-US" sz="15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Keterangan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280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a. SK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Bebas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Narkoba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5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b. SK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Sehat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Jiwa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743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c. SK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Sehat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Fisik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5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d. SK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Sakit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Jiwa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8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5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e.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Visum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930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5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f. SK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Pernah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Opname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8765"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g. SK PKHI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691723" y="5698334"/>
            <a:ext cx="10969625" cy="1052513"/>
          </a:xfrm>
          <a:prstGeom prst="rect">
            <a:avLst/>
          </a:prstGeom>
        </p:spPr>
        <p:txBody>
          <a:bodyPr lIns="87240" tIns="43619" rIns="87240" bIns="43619"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291629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58326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874889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166518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>
              <a:defRPr/>
            </a:pP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56441" y="199572"/>
            <a:ext cx="40401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JALAN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566841" y="923484"/>
            <a:ext cx="249763" cy="218554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>
              <a:ln/>
              <a:solidFill>
                <a:schemeClr val="accent3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7828" y="865540"/>
            <a:ext cx="159370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PSIKIATRI</a:t>
            </a:r>
            <a:endParaRPr lang="en-US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08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39</a:t>
            </a:fld>
            <a:endParaRPr lang="en-US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0487036"/>
              </p:ext>
            </p:extLst>
          </p:nvPr>
        </p:nvGraphicFramePr>
        <p:xfrm>
          <a:off x="815016" y="4147102"/>
          <a:ext cx="9743890" cy="2603437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3728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766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27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27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327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3271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3271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32715">
                  <a:extLst>
                    <a:ext uri="{9D8B030D-6E8A-4147-A177-3AD203B41FA5}">
                      <a16:colId xmlns:a16="http://schemas.microsoft.com/office/drawing/2014/main" xmlns="" val="1287025835"/>
                    </a:ext>
                  </a:extLst>
                </a:gridCol>
                <a:gridCol w="832715">
                  <a:extLst>
                    <a:ext uri="{9D8B030D-6E8A-4147-A177-3AD203B41FA5}">
                      <a16:colId xmlns:a16="http://schemas.microsoft.com/office/drawing/2014/main" xmlns="" val="3510150675"/>
                    </a:ext>
                  </a:extLst>
                </a:gridCol>
                <a:gridCol w="8327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832715">
                  <a:extLst>
                    <a:ext uri="{9D8B030D-6E8A-4147-A177-3AD203B41FA5}">
                      <a16:colId xmlns:a16="http://schemas.microsoft.com/office/drawing/2014/main" xmlns="" val="1547864253"/>
                    </a:ext>
                  </a:extLst>
                </a:gridCol>
              </a:tblGrid>
              <a:tr h="1954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endParaRPr lang="en-US" sz="12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5401"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2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2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2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39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ANAK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39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SARAF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98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87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94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117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90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110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95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46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39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KULIT &amp; KELAMIN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39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PENYAKIT DALAM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39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REHABILITASI</a:t>
                      </a:r>
                      <a:r>
                        <a:rPr lang="en-US" sz="1200" b="0" i="0" u="none" strike="noStrike" baseline="0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MEDIK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366780366"/>
                  </a:ext>
                </a:extLst>
              </a:tr>
              <a:tr h="3639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KANDUNGAN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0569609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5016" y="485964"/>
            <a:ext cx="4637808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KUNJUNGAN RAWAT JALAN NON PSIKIATRI</a:t>
            </a:r>
            <a:endParaRPr lang="en-US" sz="14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566841" y="116632"/>
            <a:ext cx="249763" cy="218554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>
              <a:ln/>
              <a:solidFill>
                <a:schemeClr val="accent3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0032" y="62843"/>
            <a:ext cx="225895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NON PSIKIATRI</a:t>
            </a:r>
            <a:endParaRPr lang="en-US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Chevron 8"/>
          <p:cNvSpPr/>
          <p:nvPr/>
        </p:nvSpPr>
        <p:spPr>
          <a:xfrm>
            <a:off x="317078" y="116632"/>
            <a:ext cx="249763" cy="218554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>
              <a:ln/>
              <a:solidFill>
                <a:schemeClr val="accent3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79204"/>
              </p:ext>
            </p:extLst>
          </p:nvPr>
        </p:nvGraphicFramePr>
        <p:xfrm>
          <a:off x="815016" y="798804"/>
          <a:ext cx="9743890" cy="314807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485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31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58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58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858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858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8580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85808">
                  <a:extLst>
                    <a:ext uri="{9D8B030D-6E8A-4147-A177-3AD203B41FA5}">
                      <a16:colId xmlns:a16="http://schemas.microsoft.com/office/drawing/2014/main" xmlns="" val="1331718145"/>
                    </a:ext>
                  </a:extLst>
                </a:gridCol>
                <a:gridCol w="885808">
                  <a:extLst>
                    <a:ext uri="{9D8B030D-6E8A-4147-A177-3AD203B41FA5}">
                      <a16:colId xmlns:a16="http://schemas.microsoft.com/office/drawing/2014/main" xmlns="" val="1866777233"/>
                    </a:ext>
                  </a:extLst>
                </a:gridCol>
                <a:gridCol w="88580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885808">
                  <a:extLst>
                    <a:ext uri="{9D8B030D-6E8A-4147-A177-3AD203B41FA5}">
                      <a16:colId xmlns:a16="http://schemas.microsoft.com/office/drawing/2014/main" xmlns="" val="2747326008"/>
                    </a:ext>
                  </a:extLst>
                </a:gridCol>
              </a:tblGrid>
              <a:tr h="288032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KETERANGAN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BULAN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52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JUMLAH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KUNJUNGAN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312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232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243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303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305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196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346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235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122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CARA BAYAR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UMUM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168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56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 PBI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121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105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PBI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BKMKS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03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JAMKESDA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537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45900" y="97309"/>
            <a:ext cx="9220200" cy="794050"/>
            <a:chOff x="1234167" y="152399"/>
            <a:chExt cx="9220200" cy="794050"/>
          </a:xfrm>
        </p:grpSpPr>
        <p:sp>
          <p:nvSpPr>
            <p:cNvPr id="13" name="Rectangle 12"/>
            <p:cNvSpPr/>
            <p:nvPr/>
          </p:nvSpPr>
          <p:spPr>
            <a:xfrm>
              <a:off x="1983108" y="234152"/>
              <a:ext cx="8471259" cy="630544"/>
            </a:xfrm>
            <a:prstGeom prst="rect">
              <a:avLst/>
            </a:prstGeom>
            <a:noFill/>
          </p:spPr>
          <p:txBody>
            <a:bodyPr wrap="square" lIns="136767" tIns="68383" rIns="136767" bIns="68383">
              <a:spAutoFit/>
            </a:bodyPr>
            <a:lstStyle/>
            <a:p>
              <a:pPr algn="ctr"/>
              <a:r>
                <a:rPr lang="en-US" sz="3200" b="1" dirty="0">
                  <a:ln w="0"/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REALISASI BELANJA </a:t>
              </a:r>
              <a:r>
                <a:rPr lang="en-US" sz="3200" b="1" dirty="0" smtClean="0">
                  <a:ln w="0"/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LANGSUNG </a:t>
              </a:r>
              <a:endParaRPr lang="en-US" sz="3200" b="1" dirty="0">
                <a:ln w="0"/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4" name="Rectangle: Rounded Corners 74">
              <a:extLst>
                <a:ext uri="{FF2B5EF4-FFF2-40B4-BE49-F238E27FC236}">
                  <a16:creationId xmlns:a16="http://schemas.microsoft.com/office/drawing/2014/main" xmlns="" id="{8D4F3653-381C-442F-A7FA-3C7A6CC00AF1}"/>
                </a:ext>
              </a:extLst>
            </p:cNvPr>
            <p:cNvSpPr/>
            <p:nvPr/>
          </p:nvSpPr>
          <p:spPr>
            <a:xfrm>
              <a:off x="1382756" y="207488"/>
              <a:ext cx="8826456" cy="683871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5502FCE7-DDB5-40C5-8BAE-25BF0A90D05A}"/>
                </a:ext>
              </a:extLst>
            </p:cNvPr>
            <p:cNvSpPr/>
            <p:nvPr/>
          </p:nvSpPr>
          <p:spPr>
            <a:xfrm>
              <a:off x="1234168" y="152399"/>
              <a:ext cx="964260" cy="794050"/>
            </a:xfrm>
            <a:prstGeom prst="ellipse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392B0DEC-FAAA-4D26-8F4B-2CD9CD11400F}"/>
                </a:ext>
              </a:extLst>
            </p:cNvPr>
            <p:cNvSpPr/>
            <p:nvPr/>
          </p:nvSpPr>
          <p:spPr>
            <a:xfrm>
              <a:off x="1234167" y="207488"/>
              <a:ext cx="890088" cy="6838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2</a:t>
              </a:r>
              <a:endParaRPr lang="en-US" sz="3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aphicFrame>
        <p:nvGraphicFramePr>
          <p:cNvPr id="1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0552913"/>
              </p:ext>
            </p:extLst>
          </p:nvPr>
        </p:nvGraphicFramePr>
        <p:xfrm>
          <a:off x="549796" y="1052736"/>
          <a:ext cx="11027348" cy="519429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820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2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34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423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4237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180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1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PROGRAM/KEGIATAN</a:t>
                      </a:r>
                      <a:endParaRPr lang="en-US" sz="11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ANGGARAN</a:t>
                      </a:r>
                      <a:endParaRPr lang="en-US" sz="11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REALISASI KEUANGAN </a:t>
                      </a:r>
                      <a:r>
                        <a:rPr lang="en-US" sz="11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(%)</a:t>
                      </a:r>
                      <a:endParaRPr lang="en-US" sz="1100" b="1" dirty="0" smtClean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REALISASI </a:t>
                      </a:r>
                    </a:p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FISIK</a:t>
                      </a:r>
                      <a:r>
                        <a:rPr lang="en-US" sz="11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(%)</a:t>
                      </a:r>
                      <a:endParaRPr lang="en-US" sz="11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8016">
                <a:tc gridSpan="5"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Program</a:t>
                      </a:r>
                      <a:r>
                        <a:rPr lang="en-US" sz="11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1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Administrasi</a:t>
                      </a:r>
                      <a:r>
                        <a:rPr lang="en-US" sz="11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Perkantoran</a:t>
                      </a:r>
                      <a:endParaRPr lang="en-US" sz="11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3297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Penyediaan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Jasa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Perkantoran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8.000.000.000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60,90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98,56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82" marR="181982" marT="68588" marB="6858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3297">
                <a:tc gridSpan="5">
                  <a:txBody>
                    <a:bodyPr/>
                    <a:lstStyle/>
                    <a:p>
                      <a:pPr algn="l"/>
                      <a:r>
                        <a:rPr lang="en-US" sz="11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Program </a:t>
                      </a:r>
                      <a:r>
                        <a:rPr lang="en-US" sz="11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1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endParaRPr lang="en-US" sz="11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3765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Peningkatan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Derajat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Masyarakat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Dengan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Penyediaan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Fasillitas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Perawatan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Bagi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Penderita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Akibat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Dampak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Asap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Rokok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13.500.000.000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82" marR="181982" marT="68588" marB="6858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3297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 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marL="0" marR="0" indent="0" algn="l" defTabSz="3048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Pemenuhan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Fasilitas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endParaRPr lang="en-US" sz="1100" b="0" dirty="0" smtClean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25.000.000.000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3,64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11,20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82" marR="181982" marT="68588" marB="6858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0691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Pemenuhan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Sarana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Dan </a:t>
                      </a:r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Prasarana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Rujukan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 DAK )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5,973.777.000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52,73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84,80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82" marR="181982" marT="68588" marB="68588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3295">
                <a:tc gridSpan="5"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Program</a:t>
                      </a:r>
                      <a:r>
                        <a:rPr lang="en-US" sz="11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Promosi</a:t>
                      </a:r>
                      <a:r>
                        <a:rPr lang="en-US" sz="11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Dan </a:t>
                      </a:r>
                      <a:r>
                        <a:rPr lang="en-US" sz="11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Pemberdayaan</a:t>
                      </a:r>
                      <a:endParaRPr lang="en-US" sz="11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0690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Penyelenggaraan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Pemberdayaan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Masyarakat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Dan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Kemitraan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tk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Provinsi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750.000.000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32,63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71,20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0" marR="181970" marT="68587" marB="68587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3295">
                <a:tc gridSpan="5">
                  <a:txBody>
                    <a:bodyPr/>
                    <a:lstStyle/>
                    <a:p>
                      <a:pPr algn="l"/>
                      <a:r>
                        <a:rPr lang="en-US" sz="11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Program </a:t>
                      </a:r>
                      <a:r>
                        <a:rPr lang="en-US" sz="11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Peningkatan</a:t>
                      </a:r>
                      <a:r>
                        <a:rPr lang="en-US" sz="11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Mutu</a:t>
                      </a:r>
                      <a:r>
                        <a:rPr lang="en-US" sz="11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1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r>
                        <a:rPr lang="en-US" sz="11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BLUD</a:t>
                      </a:r>
                      <a:endParaRPr lang="en-US" sz="11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3295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Dan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Pendukung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40.000.000.000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51,93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56,75</a:t>
                      </a:r>
                    </a:p>
                  </a:txBody>
                  <a:tcPr marL="181970" marR="181970" marT="68587" marB="68587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3295">
                <a:tc gridSpan="5">
                  <a:txBody>
                    <a:bodyPr/>
                    <a:lstStyle/>
                    <a:p>
                      <a:pPr algn="l"/>
                      <a:r>
                        <a:rPr lang="en-US" sz="11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Program </a:t>
                      </a:r>
                      <a:r>
                        <a:rPr lang="en-US" sz="11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Sumber</a:t>
                      </a:r>
                      <a:r>
                        <a:rPr lang="en-US" sz="11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Daya</a:t>
                      </a:r>
                      <a:r>
                        <a:rPr lang="en-US" sz="11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Manusia</a:t>
                      </a:r>
                      <a:r>
                        <a:rPr lang="en-US" sz="11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endParaRPr lang="en-US" sz="11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03804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Penyelenggaraan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Pendidikan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Tenaga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1.000.000.000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63,13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82,97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0" marR="181970" marT="68587" marB="68587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10636" y="6381328"/>
            <a:ext cx="2844059" cy="365125"/>
          </a:xfrm>
        </p:spPr>
        <p:txBody>
          <a:bodyPr/>
          <a:lstStyle/>
          <a:p>
            <a:fld id="{1D6647AB-53FC-4FC4-B329-DC0E1CCA457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01226"/>
      </p:ext>
    </p:extLst>
  </p:cSld>
  <p:clrMapOvr>
    <a:masterClrMapping/>
  </p:clrMapOvr>
  <p:transition advTm="1000">
    <p:wipe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4691988"/>
              </p:ext>
            </p:extLst>
          </p:nvPr>
        </p:nvGraphicFramePr>
        <p:xfrm>
          <a:off x="1269876" y="1380777"/>
          <a:ext cx="9865094" cy="93683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813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377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378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535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20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2209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2209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22091">
                  <a:extLst>
                    <a:ext uri="{9D8B030D-6E8A-4147-A177-3AD203B41FA5}">
                      <a16:colId xmlns:a16="http://schemas.microsoft.com/office/drawing/2014/main" xmlns="" val="3631383945"/>
                    </a:ext>
                  </a:extLst>
                </a:gridCol>
                <a:gridCol w="822091">
                  <a:extLst>
                    <a:ext uri="{9D8B030D-6E8A-4147-A177-3AD203B41FA5}">
                      <a16:colId xmlns:a16="http://schemas.microsoft.com/office/drawing/2014/main" xmlns="" val="1829558837"/>
                    </a:ext>
                  </a:extLst>
                </a:gridCol>
                <a:gridCol w="82209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822091">
                  <a:extLst>
                    <a:ext uri="{9D8B030D-6E8A-4147-A177-3AD203B41FA5}">
                      <a16:colId xmlns:a16="http://schemas.microsoft.com/office/drawing/2014/main" xmlns="" val="2704621419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Jumlah</a:t>
                      </a:r>
                      <a:r>
                        <a:rPr lang="en-US" sz="1500" u="none" strike="noStrike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5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HD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691723" y="5698334"/>
            <a:ext cx="10969625" cy="1052513"/>
          </a:xfrm>
          <a:prstGeom prst="rect">
            <a:avLst/>
          </a:prstGeom>
        </p:spPr>
        <p:txBody>
          <a:bodyPr lIns="87240" tIns="43619" rIns="87240" bIns="43619"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291629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58326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874889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166518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>
              <a:defRPr/>
            </a:pP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56441" y="199572"/>
            <a:ext cx="40401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HEMODIALISIS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7869" y="2564904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Pelayanan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hemodialisis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adalah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layanan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baru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pada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RSJD dr.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Arif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Zainudin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sudah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mulai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beroperasi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pada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bulan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Februari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2018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dan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diresmikan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pada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tanggal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24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Maret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2018.</a:t>
            </a:r>
            <a:endParaRPr lang="en-US" sz="1600" i="1" dirty="0">
              <a:solidFill>
                <a:srgbClr val="CC3300"/>
              </a:solidFill>
              <a:latin typeface="Verdana" pitchFamily="34" charset="0"/>
              <a:ea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94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1982766"/>
              </p:ext>
            </p:extLst>
          </p:nvPr>
        </p:nvGraphicFramePr>
        <p:xfrm>
          <a:off x="781521" y="912216"/>
          <a:ext cx="10785496" cy="226447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569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029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415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801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48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483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1483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14835">
                  <a:extLst>
                    <a:ext uri="{9D8B030D-6E8A-4147-A177-3AD203B41FA5}">
                      <a16:colId xmlns:a16="http://schemas.microsoft.com/office/drawing/2014/main" xmlns="" val="4238648029"/>
                    </a:ext>
                  </a:extLst>
                </a:gridCol>
                <a:gridCol w="914835">
                  <a:extLst>
                    <a:ext uri="{9D8B030D-6E8A-4147-A177-3AD203B41FA5}">
                      <a16:colId xmlns:a16="http://schemas.microsoft.com/office/drawing/2014/main" xmlns="" val="369724100"/>
                    </a:ext>
                  </a:extLst>
                </a:gridCol>
                <a:gridCol w="91483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914835">
                  <a:extLst>
                    <a:ext uri="{9D8B030D-6E8A-4147-A177-3AD203B41FA5}">
                      <a16:colId xmlns:a16="http://schemas.microsoft.com/office/drawing/2014/main" xmlns="" val="3356862999"/>
                    </a:ext>
                  </a:extLst>
                </a:gridCol>
              </a:tblGrid>
              <a:tr h="61700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68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Permintaan makanan pasien rawat inap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6.656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6.155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7.444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7.221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7.151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6.155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907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6.522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6.164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57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Konseling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Gizi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16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Survey 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Diet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1.063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1.240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1.127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1.047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1.279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1.075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267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1.317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1.445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41</a:t>
            </a:fld>
            <a:endParaRPr lang="en-US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3499555"/>
              </p:ext>
            </p:extLst>
          </p:nvPr>
        </p:nvGraphicFramePr>
        <p:xfrm>
          <a:off x="845770" y="4273949"/>
          <a:ext cx="10721249" cy="244752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779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42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98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648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6489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6489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6489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64893">
                  <a:extLst>
                    <a:ext uri="{9D8B030D-6E8A-4147-A177-3AD203B41FA5}">
                      <a16:colId xmlns:a16="http://schemas.microsoft.com/office/drawing/2014/main" xmlns="" val="2741519344"/>
                    </a:ext>
                  </a:extLst>
                </a:gridCol>
                <a:gridCol w="964893">
                  <a:extLst>
                    <a:ext uri="{9D8B030D-6E8A-4147-A177-3AD203B41FA5}">
                      <a16:colId xmlns:a16="http://schemas.microsoft.com/office/drawing/2014/main" xmlns="" val="853005757"/>
                    </a:ext>
                  </a:extLst>
                </a:gridCol>
                <a:gridCol w="96489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964893">
                  <a:extLst>
                    <a:ext uri="{9D8B030D-6E8A-4147-A177-3AD203B41FA5}">
                      <a16:colId xmlns:a16="http://schemas.microsoft.com/office/drawing/2014/main" xmlns="" val="2783297699"/>
                    </a:ext>
                  </a:extLst>
                </a:gridCol>
              </a:tblGrid>
              <a:tr h="80254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29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Pencucian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Linen 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18.710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16.700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17.357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16.455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16.835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13.991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405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15.124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15.123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78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Pencucian Linen Non </a:t>
                      </a:r>
                      <a:r>
                        <a:rPr lang="fi-FI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RS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4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Linen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Rusak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3286100" y="207055"/>
            <a:ext cx="40401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GIZI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42084" y="3692231"/>
            <a:ext cx="40401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LAUNDRY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9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783044" y="6400072"/>
            <a:ext cx="373386" cy="365125"/>
          </a:xfrm>
        </p:spPr>
        <p:txBody>
          <a:bodyPr/>
          <a:lstStyle/>
          <a:p>
            <a:fld id="{1D6647AB-53FC-4FC4-B329-DC0E1CCA4575}" type="slidenum">
              <a:rPr lang="en-US" smtClean="0"/>
              <a:pPr/>
              <a:t>42</a:t>
            </a:fld>
            <a:endParaRPr lang="en-US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952044"/>
              </p:ext>
            </p:extLst>
          </p:nvPr>
        </p:nvGraphicFramePr>
        <p:xfrm>
          <a:off x="189756" y="764703"/>
          <a:ext cx="11881324" cy="604865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835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377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11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511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511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5111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5111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51110">
                  <a:extLst>
                    <a:ext uri="{9D8B030D-6E8A-4147-A177-3AD203B41FA5}">
                      <a16:colId xmlns:a16="http://schemas.microsoft.com/office/drawing/2014/main" xmlns="" val="1492780460"/>
                    </a:ext>
                  </a:extLst>
                </a:gridCol>
                <a:gridCol w="951110">
                  <a:extLst>
                    <a:ext uri="{9D8B030D-6E8A-4147-A177-3AD203B41FA5}">
                      <a16:colId xmlns:a16="http://schemas.microsoft.com/office/drawing/2014/main" xmlns="" val="135093025"/>
                    </a:ext>
                  </a:extLst>
                </a:gridCol>
                <a:gridCol w="95111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951110">
                  <a:extLst>
                    <a:ext uri="{9D8B030D-6E8A-4147-A177-3AD203B41FA5}">
                      <a16:colId xmlns:a16="http://schemas.microsoft.com/office/drawing/2014/main" xmlns="" val="2452111478"/>
                    </a:ext>
                  </a:extLst>
                </a:gridCol>
              </a:tblGrid>
              <a:tr h="344555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</a:t>
                      </a:r>
                      <a:r>
                        <a:rPr lang="en-US" sz="12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BULAN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55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322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Pemeliharaan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rutin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r>
                        <a:rPr lang="en-US" sz="12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815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Pemeliharaan rutin Peralatan Elektronika dan Komunikasi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322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Pemeliharaan rutin Peralatan Listrik dan Air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6815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Pemeliharaan </a:t>
                      </a:r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rutin peralatan Laundry dan Kitchen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559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Perbaikan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322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Perbaikan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Elektronika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Komunikasi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559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Perbaikan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Listrik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Air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9389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Perbaikan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Laundry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Kitchen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6815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Perbaikan dan Pemeliharaan oleh Pihak Ketiga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3790156" y="199572"/>
            <a:ext cx="40401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IPS RS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88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2360718"/>
              </p:ext>
            </p:extLst>
          </p:nvPr>
        </p:nvGraphicFramePr>
        <p:xfrm>
          <a:off x="117749" y="836712"/>
          <a:ext cx="12071080" cy="607952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885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38600">
                  <a:extLst>
                    <a:ext uri="{9D8B030D-6E8A-4147-A177-3AD203B41FA5}">
                      <a16:colId xmlns:a16="http://schemas.microsoft.com/office/drawing/2014/main" xmlns="" val="1840199215"/>
                    </a:ext>
                  </a:extLst>
                </a:gridCol>
                <a:gridCol w="8382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82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3821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3821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3821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38218">
                  <a:extLst>
                    <a:ext uri="{9D8B030D-6E8A-4147-A177-3AD203B41FA5}">
                      <a16:colId xmlns:a16="http://schemas.microsoft.com/office/drawing/2014/main" xmlns="" val="2760388771"/>
                    </a:ext>
                  </a:extLst>
                </a:gridCol>
                <a:gridCol w="838218">
                  <a:extLst>
                    <a:ext uri="{9D8B030D-6E8A-4147-A177-3AD203B41FA5}">
                      <a16:colId xmlns:a16="http://schemas.microsoft.com/office/drawing/2014/main" xmlns="" val="2075590979"/>
                    </a:ext>
                  </a:extLst>
                </a:gridCol>
                <a:gridCol w="83821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838218">
                  <a:extLst>
                    <a:ext uri="{9D8B030D-6E8A-4147-A177-3AD203B41FA5}">
                      <a16:colId xmlns:a16="http://schemas.microsoft.com/office/drawing/2014/main" xmlns="" val="3237725163"/>
                    </a:ext>
                  </a:extLst>
                </a:gridCol>
              </a:tblGrid>
              <a:tr h="318288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BULAN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8288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100" b="1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100" b="1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100" b="1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100" b="1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100" b="1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100" b="1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100" b="1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100" b="1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100" b="1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2023">
                <a:tc gridSpan="3"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PEMANTAUAN KUALITAS KESEHATAN LINGKUNGAN		</a:t>
                      </a:r>
                      <a:endParaRPr lang="en-US" sz="11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en-US" sz="11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en-US" sz="11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en-US" sz="11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en-US" sz="11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en-US" sz="11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en-US" sz="11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en-US" sz="11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67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suhu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ruangan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67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kelembaban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67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pencahayaan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67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kebisingan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67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 angka kuman udara ruang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67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Usap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lantai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67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Usap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dinding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67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Usap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linen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bersih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004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Usap alat medis/ pemantauan kualitas hasil sterilisasi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004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 kualitas kimia air bersih dan air minum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67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bakteriologis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air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bersih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minum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004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 angka kuman E Coli makanan dan minuman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4004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 angka kuman total &amp; angka kuman E Coli alat makan / minum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4004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air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limbah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(COD, BOD, TSS, pH,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Phosphat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NH3-N,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Mikrobiologi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067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 mingguan sisa chlor bebas air bersih</a:t>
                      </a:r>
                      <a:endParaRPr lang="sv-SE" sz="11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067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</a:t>
                      </a:r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pH &amp;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suhu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air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bersih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mingguan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325257" y="114301"/>
            <a:ext cx="40401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SANITASI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837828" y="332656"/>
            <a:ext cx="1066800" cy="497114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rial Black" pitchFamily="34" charset="0"/>
              </a:rPr>
              <a:t>1</a:t>
            </a:r>
            <a:endParaRPr lang="en-US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87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8" name="Pentagon 7"/>
          <p:cNvSpPr/>
          <p:nvPr/>
        </p:nvSpPr>
        <p:spPr>
          <a:xfrm>
            <a:off x="837828" y="476672"/>
            <a:ext cx="1066800" cy="497114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rial Black" pitchFamily="34" charset="0"/>
              </a:rPr>
              <a:t>2</a:t>
            </a:r>
            <a:endParaRPr lang="en-US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  <p:graphicFrame>
        <p:nvGraphicFramePr>
          <p:cNvPr id="9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9718037"/>
              </p:ext>
            </p:extLst>
          </p:nvPr>
        </p:nvGraphicFramePr>
        <p:xfrm>
          <a:off x="261764" y="1143290"/>
          <a:ext cx="11705553" cy="482050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029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73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451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96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004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004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004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6004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6004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60047">
                  <a:extLst>
                    <a:ext uri="{9D8B030D-6E8A-4147-A177-3AD203B41FA5}">
                      <a16:colId xmlns:a16="http://schemas.microsoft.com/office/drawing/2014/main" xmlns="" val="2833344024"/>
                    </a:ext>
                  </a:extLst>
                </a:gridCol>
                <a:gridCol w="860047">
                  <a:extLst>
                    <a:ext uri="{9D8B030D-6E8A-4147-A177-3AD203B41FA5}">
                      <a16:colId xmlns:a16="http://schemas.microsoft.com/office/drawing/2014/main" xmlns="" val="1437298246"/>
                    </a:ext>
                  </a:extLst>
                </a:gridCol>
                <a:gridCol w="860047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860047">
                  <a:extLst>
                    <a:ext uri="{9D8B030D-6E8A-4147-A177-3AD203B41FA5}">
                      <a16:colId xmlns:a16="http://schemas.microsoft.com/office/drawing/2014/main" xmlns="" val="3505957430"/>
                    </a:ext>
                  </a:extLst>
                </a:gridCol>
              </a:tblGrid>
              <a:tr h="338629"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BULAN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41" marR="181941" marT="68570" marB="685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41" marR="181941" marT="68570" marB="685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41" marR="181941" marT="68570" marB="685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41" marR="181941" marT="68570" marB="685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41" marR="181941" marT="68570" marB="685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41" marR="181941" marT="68570" marB="685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41" marR="181941" marT="68570" marB="6857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9091">
                <a:tc gridSpan="2"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425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PENYEHATAN 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AIR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42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Desinfeksi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air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bersih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42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Pengurasan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tandon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4256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PENGELOLAAN LIMBAH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50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Pemantauan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proses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pengambilan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&amp;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pengiriman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limbah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padat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42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Insenerasi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limbah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padat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90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Pemantauan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pengelolaan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sampah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90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Pemantauan pengelolaan sampah non medis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9059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SANITASI RUANG DAN LINGKUNGAN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33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Pemantauan pemeliharaan lingkungan kerja secara insentif (dengan checklist)</a:t>
                      </a:r>
                      <a:endParaRPr lang="sv-SE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Pemantauan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sanitasi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bangunan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inspeksi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langsung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Pemantauan pemeliharaan taman &amp; lingkungan luar gedung ( dengan checlist)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4256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PENGENDALIAN VEKTOR / BINATANG PENGGANGGU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942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Survey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jentik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942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Fogging serangga 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942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Pengendalian rayap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447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604599"/>
              </p:ext>
            </p:extLst>
          </p:nvPr>
        </p:nvGraphicFramePr>
        <p:xfrm>
          <a:off x="-3" y="1219200"/>
          <a:ext cx="12188831" cy="367045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569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037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97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97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697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6979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6979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69792">
                  <a:extLst>
                    <a:ext uri="{9D8B030D-6E8A-4147-A177-3AD203B41FA5}">
                      <a16:colId xmlns:a16="http://schemas.microsoft.com/office/drawing/2014/main" xmlns="" val="2740027508"/>
                    </a:ext>
                  </a:extLst>
                </a:gridCol>
                <a:gridCol w="1069792">
                  <a:extLst>
                    <a:ext uri="{9D8B030D-6E8A-4147-A177-3AD203B41FA5}">
                      <a16:colId xmlns:a16="http://schemas.microsoft.com/office/drawing/2014/main" xmlns="" val="3929682265"/>
                    </a:ext>
                  </a:extLst>
                </a:gridCol>
                <a:gridCol w="106979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069792">
                  <a:extLst>
                    <a:ext uri="{9D8B030D-6E8A-4147-A177-3AD203B41FA5}">
                      <a16:colId xmlns:a16="http://schemas.microsoft.com/office/drawing/2014/main" xmlns="" val="1659468367"/>
                    </a:ext>
                  </a:extLst>
                </a:gridCol>
              </a:tblGrid>
              <a:tr h="39229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Pengelolaan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asrama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87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Penerimaan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mahasiswa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praktek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470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394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49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Magang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49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Kunjungan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2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Permintaan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surat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keterangan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49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penelitian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49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Penelitian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49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Pengembangan SDM Internal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1061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686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2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Pengembangan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SDM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Eksternal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191000" y="114301"/>
            <a:ext cx="40401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SUBAG DIKLITBANG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836612" y="645886"/>
            <a:ext cx="1066800" cy="497114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rial Black" pitchFamily="34" charset="0"/>
              </a:rPr>
              <a:t>1</a:t>
            </a:r>
            <a:endParaRPr lang="en-US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1248238"/>
              </p:ext>
            </p:extLst>
          </p:nvPr>
        </p:nvGraphicFramePr>
        <p:xfrm>
          <a:off x="220256" y="5487253"/>
          <a:ext cx="11968566" cy="10972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379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652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517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517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5171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5171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5171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51716">
                  <a:extLst>
                    <a:ext uri="{9D8B030D-6E8A-4147-A177-3AD203B41FA5}">
                      <a16:colId xmlns:a16="http://schemas.microsoft.com/office/drawing/2014/main" xmlns="" val="1280839207"/>
                    </a:ext>
                  </a:extLst>
                </a:gridCol>
                <a:gridCol w="1051716">
                  <a:extLst>
                    <a:ext uri="{9D8B030D-6E8A-4147-A177-3AD203B41FA5}">
                      <a16:colId xmlns:a16="http://schemas.microsoft.com/office/drawing/2014/main" xmlns="" val="1750072994"/>
                    </a:ext>
                  </a:extLst>
                </a:gridCol>
                <a:gridCol w="105171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051716">
                  <a:extLst>
                    <a:ext uri="{9D8B030D-6E8A-4147-A177-3AD203B41FA5}">
                      <a16:colId xmlns:a16="http://schemas.microsoft.com/office/drawing/2014/main" xmlns="" val="2095072215"/>
                    </a:ext>
                  </a:extLst>
                </a:gridCol>
              </a:tblGrid>
              <a:tr h="2097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INDIKATOR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75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Persentase</a:t>
                      </a:r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pegawai</a:t>
                      </a:r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yang </a:t>
                      </a:r>
                      <a:r>
                        <a:rPr lang="en-US" sz="120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mengikuti</a:t>
                      </a:r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pelatihan</a:t>
                      </a:r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</a:t>
                      </a:r>
                      <a:r>
                        <a:rPr lang="en-US" sz="12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Bintek</a:t>
                      </a:r>
                      <a:r>
                        <a:rPr lang="en-US" sz="12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selama</a:t>
                      </a:r>
                      <a:r>
                        <a:rPr lang="en-US" sz="12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20 jam/ </a:t>
                      </a:r>
                      <a:r>
                        <a:rPr lang="en-US" sz="120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tahun</a:t>
                      </a:r>
                      <a:r>
                        <a:rPr lang="en-US" sz="12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(%)</a:t>
                      </a:r>
                      <a:endParaRPr lang="en-US" sz="1200" dirty="0" smtClean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19,7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29,59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29,59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30,32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44,68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80,67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2" name="Chevron 11"/>
          <p:cNvSpPr/>
          <p:nvPr/>
        </p:nvSpPr>
        <p:spPr>
          <a:xfrm>
            <a:off x="1751012" y="645886"/>
            <a:ext cx="2439988" cy="484632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KEGIATAN</a:t>
            </a:r>
            <a:endParaRPr lang="en-US" sz="2400" b="1" dirty="0">
              <a:solidFill>
                <a:schemeClr val="tx2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77321" y="4930843"/>
            <a:ext cx="5562600" cy="501541"/>
            <a:chOff x="836612" y="4643773"/>
            <a:chExt cx="5562600" cy="501541"/>
          </a:xfrm>
        </p:grpSpPr>
        <p:sp>
          <p:nvSpPr>
            <p:cNvPr id="8" name="Pentagon 7"/>
            <p:cNvSpPr/>
            <p:nvPr/>
          </p:nvSpPr>
          <p:spPr>
            <a:xfrm>
              <a:off x="836612" y="4648200"/>
              <a:ext cx="1066800" cy="497114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2"/>
                  </a:solidFill>
                  <a:latin typeface="Arial Black" pitchFamily="34" charset="0"/>
                </a:rPr>
                <a:t>2</a:t>
              </a:r>
              <a:endParaRPr lang="en-US" sz="2400" dirty="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sp>
          <p:nvSpPr>
            <p:cNvPr id="13" name="Chevron 12"/>
            <p:cNvSpPr/>
            <p:nvPr/>
          </p:nvSpPr>
          <p:spPr>
            <a:xfrm>
              <a:off x="1785710" y="4643773"/>
              <a:ext cx="4613502" cy="484632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 smtClean="0">
                  <a:solidFill>
                    <a:schemeClr val="tx2"/>
                  </a:solidFill>
                </a:rPr>
                <a:t>PENINGKATAN MUTU SDM</a:t>
              </a:r>
              <a:endParaRPr lang="en-US" sz="2400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361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46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7416153"/>
              </p:ext>
            </p:extLst>
          </p:nvPr>
        </p:nvGraphicFramePr>
        <p:xfrm>
          <a:off x="-1" y="1227900"/>
          <a:ext cx="12188826" cy="52000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331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342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90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690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6905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6905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6905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69051">
                  <a:extLst>
                    <a:ext uri="{9D8B030D-6E8A-4147-A177-3AD203B41FA5}">
                      <a16:colId xmlns:a16="http://schemas.microsoft.com/office/drawing/2014/main" xmlns="" val="3055884077"/>
                    </a:ext>
                  </a:extLst>
                </a:gridCol>
                <a:gridCol w="969051">
                  <a:extLst>
                    <a:ext uri="{9D8B030D-6E8A-4147-A177-3AD203B41FA5}">
                      <a16:colId xmlns:a16="http://schemas.microsoft.com/office/drawing/2014/main" xmlns="" val="1119533893"/>
                    </a:ext>
                  </a:extLst>
                </a:gridCol>
                <a:gridCol w="96905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969051">
                  <a:extLst>
                    <a:ext uri="{9D8B030D-6E8A-4147-A177-3AD203B41FA5}">
                      <a16:colId xmlns:a16="http://schemas.microsoft.com/office/drawing/2014/main" xmlns="" val="2198518939"/>
                    </a:ext>
                  </a:extLst>
                </a:gridCol>
              </a:tblGrid>
              <a:tr h="230602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</a:t>
                      </a:r>
                      <a:r>
                        <a:rPr lang="en-US" sz="12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BULAN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9064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Menyiapkan</a:t>
                      </a: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surat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kabar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untuk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bacaan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diruang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tunggu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Menerima dan menyambungkan</a:t>
                      </a:r>
                      <a:r>
                        <a:rPr lang="fi-FI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telepon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11125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114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156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Membuat</a:t>
                      </a:r>
                      <a:r>
                        <a:rPr lang="fi-FI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laporan tertulis penyampaian informasi Pembina Apel beserta sosialisasi dari bidang terkait pada tiap apel pagi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236538" indent="4762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19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507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 gridSpan="10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Melaksanakan dan menyiapkan keperluan kegiatan survey kepuasan pelanggan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182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a. Rawat</a:t>
                      </a:r>
                      <a:r>
                        <a:rPr lang="fi-FI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Jalan (Lembar)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63500"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216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216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216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552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b. Rawat Inap (Lembar)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216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216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216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123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c. Instalasi</a:t>
                      </a:r>
                      <a:r>
                        <a:rPr lang="fi-FI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Farmasi (Responden)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60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60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60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d. Instalasi Lain (Responden)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540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540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540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266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Menyiapkan</a:t>
                      </a: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blangko</a:t>
                      </a: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kotak</a:t>
                      </a: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saran (</a:t>
                      </a:r>
                      <a:r>
                        <a:rPr lang="en-US" sz="12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Lembar</a:t>
                      </a: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135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135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135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Menyiapkan</a:t>
                      </a: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leaftlet</a:t>
                      </a: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dan</a:t>
                      </a: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kebutuhan</a:t>
                      </a: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promosi</a:t>
                      </a: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RS (</a:t>
                      </a:r>
                      <a:r>
                        <a:rPr lang="en-US" sz="12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Instalasi</a:t>
                      </a: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7145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7145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7145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7145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7145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3790156" y="199572"/>
            <a:ext cx="5688632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HUMAS DAN PEMASARAN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836612" y="645886"/>
            <a:ext cx="1066800" cy="497114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rial Black" pitchFamily="34" charset="0"/>
              </a:rPr>
              <a:t>1</a:t>
            </a:r>
            <a:endParaRPr lang="en-US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51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47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0842757"/>
              </p:ext>
            </p:extLst>
          </p:nvPr>
        </p:nvGraphicFramePr>
        <p:xfrm>
          <a:off x="189756" y="836712"/>
          <a:ext cx="11593290" cy="57453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021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957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17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17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217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217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2170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21704">
                  <a:extLst>
                    <a:ext uri="{9D8B030D-6E8A-4147-A177-3AD203B41FA5}">
                      <a16:colId xmlns:a16="http://schemas.microsoft.com/office/drawing/2014/main" xmlns="" val="767125459"/>
                    </a:ext>
                  </a:extLst>
                </a:gridCol>
                <a:gridCol w="921704">
                  <a:extLst>
                    <a:ext uri="{9D8B030D-6E8A-4147-A177-3AD203B41FA5}">
                      <a16:colId xmlns:a16="http://schemas.microsoft.com/office/drawing/2014/main" xmlns="" val="519662954"/>
                    </a:ext>
                  </a:extLst>
                </a:gridCol>
                <a:gridCol w="92170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921704">
                  <a:extLst>
                    <a:ext uri="{9D8B030D-6E8A-4147-A177-3AD203B41FA5}">
                      <a16:colId xmlns:a16="http://schemas.microsoft.com/office/drawing/2014/main" xmlns="" val="3164952453"/>
                    </a:ext>
                  </a:extLst>
                </a:gridCol>
              </a:tblGrid>
              <a:tr h="230602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</a:t>
                      </a:r>
                      <a:r>
                        <a:rPr lang="en-US" sz="12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BULAN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9064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706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Cetak</a:t>
                      </a: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Leaftlet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711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a. Leaflet Lama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11125" indent="-11112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082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b. Leaflet Edukasi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236538" indent="-236538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653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c. Leaflet Instalasi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3700" algn="l"/>
                        </a:tabLs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023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d. MMT &amp; Banner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6350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552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Pemasaran ke</a:t>
                      </a:r>
                      <a:r>
                        <a:rPr lang="fi-FI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Instansi Pemerintah dan Swasta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63500" indent="0" algn="ctr" defTabSz="9144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19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170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 gridSpan="10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Input Data &amp; pengetikan tugas Instalasi</a:t>
                      </a:r>
                      <a:r>
                        <a:rPr lang="fi-FI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Humas &amp; Pemasaran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311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a. Pengajuan Foto Twitter, Web, Facebook, Instagram dan Path</a:t>
                      </a:r>
                      <a:endParaRPr lang="fi-FI" sz="1200" b="0" i="0" u="none" strike="noStrike" dirty="0" smtClean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26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28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36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677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b. Laporan Kegiatan Humas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6350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22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c. </a:t>
                      </a:r>
                      <a:r>
                        <a:rPr lang="en-US" sz="12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Jadwal</a:t>
                      </a: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Penugasan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Inspektur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Apel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19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29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34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19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Menyampaikan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informasi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kedinasan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dalam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bentuk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SMS Gateway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6350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Pemberian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informasi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&amp; </a:t>
                      </a:r>
                      <a:r>
                        <a:rPr lang="en-US" sz="12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kepada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pelanggan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(Customer)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38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28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23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18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43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27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36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5" name="Pentagon 4"/>
          <p:cNvSpPr/>
          <p:nvPr/>
        </p:nvSpPr>
        <p:spPr>
          <a:xfrm>
            <a:off x="840994" y="148772"/>
            <a:ext cx="1066800" cy="497114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rial Black" pitchFamily="34" charset="0"/>
              </a:rPr>
              <a:t>2</a:t>
            </a:r>
            <a:endParaRPr lang="en-US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79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48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9522999"/>
              </p:ext>
            </p:extLst>
          </p:nvPr>
        </p:nvGraphicFramePr>
        <p:xfrm>
          <a:off x="765818" y="836712"/>
          <a:ext cx="11161244" cy="25755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797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52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73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73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8735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8735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8735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87355">
                  <a:extLst>
                    <a:ext uri="{9D8B030D-6E8A-4147-A177-3AD203B41FA5}">
                      <a16:colId xmlns:a16="http://schemas.microsoft.com/office/drawing/2014/main" xmlns="" val="70806919"/>
                    </a:ext>
                  </a:extLst>
                </a:gridCol>
                <a:gridCol w="887355">
                  <a:extLst>
                    <a:ext uri="{9D8B030D-6E8A-4147-A177-3AD203B41FA5}">
                      <a16:colId xmlns:a16="http://schemas.microsoft.com/office/drawing/2014/main" xmlns="" val="169518846"/>
                    </a:ext>
                  </a:extLst>
                </a:gridCol>
                <a:gridCol w="88735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887355">
                  <a:extLst>
                    <a:ext uri="{9D8B030D-6E8A-4147-A177-3AD203B41FA5}">
                      <a16:colId xmlns:a16="http://schemas.microsoft.com/office/drawing/2014/main" xmlns="" val="1000782731"/>
                    </a:ext>
                  </a:extLst>
                </a:gridCol>
              </a:tblGrid>
              <a:tr h="230602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BULAN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9064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706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Membuat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jadwal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penugasan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Inspektur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&amp; Pembina 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Apel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711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Dokumentasi Foto dan Video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11125" indent="-11112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082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Publikasi</a:t>
                      </a:r>
                      <a:r>
                        <a:rPr lang="fi-FI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Media Sosial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236538" indent="-236538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653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Input materi pelayanan RS dan Info Publlik di</a:t>
                      </a:r>
                      <a:r>
                        <a:rPr lang="fi-FI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Website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3700" algn="l"/>
                        </a:tabLs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Pentagon 4"/>
          <p:cNvSpPr/>
          <p:nvPr/>
        </p:nvSpPr>
        <p:spPr>
          <a:xfrm>
            <a:off x="840994" y="148772"/>
            <a:ext cx="1066800" cy="497114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rial Black" pitchFamily="34" charset="0"/>
              </a:rPr>
              <a:t>3</a:t>
            </a:r>
            <a:endParaRPr lang="en-US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82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49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8682825"/>
              </p:ext>
            </p:extLst>
          </p:nvPr>
        </p:nvGraphicFramePr>
        <p:xfrm>
          <a:off x="765817" y="908720"/>
          <a:ext cx="11238082" cy="33985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837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131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934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934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934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9346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9346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93464">
                  <a:extLst>
                    <a:ext uri="{9D8B030D-6E8A-4147-A177-3AD203B41FA5}">
                      <a16:colId xmlns:a16="http://schemas.microsoft.com/office/drawing/2014/main" xmlns="" val="3595978619"/>
                    </a:ext>
                  </a:extLst>
                </a:gridCol>
                <a:gridCol w="893464">
                  <a:extLst>
                    <a:ext uri="{9D8B030D-6E8A-4147-A177-3AD203B41FA5}">
                      <a16:colId xmlns:a16="http://schemas.microsoft.com/office/drawing/2014/main" xmlns="" val="2470653308"/>
                    </a:ext>
                  </a:extLst>
                </a:gridCol>
                <a:gridCol w="89346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893464">
                  <a:extLst>
                    <a:ext uri="{9D8B030D-6E8A-4147-A177-3AD203B41FA5}">
                      <a16:colId xmlns:a16="http://schemas.microsoft.com/office/drawing/2014/main" xmlns="" val="1053469473"/>
                    </a:ext>
                  </a:extLst>
                </a:gridCol>
              </a:tblGrid>
              <a:tr h="230602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BULAN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9064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Pengelolaan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perangkat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lunak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(software)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35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14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20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18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20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113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Pengelolaan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perangkat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keras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(hardware)</a:t>
                      </a:r>
                      <a:endParaRPr lang="en-US" sz="1400" b="0" i="0" u="none" strike="noStrike" dirty="0" smtClean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282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Perbaikan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Printer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47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32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41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42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42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Pengelolaan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jaringan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182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Pencadangan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data (backup)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27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28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32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32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552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Pemeliharaan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rutin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komputer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3790156" y="199572"/>
            <a:ext cx="4176464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 RS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3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45900" y="97309"/>
            <a:ext cx="9220200" cy="794050"/>
            <a:chOff x="1234167" y="152399"/>
            <a:chExt cx="9220200" cy="794050"/>
          </a:xfrm>
        </p:grpSpPr>
        <p:sp>
          <p:nvSpPr>
            <p:cNvPr id="13" name="Rectangle 12"/>
            <p:cNvSpPr/>
            <p:nvPr/>
          </p:nvSpPr>
          <p:spPr>
            <a:xfrm>
              <a:off x="1983108" y="234152"/>
              <a:ext cx="8471259" cy="630544"/>
            </a:xfrm>
            <a:prstGeom prst="rect">
              <a:avLst/>
            </a:prstGeom>
            <a:noFill/>
          </p:spPr>
          <p:txBody>
            <a:bodyPr wrap="square" lIns="136767" tIns="68383" rIns="136767" bIns="68383">
              <a:spAutoFit/>
            </a:bodyPr>
            <a:lstStyle/>
            <a:p>
              <a:pPr algn="ctr"/>
              <a:r>
                <a:rPr lang="en-US" sz="3200" b="1" dirty="0">
                  <a:ln w="0"/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REALISASI </a:t>
              </a:r>
              <a:r>
                <a:rPr lang="en-US" sz="3200" b="1" dirty="0" smtClean="0">
                  <a:ln w="0"/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ANGGARAN BLUD</a:t>
              </a:r>
              <a:endParaRPr lang="en-US" sz="3200" b="1" dirty="0">
                <a:ln w="0"/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4" name="Rectangle: Rounded Corners 74">
              <a:extLst>
                <a:ext uri="{FF2B5EF4-FFF2-40B4-BE49-F238E27FC236}">
                  <a16:creationId xmlns:a16="http://schemas.microsoft.com/office/drawing/2014/main" xmlns="" id="{8D4F3653-381C-442F-A7FA-3C7A6CC00AF1}"/>
                </a:ext>
              </a:extLst>
            </p:cNvPr>
            <p:cNvSpPr/>
            <p:nvPr/>
          </p:nvSpPr>
          <p:spPr>
            <a:xfrm>
              <a:off x="1382756" y="207488"/>
              <a:ext cx="8826456" cy="683871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5502FCE7-DDB5-40C5-8BAE-25BF0A90D05A}"/>
                </a:ext>
              </a:extLst>
            </p:cNvPr>
            <p:cNvSpPr/>
            <p:nvPr/>
          </p:nvSpPr>
          <p:spPr>
            <a:xfrm>
              <a:off x="1234168" y="152399"/>
              <a:ext cx="964260" cy="794050"/>
            </a:xfrm>
            <a:prstGeom prst="ellipse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392B0DEC-FAAA-4D26-8F4B-2CD9CD11400F}"/>
                </a:ext>
              </a:extLst>
            </p:cNvPr>
            <p:cNvSpPr/>
            <p:nvPr/>
          </p:nvSpPr>
          <p:spPr>
            <a:xfrm>
              <a:off x="1234167" y="207488"/>
              <a:ext cx="890088" cy="6838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3</a:t>
              </a:r>
              <a:endParaRPr lang="en-US" sz="3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6918202"/>
              </p:ext>
            </p:extLst>
          </p:nvPr>
        </p:nvGraphicFramePr>
        <p:xfrm>
          <a:off x="155170" y="1196752"/>
          <a:ext cx="11699882" cy="302796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405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305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786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750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7506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32048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URAIAN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ANGGARAN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REALISASI KEUANGAN</a:t>
                      </a:r>
                      <a:endParaRPr lang="en-US" sz="1400" b="1" dirty="0" smtClean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040"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</a:t>
                      </a:r>
                      <a:r>
                        <a:rPr lang="en-US" sz="14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Rp</a:t>
                      </a: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.)</a:t>
                      </a: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(%)</a:t>
                      </a:r>
                    </a:p>
                  </a:txBody>
                  <a:tcPr marL="181982" marR="181982" marT="68588" marB="68588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529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Biaya</a:t>
                      </a: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Pegawai</a:t>
                      </a: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BLUD</a:t>
                      </a: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6.000.000.000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3.879.900.000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64,67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4529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Biaya</a:t>
                      </a: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Barang</a:t>
                      </a:r>
                      <a:r>
                        <a:rPr lang="en-US" sz="1400" b="1" baseline="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dan</a:t>
                      </a:r>
                      <a:r>
                        <a:rPr lang="en-US" sz="1400" b="1" baseline="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Jasa</a:t>
                      </a:r>
                      <a:r>
                        <a:rPr lang="en-US" sz="1400" b="1" baseline="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BLUD</a:t>
                      </a:r>
                      <a:endParaRPr lang="en-US" sz="1400" b="1" dirty="0" smtClean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31.500.000.000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15.918.928.666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50,54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4529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Biaya</a:t>
                      </a: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Modal</a:t>
                      </a: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2.500.000.000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974.058.945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38,96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3302851"/>
      </p:ext>
    </p:extLst>
  </p:cSld>
  <p:clrMapOvr>
    <a:masterClrMapping/>
  </p:clrMapOvr>
  <p:transition advTm="1000">
    <p:wipe dir="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05223" y="5177135"/>
            <a:ext cx="7875589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TERIMA KASIH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27012" y="457200"/>
            <a:ext cx="11353800" cy="6172200"/>
            <a:chOff x="227012" y="457200"/>
            <a:chExt cx="10210800" cy="6172200"/>
          </a:xfrm>
        </p:grpSpPr>
        <p:sp>
          <p:nvSpPr>
            <p:cNvPr id="3" name="Rectangle 2"/>
            <p:cNvSpPr/>
            <p:nvPr/>
          </p:nvSpPr>
          <p:spPr>
            <a:xfrm>
              <a:off x="227012" y="4495800"/>
              <a:ext cx="10210800" cy="533400"/>
            </a:xfrm>
            <a:prstGeom prst="rect">
              <a:avLst/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979612" y="457200"/>
              <a:ext cx="304800" cy="6172200"/>
            </a:xfrm>
            <a:prstGeom prst="rect">
              <a:avLst/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65212" y="3276600"/>
              <a:ext cx="914400" cy="12192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79195" y="5029200"/>
              <a:ext cx="914400" cy="1219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612" y="468084"/>
            <a:ext cx="8458200" cy="3951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Group 26"/>
          <p:cNvGrpSpPr/>
          <p:nvPr/>
        </p:nvGrpSpPr>
        <p:grpSpPr>
          <a:xfrm>
            <a:off x="518260" y="1782301"/>
            <a:ext cx="1582572" cy="1066800"/>
            <a:chOff x="323850" y="234951"/>
            <a:chExt cx="2228850" cy="1285470"/>
          </a:xfrm>
        </p:grpSpPr>
        <p:sp>
          <p:nvSpPr>
            <p:cNvPr id="12" name="object 15"/>
            <p:cNvSpPr>
              <a:spLocks noChangeArrowheads="1"/>
            </p:cNvSpPr>
            <p:nvPr/>
          </p:nvSpPr>
          <p:spPr bwMode="auto">
            <a:xfrm>
              <a:off x="323850" y="276029"/>
              <a:ext cx="1788239" cy="981017"/>
            </a:xfrm>
            <a:custGeom>
              <a:avLst/>
              <a:gdLst>
                <a:gd name="T0" fmla="*/ 0 w 1320817"/>
                <a:gd name="T1" fmla="*/ 0 h 643808"/>
                <a:gd name="T2" fmla="*/ 1320817 w 1320817"/>
                <a:gd name="T3" fmla="*/ 643808 h 643808"/>
              </a:gdLst>
              <a:ahLst/>
              <a:cxnLst/>
              <a:rect l="T0" t="T1" r="T2" b="T3"/>
              <a:pathLst>
                <a:path w="1320817" h="643808">
                  <a:moveTo>
                    <a:pt x="1049781" y="0"/>
                  </a:moveTo>
                  <a:lnTo>
                    <a:pt x="1002638" y="2032"/>
                  </a:lnTo>
                  <a:lnTo>
                    <a:pt x="953865" y="7622"/>
                  </a:lnTo>
                  <a:lnTo>
                    <a:pt x="907890" y="16276"/>
                  </a:lnTo>
                  <a:lnTo>
                    <a:pt x="864605" y="27670"/>
                  </a:lnTo>
                  <a:lnTo>
                    <a:pt x="823906" y="41480"/>
                  </a:lnTo>
                  <a:lnTo>
                    <a:pt x="785688" y="57385"/>
                  </a:lnTo>
                  <a:lnTo>
                    <a:pt x="749846" y="75061"/>
                  </a:lnTo>
                  <a:lnTo>
                    <a:pt x="716273" y="94185"/>
                  </a:lnTo>
                  <a:lnTo>
                    <a:pt x="669942" y="124879"/>
                  </a:lnTo>
                  <a:lnTo>
                    <a:pt x="617077" y="166401"/>
                  </a:lnTo>
                  <a:lnTo>
                    <a:pt x="570611" y="209518"/>
                  </a:lnTo>
                  <a:lnTo>
                    <a:pt x="526689" y="255315"/>
                  </a:lnTo>
                  <a:lnTo>
                    <a:pt x="442367" y="350299"/>
                  </a:lnTo>
                  <a:lnTo>
                    <a:pt x="421272" y="373903"/>
                  </a:lnTo>
                  <a:lnTo>
                    <a:pt x="378166" y="419924"/>
                  </a:lnTo>
                  <a:lnTo>
                    <a:pt x="332982" y="463392"/>
                  </a:lnTo>
                  <a:lnTo>
                    <a:pt x="284695" y="503144"/>
                  </a:lnTo>
                  <a:lnTo>
                    <a:pt x="232277" y="538018"/>
                  </a:lnTo>
                  <a:lnTo>
                    <a:pt x="174701" y="566852"/>
                  </a:lnTo>
                  <a:lnTo>
                    <a:pt x="129851" y="581548"/>
                  </a:lnTo>
                  <a:lnTo>
                    <a:pt x="80970" y="591713"/>
                  </a:lnTo>
                  <a:lnTo>
                    <a:pt x="41639" y="597292"/>
                  </a:lnTo>
                  <a:lnTo>
                    <a:pt x="0" y="601841"/>
                  </a:lnTo>
                  <a:lnTo>
                    <a:pt x="2374" y="602745"/>
                  </a:lnTo>
                  <a:lnTo>
                    <a:pt x="42248" y="615658"/>
                  </a:lnTo>
                  <a:lnTo>
                    <a:pt x="100164" y="630071"/>
                  </a:lnTo>
                  <a:lnTo>
                    <a:pt x="138806" y="636730"/>
                  </a:lnTo>
                  <a:lnTo>
                    <a:pt x="188980" y="642188"/>
                  </a:lnTo>
                  <a:lnTo>
                    <a:pt x="238436" y="643808"/>
                  </a:lnTo>
                  <a:lnTo>
                    <a:pt x="250793" y="643623"/>
                  </a:lnTo>
                  <a:lnTo>
                    <a:pt x="300615" y="640553"/>
                  </a:lnTo>
                  <a:lnTo>
                    <a:pt x="338787" y="635842"/>
                  </a:lnTo>
                  <a:lnTo>
                    <a:pt x="386268" y="626426"/>
                  </a:lnTo>
                  <a:lnTo>
                    <a:pt x="434012" y="612591"/>
                  </a:lnTo>
                  <a:lnTo>
                    <a:pt x="470289" y="598559"/>
                  </a:lnTo>
                  <a:lnTo>
                    <a:pt x="507198" y="580806"/>
                  </a:lnTo>
                  <a:lnTo>
                    <a:pt x="552534" y="554453"/>
                  </a:lnTo>
                  <a:lnTo>
                    <a:pt x="585432" y="533190"/>
                  </a:lnTo>
                  <a:lnTo>
                    <a:pt x="618330" y="510470"/>
                  </a:lnTo>
                  <a:lnTo>
                    <a:pt x="651191" y="486582"/>
                  </a:lnTo>
                  <a:lnTo>
                    <a:pt x="683975" y="461816"/>
                  </a:lnTo>
                  <a:lnTo>
                    <a:pt x="716645" y="436461"/>
                  </a:lnTo>
                  <a:lnTo>
                    <a:pt x="829523" y="347256"/>
                  </a:lnTo>
                  <a:lnTo>
                    <a:pt x="863311" y="320975"/>
                  </a:lnTo>
                  <a:lnTo>
                    <a:pt x="881083" y="306875"/>
                  </a:lnTo>
                  <a:lnTo>
                    <a:pt x="916235" y="278440"/>
                  </a:lnTo>
                  <a:lnTo>
                    <a:pt x="1002165" y="208059"/>
                  </a:lnTo>
                  <a:lnTo>
                    <a:pt x="1019076" y="194461"/>
                  </a:lnTo>
                  <a:lnTo>
                    <a:pt x="1052680" y="168102"/>
                  </a:lnTo>
                  <a:lnTo>
                    <a:pt x="1086044" y="143157"/>
                  </a:lnTo>
                  <a:lnTo>
                    <a:pt x="1119227" y="119981"/>
                  </a:lnTo>
                  <a:lnTo>
                    <a:pt x="1152287" y="98933"/>
                  </a:lnTo>
                  <a:lnTo>
                    <a:pt x="1197978" y="74490"/>
                  </a:lnTo>
                  <a:lnTo>
                    <a:pt x="1235808" y="60914"/>
                  </a:lnTo>
                  <a:lnTo>
                    <a:pt x="1285135" y="51223"/>
                  </a:lnTo>
                  <a:lnTo>
                    <a:pt x="1320817" y="49255"/>
                  </a:lnTo>
                  <a:lnTo>
                    <a:pt x="1316521" y="47722"/>
                  </a:lnTo>
                  <a:lnTo>
                    <a:pt x="1272849" y="34032"/>
                  </a:lnTo>
                  <a:lnTo>
                    <a:pt x="1228627" y="22544"/>
                  </a:lnTo>
                  <a:lnTo>
                    <a:pt x="1174655" y="11475"/>
                  </a:lnTo>
                  <a:lnTo>
                    <a:pt x="1134778" y="5489"/>
                  </a:lnTo>
                  <a:lnTo>
                    <a:pt x="1092849" y="1432"/>
                  </a:lnTo>
                  <a:lnTo>
                    <a:pt x="1071401" y="344"/>
                  </a:lnTo>
                  <a:lnTo>
                    <a:pt x="1049781" y="0"/>
                  </a:lnTo>
                  <a:close/>
                </a:path>
              </a:pathLst>
            </a:custGeom>
            <a:solidFill>
              <a:srgbClr val="00A6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3" name="object 16"/>
            <p:cNvSpPr>
              <a:spLocks noChangeArrowheads="1"/>
            </p:cNvSpPr>
            <p:nvPr/>
          </p:nvSpPr>
          <p:spPr bwMode="auto">
            <a:xfrm>
              <a:off x="323850" y="276029"/>
              <a:ext cx="1788239" cy="981017"/>
            </a:xfrm>
            <a:custGeom>
              <a:avLst/>
              <a:gdLst>
                <a:gd name="T0" fmla="*/ 0 w 1320817"/>
                <a:gd name="T1" fmla="*/ 0 h 643808"/>
                <a:gd name="T2" fmla="*/ 1320817 w 1320817"/>
                <a:gd name="T3" fmla="*/ 643808 h 643808"/>
              </a:gdLst>
              <a:ahLst/>
              <a:cxnLst/>
              <a:rect l="T0" t="T1" r="T2" b="T3"/>
              <a:pathLst>
                <a:path w="1320817" h="643808">
                  <a:moveTo>
                    <a:pt x="0" y="601841"/>
                  </a:moveTo>
                  <a:lnTo>
                    <a:pt x="41639" y="597292"/>
                  </a:lnTo>
                  <a:lnTo>
                    <a:pt x="80970" y="591713"/>
                  </a:lnTo>
                  <a:lnTo>
                    <a:pt x="129851" y="581548"/>
                  </a:lnTo>
                  <a:lnTo>
                    <a:pt x="174701" y="566852"/>
                  </a:lnTo>
                  <a:lnTo>
                    <a:pt x="232277" y="538018"/>
                  </a:lnTo>
                  <a:lnTo>
                    <a:pt x="284695" y="503144"/>
                  </a:lnTo>
                  <a:lnTo>
                    <a:pt x="332982" y="463392"/>
                  </a:lnTo>
                  <a:lnTo>
                    <a:pt x="378166" y="419924"/>
                  </a:lnTo>
                  <a:lnTo>
                    <a:pt x="421272" y="373903"/>
                  </a:lnTo>
                  <a:lnTo>
                    <a:pt x="463328" y="326493"/>
                  </a:lnTo>
                  <a:lnTo>
                    <a:pt x="484283" y="302630"/>
                  </a:lnTo>
                  <a:lnTo>
                    <a:pt x="505361" y="278855"/>
                  </a:lnTo>
                  <a:lnTo>
                    <a:pt x="548396" y="232154"/>
                  </a:lnTo>
                  <a:lnTo>
                    <a:pt x="593462" y="187552"/>
                  </a:lnTo>
                  <a:lnTo>
                    <a:pt x="641584" y="146210"/>
                  </a:lnTo>
                  <a:lnTo>
                    <a:pt x="684866" y="114434"/>
                  </a:lnTo>
                  <a:lnTo>
                    <a:pt x="732782" y="84462"/>
                  </a:lnTo>
                  <a:lnTo>
                    <a:pt x="767477" y="66022"/>
                  </a:lnTo>
                  <a:lnTo>
                    <a:pt x="804494" y="49191"/>
                  </a:lnTo>
                  <a:lnTo>
                    <a:pt x="843939" y="34293"/>
                  </a:lnTo>
                  <a:lnTo>
                    <a:pt x="885918" y="21651"/>
                  </a:lnTo>
                  <a:lnTo>
                    <a:pt x="930535" y="11587"/>
                  </a:lnTo>
                  <a:lnTo>
                    <a:pt x="977895" y="4424"/>
                  </a:lnTo>
                  <a:lnTo>
                    <a:pt x="1028105" y="486"/>
                  </a:lnTo>
                  <a:lnTo>
                    <a:pt x="1049781" y="0"/>
                  </a:lnTo>
                  <a:lnTo>
                    <a:pt x="1071401" y="344"/>
                  </a:lnTo>
                  <a:lnTo>
                    <a:pt x="1114013" y="3176"/>
                  </a:lnTo>
                  <a:lnTo>
                    <a:pt x="1155030" y="8284"/>
                  </a:lnTo>
                  <a:lnTo>
                    <a:pt x="1193539" y="14973"/>
                  </a:lnTo>
                  <a:lnTo>
                    <a:pt x="1244603" y="26443"/>
                  </a:lnTo>
                  <a:lnTo>
                    <a:pt x="1284891" y="37548"/>
                  </a:lnTo>
                  <a:lnTo>
                    <a:pt x="1320817" y="49255"/>
                  </a:lnTo>
                  <a:lnTo>
                    <a:pt x="1309076" y="49464"/>
                  </a:lnTo>
                  <a:lnTo>
                    <a:pt x="1297177" y="50111"/>
                  </a:lnTo>
                  <a:lnTo>
                    <a:pt x="1248286" y="57648"/>
                  </a:lnTo>
                  <a:lnTo>
                    <a:pt x="1210640" y="69306"/>
                  </a:lnTo>
                  <a:lnTo>
                    <a:pt x="1168789" y="89319"/>
                  </a:lnTo>
                  <a:lnTo>
                    <a:pt x="1135768" y="109169"/>
                  </a:lnTo>
                  <a:lnTo>
                    <a:pt x="1102654" y="131325"/>
                  </a:lnTo>
                  <a:lnTo>
                    <a:pt x="1069388" y="155431"/>
                  </a:lnTo>
                  <a:lnTo>
                    <a:pt x="1035911" y="181127"/>
                  </a:lnTo>
                  <a:lnTo>
                    <a:pt x="1002165" y="208059"/>
                  </a:lnTo>
                  <a:lnTo>
                    <a:pt x="968090" y="235866"/>
                  </a:lnTo>
                  <a:lnTo>
                    <a:pt x="950912" y="249987"/>
                  </a:lnTo>
                  <a:lnTo>
                    <a:pt x="933629" y="264193"/>
                  </a:lnTo>
                  <a:lnTo>
                    <a:pt x="898722" y="292682"/>
                  </a:lnTo>
                  <a:lnTo>
                    <a:pt x="863311" y="320975"/>
                  </a:lnTo>
                  <a:lnTo>
                    <a:pt x="829523" y="347256"/>
                  </a:lnTo>
                  <a:lnTo>
                    <a:pt x="813576" y="359754"/>
                  </a:lnTo>
                  <a:lnTo>
                    <a:pt x="797561" y="372394"/>
                  </a:lnTo>
                  <a:lnTo>
                    <a:pt x="781484" y="385141"/>
                  </a:lnTo>
                  <a:lnTo>
                    <a:pt x="765349" y="397956"/>
                  </a:lnTo>
                  <a:lnTo>
                    <a:pt x="749161" y="410806"/>
                  </a:lnTo>
                  <a:lnTo>
                    <a:pt x="716645" y="436461"/>
                  </a:lnTo>
                  <a:lnTo>
                    <a:pt x="683975" y="461816"/>
                  </a:lnTo>
                  <a:lnTo>
                    <a:pt x="651191" y="486582"/>
                  </a:lnTo>
                  <a:lnTo>
                    <a:pt x="618330" y="510470"/>
                  </a:lnTo>
                  <a:lnTo>
                    <a:pt x="585432" y="533190"/>
                  </a:lnTo>
                  <a:lnTo>
                    <a:pt x="552534" y="554453"/>
                  </a:lnTo>
                  <a:lnTo>
                    <a:pt x="519677" y="573969"/>
                  </a:lnTo>
                  <a:lnTo>
                    <a:pt x="482511" y="593081"/>
                  </a:lnTo>
                  <a:lnTo>
                    <a:pt x="446047" y="608294"/>
                  </a:lnTo>
                  <a:lnTo>
                    <a:pt x="398160" y="623431"/>
                  </a:lnTo>
                  <a:lnTo>
                    <a:pt x="350660" y="633834"/>
                  </a:lnTo>
                  <a:lnTo>
                    <a:pt x="300615" y="640553"/>
                  </a:lnTo>
                  <a:lnTo>
                    <a:pt x="250793" y="643623"/>
                  </a:lnTo>
                  <a:lnTo>
                    <a:pt x="238436" y="643808"/>
                  </a:lnTo>
                  <a:lnTo>
                    <a:pt x="226090" y="643759"/>
                  </a:lnTo>
                  <a:lnTo>
                    <a:pt x="176539" y="641187"/>
                  </a:lnTo>
                  <a:lnTo>
                    <a:pt x="126045" y="634757"/>
                  </a:lnTo>
                  <a:lnTo>
                    <a:pt x="78488" y="625183"/>
                  </a:lnTo>
                  <a:lnTo>
                    <a:pt x="27981" y="611387"/>
                  </a:lnTo>
                  <a:lnTo>
                    <a:pt x="2374" y="602745"/>
                  </a:lnTo>
                  <a:lnTo>
                    <a:pt x="63" y="601866"/>
                  </a:lnTo>
                  <a:close/>
                </a:path>
              </a:pathLst>
            </a:custGeom>
            <a:noFill/>
            <a:ln w="3175">
              <a:solidFill>
                <a:srgbClr val="33984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4" name="object 17"/>
            <p:cNvSpPr>
              <a:spLocks noChangeArrowheads="1"/>
            </p:cNvSpPr>
            <p:nvPr/>
          </p:nvSpPr>
          <p:spPr bwMode="auto">
            <a:xfrm>
              <a:off x="616158" y="382346"/>
              <a:ext cx="1751700" cy="1138075"/>
            </a:xfrm>
            <a:custGeom>
              <a:avLst/>
              <a:gdLst>
                <a:gd name="T0" fmla="*/ 0 w 1294131"/>
                <a:gd name="T1" fmla="*/ 0 h 747045"/>
                <a:gd name="T2" fmla="*/ 1294131 w 1294131"/>
                <a:gd name="T3" fmla="*/ 747045 h 747045"/>
              </a:gdLst>
              <a:ahLst/>
              <a:cxnLst/>
              <a:rect l="T0" t="T1" r="T2" b="T3"/>
              <a:pathLst>
                <a:path w="1294131" h="747045">
                  <a:moveTo>
                    <a:pt x="1261938" y="0"/>
                  </a:moveTo>
                  <a:lnTo>
                    <a:pt x="1222879" y="2468"/>
                  </a:lnTo>
                  <a:lnTo>
                    <a:pt x="1180098" y="9086"/>
                  </a:lnTo>
                  <a:lnTo>
                    <a:pt x="1136739" y="18871"/>
                  </a:lnTo>
                  <a:lnTo>
                    <a:pt x="1095947" y="30841"/>
                  </a:lnTo>
                  <a:lnTo>
                    <a:pt x="1050986" y="48500"/>
                  </a:lnTo>
                  <a:lnTo>
                    <a:pt x="993213" y="81873"/>
                  </a:lnTo>
                  <a:lnTo>
                    <a:pt x="944455" y="114614"/>
                  </a:lnTo>
                  <a:lnTo>
                    <a:pt x="896434" y="150180"/>
                  </a:lnTo>
                  <a:lnTo>
                    <a:pt x="849652" y="187554"/>
                  </a:lnTo>
                  <a:lnTo>
                    <a:pt x="804608" y="225716"/>
                  </a:lnTo>
                  <a:lnTo>
                    <a:pt x="761807" y="263648"/>
                  </a:lnTo>
                  <a:lnTo>
                    <a:pt x="721748" y="300331"/>
                  </a:lnTo>
                  <a:lnTo>
                    <a:pt x="636892" y="379892"/>
                  </a:lnTo>
                  <a:lnTo>
                    <a:pt x="623044" y="392704"/>
                  </a:lnTo>
                  <a:lnTo>
                    <a:pt x="593172" y="419457"/>
                  </a:lnTo>
                  <a:lnTo>
                    <a:pt x="564036" y="444195"/>
                  </a:lnTo>
                  <a:lnTo>
                    <a:pt x="507394" y="487896"/>
                  </a:lnTo>
                  <a:lnTo>
                    <a:pt x="451954" y="524350"/>
                  </a:lnTo>
                  <a:lnTo>
                    <a:pt x="396556" y="554097"/>
                  </a:lnTo>
                  <a:lnTo>
                    <a:pt x="340039" y="577679"/>
                  </a:lnTo>
                  <a:lnTo>
                    <a:pt x="281240" y="595639"/>
                  </a:lnTo>
                  <a:lnTo>
                    <a:pt x="218998" y="608517"/>
                  </a:lnTo>
                  <a:lnTo>
                    <a:pt x="152152" y="616856"/>
                  </a:lnTo>
                  <a:lnTo>
                    <a:pt x="79540" y="621197"/>
                  </a:lnTo>
                  <a:lnTo>
                    <a:pt x="40708" y="622037"/>
                  </a:lnTo>
                  <a:lnTo>
                    <a:pt x="0" y="622081"/>
                  </a:lnTo>
                  <a:lnTo>
                    <a:pt x="12592" y="630215"/>
                  </a:lnTo>
                  <a:lnTo>
                    <a:pt x="52064" y="653861"/>
                  </a:lnTo>
                  <a:lnTo>
                    <a:pt x="93343" y="675887"/>
                  </a:lnTo>
                  <a:lnTo>
                    <a:pt x="135489" y="695663"/>
                  </a:lnTo>
                  <a:lnTo>
                    <a:pt x="177557" y="712558"/>
                  </a:lnTo>
                  <a:lnTo>
                    <a:pt x="218607" y="725943"/>
                  </a:lnTo>
                  <a:lnTo>
                    <a:pt x="257694" y="735186"/>
                  </a:lnTo>
                  <a:lnTo>
                    <a:pt x="344156" y="745208"/>
                  </a:lnTo>
                  <a:lnTo>
                    <a:pt x="412684" y="747045"/>
                  </a:lnTo>
                  <a:lnTo>
                    <a:pt x="476044" y="743131"/>
                  </a:lnTo>
                  <a:lnTo>
                    <a:pt x="534572" y="733847"/>
                  </a:lnTo>
                  <a:lnTo>
                    <a:pt x="588604" y="719573"/>
                  </a:lnTo>
                  <a:lnTo>
                    <a:pt x="638475" y="700690"/>
                  </a:lnTo>
                  <a:lnTo>
                    <a:pt x="684521" y="677581"/>
                  </a:lnTo>
                  <a:lnTo>
                    <a:pt x="727076" y="650625"/>
                  </a:lnTo>
                  <a:lnTo>
                    <a:pt x="766477" y="620204"/>
                  </a:lnTo>
                  <a:lnTo>
                    <a:pt x="803060" y="586699"/>
                  </a:lnTo>
                  <a:lnTo>
                    <a:pt x="837158" y="550491"/>
                  </a:lnTo>
                  <a:lnTo>
                    <a:pt x="869109" y="511961"/>
                  </a:lnTo>
                  <a:lnTo>
                    <a:pt x="899248" y="471489"/>
                  </a:lnTo>
                  <a:lnTo>
                    <a:pt x="927910" y="429458"/>
                  </a:lnTo>
                  <a:lnTo>
                    <a:pt x="955430" y="386247"/>
                  </a:lnTo>
                  <a:lnTo>
                    <a:pt x="982145" y="342239"/>
                  </a:lnTo>
                  <a:lnTo>
                    <a:pt x="1008390" y="297814"/>
                  </a:lnTo>
                  <a:lnTo>
                    <a:pt x="1034499" y="253352"/>
                  </a:lnTo>
                  <a:lnTo>
                    <a:pt x="1060810" y="209236"/>
                  </a:lnTo>
                  <a:lnTo>
                    <a:pt x="1087657" y="165846"/>
                  </a:lnTo>
                  <a:lnTo>
                    <a:pt x="1114683" y="127296"/>
                  </a:lnTo>
                  <a:lnTo>
                    <a:pt x="1143153" y="94270"/>
                  </a:lnTo>
                  <a:lnTo>
                    <a:pt x="1173035" y="66410"/>
                  </a:lnTo>
                  <a:lnTo>
                    <a:pt x="1204294" y="43357"/>
                  </a:lnTo>
                  <a:lnTo>
                    <a:pt x="1248057" y="19479"/>
                  </a:lnTo>
                  <a:lnTo>
                    <a:pt x="1294131" y="2663"/>
                  </a:lnTo>
                  <a:lnTo>
                    <a:pt x="1284254" y="1136"/>
                  </a:lnTo>
                  <a:lnTo>
                    <a:pt x="1273587" y="269"/>
                  </a:lnTo>
                  <a:lnTo>
                    <a:pt x="1261938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5" name="object 18"/>
            <p:cNvSpPr>
              <a:spLocks noChangeArrowheads="1"/>
            </p:cNvSpPr>
            <p:nvPr/>
          </p:nvSpPr>
          <p:spPr bwMode="auto">
            <a:xfrm>
              <a:off x="616158" y="382346"/>
              <a:ext cx="1751700" cy="1138075"/>
            </a:xfrm>
            <a:custGeom>
              <a:avLst/>
              <a:gdLst>
                <a:gd name="T0" fmla="*/ 0 w 1294131"/>
                <a:gd name="T1" fmla="*/ 0 h 747045"/>
                <a:gd name="T2" fmla="*/ 1294131 w 1294131"/>
                <a:gd name="T3" fmla="*/ 747045 h 747045"/>
              </a:gdLst>
              <a:ahLst/>
              <a:cxnLst/>
              <a:rect l="T0" t="T1" r="T2" b="T3"/>
              <a:pathLst>
                <a:path w="1294131" h="747045">
                  <a:moveTo>
                    <a:pt x="0" y="622081"/>
                  </a:moveTo>
                  <a:lnTo>
                    <a:pt x="40708" y="622037"/>
                  </a:lnTo>
                  <a:lnTo>
                    <a:pt x="79540" y="621197"/>
                  </a:lnTo>
                  <a:lnTo>
                    <a:pt x="152152" y="616856"/>
                  </a:lnTo>
                  <a:lnTo>
                    <a:pt x="218998" y="608517"/>
                  </a:lnTo>
                  <a:lnTo>
                    <a:pt x="281240" y="595639"/>
                  </a:lnTo>
                  <a:lnTo>
                    <a:pt x="340039" y="577679"/>
                  </a:lnTo>
                  <a:lnTo>
                    <a:pt x="396556" y="554097"/>
                  </a:lnTo>
                  <a:lnTo>
                    <a:pt x="451954" y="524350"/>
                  </a:lnTo>
                  <a:lnTo>
                    <a:pt x="507394" y="487896"/>
                  </a:lnTo>
                  <a:lnTo>
                    <a:pt x="564036" y="444195"/>
                  </a:lnTo>
                  <a:lnTo>
                    <a:pt x="593172" y="419457"/>
                  </a:lnTo>
                  <a:lnTo>
                    <a:pt x="623044" y="392704"/>
                  </a:lnTo>
                  <a:lnTo>
                    <a:pt x="651865" y="365878"/>
                  </a:lnTo>
                  <a:lnTo>
                    <a:pt x="684933" y="334747"/>
                  </a:lnTo>
                  <a:lnTo>
                    <a:pt x="702904" y="317886"/>
                  </a:lnTo>
                  <a:lnTo>
                    <a:pt x="741403" y="282209"/>
                  </a:lnTo>
                  <a:lnTo>
                    <a:pt x="782896" y="244774"/>
                  </a:lnTo>
                  <a:lnTo>
                    <a:pt x="826881" y="206600"/>
                  </a:lnTo>
                  <a:lnTo>
                    <a:pt x="872857" y="168705"/>
                  </a:lnTo>
                  <a:lnTo>
                    <a:pt x="920321" y="132107"/>
                  </a:lnTo>
                  <a:lnTo>
                    <a:pt x="968773" y="97826"/>
                  </a:lnTo>
                  <a:lnTo>
                    <a:pt x="1017711" y="66880"/>
                  </a:lnTo>
                  <a:lnTo>
                    <a:pt x="1060867" y="44013"/>
                  </a:lnTo>
                  <a:lnTo>
                    <a:pt x="1109065" y="26669"/>
                  </a:lnTo>
                  <a:lnTo>
                    <a:pt x="1151062" y="15319"/>
                  </a:lnTo>
                  <a:lnTo>
                    <a:pt x="1194578" y="6480"/>
                  </a:lnTo>
                  <a:lnTo>
                    <a:pt x="1236467" y="1136"/>
                  </a:lnTo>
                  <a:lnTo>
                    <a:pt x="1261938" y="0"/>
                  </a:lnTo>
                  <a:lnTo>
                    <a:pt x="1273587" y="269"/>
                  </a:lnTo>
                  <a:lnTo>
                    <a:pt x="1284357" y="1144"/>
                  </a:lnTo>
                  <a:lnTo>
                    <a:pt x="1294131" y="2663"/>
                  </a:lnTo>
                  <a:lnTo>
                    <a:pt x="1282400" y="6251"/>
                  </a:lnTo>
                  <a:lnTo>
                    <a:pt x="1270810" y="10241"/>
                  </a:lnTo>
                  <a:lnTo>
                    <a:pt x="1225882" y="30482"/>
                  </a:lnTo>
                  <a:lnTo>
                    <a:pt x="1183303" y="58209"/>
                  </a:lnTo>
                  <a:lnTo>
                    <a:pt x="1152958" y="84427"/>
                  </a:lnTo>
                  <a:lnTo>
                    <a:pt x="1124014" y="115691"/>
                  </a:lnTo>
                  <a:lnTo>
                    <a:pt x="1096503" y="152360"/>
                  </a:lnTo>
                  <a:lnTo>
                    <a:pt x="1060810" y="209236"/>
                  </a:lnTo>
                  <a:lnTo>
                    <a:pt x="1034499" y="253352"/>
                  </a:lnTo>
                  <a:lnTo>
                    <a:pt x="1008390" y="297814"/>
                  </a:lnTo>
                  <a:lnTo>
                    <a:pt x="982145" y="342239"/>
                  </a:lnTo>
                  <a:lnTo>
                    <a:pt x="955430" y="386247"/>
                  </a:lnTo>
                  <a:lnTo>
                    <a:pt x="927910" y="429458"/>
                  </a:lnTo>
                  <a:lnTo>
                    <a:pt x="899248" y="471489"/>
                  </a:lnTo>
                  <a:lnTo>
                    <a:pt x="869109" y="511961"/>
                  </a:lnTo>
                  <a:lnTo>
                    <a:pt x="837158" y="550491"/>
                  </a:lnTo>
                  <a:lnTo>
                    <a:pt x="803060" y="586699"/>
                  </a:lnTo>
                  <a:lnTo>
                    <a:pt x="766477" y="620204"/>
                  </a:lnTo>
                  <a:lnTo>
                    <a:pt x="727076" y="650625"/>
                  </a:lnTo>
                  <a:lnTo>
                    <a:pt x="684521" y="677581"/>
                  </a:lnTo>
                  <a:lnTo>
                    <a:pt x="638475" y="700690"/>
                  </a:lnTo>
                  <a:lnTo>
                    <a:pt x="588604" y="719573"/>
                  </a:lnTo>
                  <a:lnTo>
                    <a:pt x="534572" y="733847"/>
                  </a:lnTo>
                  <a:lnTo>
                    <a:pt x="476044" y="743131"/>
                  </a:lnTo>
                  <a:lnTo>
                    <a:pt x="412684" y="747045"/>
                  </a:lnTo>
                  <a:lnTo>
                    <a:pt x="344156" y="745208"/>
                  </a:lnTo>
                  <a:lnTo>
                    <a:pt x="270125" y="737238"/>
                  </a:lnTo>
                  <a:lnTo>
                    <a:pt x="231901" y="729515"/>
                  </a:lnTo>
                  <a:lnTo>
                    <a:pt x="191400" y="717441"/>
                  </a:lnTo>
                  <a:lnTo>
                    <a:pt x="149567" y="701646"/>
                  </a:lnTo>
                  <a:lnTo>
                    <a:pt x="107342" y="682761"/>
                  </a:lnTo>
                  <a:lnTo>
                    <a:pt x="65669" y="661414"/>
                  </a:lnTo>
                  <a:lnTo>
                    <a:pt x="25490" y="638238"/>
                  </a:lnTo>
                  <a:lnTo>
                    <a:pt x="12592" y="630215"/>
                  </a:lnTo>
                  <a:lnTo>
                    <a:pt x="0" y="622081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6" name="object 19"/>
            <p:cNvSpPr>
              <a:spLocks noChangeArrowheads="1"/>
            </p:cNvSpPr>
            <p:nvPr/>
          </p:nvSpPr>
          <p:spPr bwMode="auto">
            <a:xfrm>
              <a:off x="2363559" y="234951"/>
              <a:ext cx="189141" cy="101484"/>
            </a:xfrm>
            <a:custGeom>
              <a:avLst/>
              <a:gdLst>
                <a:gd name="T0" fmla="*/ 0 w 140303"/>
                <a:gd name="T1" fmla="*/ 0 h 68175"/>
                <a:gd name="T2" fmla="*/ 140303 w 140303"/>
                <a:gd name="T3" fmla="*/ 68175 h 68175"/>
              </a:gdLst>
              <a:ahLst/>
              <a:cxnLst/>
              <a:rect l="T0" t="T1" r="T2" b="T3"/>
              <a:pathLst>
                <a:path w="140303" h="68175">
                  <a:moveTo>
                    <a:pt x="97305" y="0"/>
                  </a:moveTo>
                  <a:lnTo>
                    <a:pt x="61734" y="44612"/>
                  </a:lnTo>
                  <a:lnTo>
                    <a:pt x="14832" y="62418"/>
                  </a:lnTo>
                  <a:lnTo>
                    <a:pt x="0" y="64129"/>
                  </a:lnTo>
                  <a:lnTo>
                    <a:pt x="6167" y="65326"/>
                  </a:lnTo>
                  <a:lnTo>
                    <a:pt x="15741" y="66863"/>
                  </a:lnTo>
                  <a:lnTo>
                    <a:pt x="27010" y="67956"/>
                  </a:lnTo>
                  <a:lnTo>
                    <a:pt x="40036" y="68175"/>
                  </a:lnTo>
                  <a:lnTo>
                    <a:pt x="54881" y="67089"/>
                  </a:lnTo>
                  <a:lnTo>
                    <a:pt x="104719" y="53052"/>
                  </a:lnTo>
                  <a:lnTo>
                    <a:pt x="140303" y="32975"/>
                  </a:lnTo>
                  <a:lnTo>
                    <a:pt x="97305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7" name="object 20"/>
            <p:cNvSpPr>
              <a:spLocks noChangeArrowheads="1"/>
            </p:cNvSpPr>
            <p:nvPr/>
          </p:nvSpPr>
          <p:spPr bwMode="auto">
            <a:xfrm>
              <a:off x="2363559" y="234951"/>
              <a:ext cx="189141" cy="101484"/>
            </a:xfrm>
            <a:custGeom>
              <a:avLst/>
              <a:gdLst>
                <a:gd name="T0" fmla="*/ 0 w 140303"/>
                <a:gd name="T1" fmla="*/ 0 h 68175"/>
                <a:gd name="T2" fmla="*/ 140303 w 140303"/>
                <a:gd name="T3" fmla="*/ 68175 h 68175"/>
              </a:gdLst>
              <a:ahLst/>
              <a:cxnLst/>
              <a:rect l="T0" t="T1" r="T2" b="T3"/>
              <a:pathLst>
                <a:path w="140303" h="68175">
                  <a:moveTo>
                    <a:pt x="0" y="64129"/>
                  </a:moveTo>
                  <a:lnTo>
                    <a:pt x="40593" y="55552"/>
                  </a:lnTo>
                  <a:lnTo>
                    <a:pt x="77690" y="30540"/>
                  </a:lnTo>
                  <a:lnTo>
                    <a:pt x="97305" y="0"/>
                  </a:lnTo>
                  <a:lnTo>
                    <a:pt x="140303" y="32975"/>
                  </a:lnTo>
                  <a:lnTo>
                    <a:pt x="104719" y="53052"/>
                  </a:lnTo>
                  <a:lnTo>
                    <a:pt x="54881" y="67089"/>
                  </a:lnTo>
                  <a:lnTo>
                    <a:pt x="40036" y="68175"/>
                  </a:lnTo>
                  <a:lnTo>
                    <a:pt x="27010" y="67956"/>
                  </a:lnTo>
                  <a:lnTo>
                    <a:pt x="15741" y="66863"/>
                  </a:lnTo>
                  <a:lnTo>
                    <a:pt x="6167" y="65326"/>
                  </a:lnTo>
                  <a:lnTo>
                    <a:pt x="0" y="64129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8" name="object 21"/>
            <p:cNvSpPr>
              <a:spLocks noChangeArrowheads="1"/>
            </p:cNvSpPr>
            <p:nvPr/>
          </p:nvSpPr>
          <p:spPr bwMode="auto">
            <a:xfrm>
              <a:off x="1308241" y="1056492"/>
              <a:ext cx="176245" cy="236797"/>
            </a:xfrm>
            <a:custGeom>
              <a:avLst/>
              <a:gdLst>
                <a:gd name="T0" fmla="*/ 0 w 130870"/>
                <a:gd name="T1" fmla="*/ 0 h 155412"/>
                <a:gd name="T2" fmla="*/ 130870 w 130870"/>
                <a:gd name="T3" fmla="*/ 155412 h 155412"/>
              </a:gdLst>
              <a:ahLst/>
              <a:cxnLst/>
              <a:rect l="T0" t="T1" r="T2" b="T3"/>
              <a:pathLst>
                <a:path w="130870" h="155412">
                  <a:moveTo>
                    <a:pt x="130870" y="0"/>
                  </a:moveTo>
                  <a:lnTo>
                    <a:pt x="0" y="0"/>
                  </a:lnTo>
                  <a:lnTo>
                    <a:pt x="0" y="155412"/>
                  </a:lnTo>
                  <a:lnTo>
                    <a:pt x="130870" y="155412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9" name="object 22"/>
            <p:cNvSpPr>
              <a:spLocks noChangeArrowheads="1"/>
            </p:cNvSpPr>
            <p:nvPr/>
          </p:nvSpPr>
          <p:spPr bwMode="auto">
            <a:xfrm>
              <a:off x="1097607" y="858356"/>
              <a:ext cx="597513" cy="198136"/>
            </a:xfrm>
            <a:custGeom>
              <a:avLst/>
              <a:gdLst>
                <a:gd name="T0" fmla="*/ 0 w 441695"/>
                <a:gd name="T1" fmla="*/ 0 h 130870"/>
                <a:gd name="T2" fmla="*/ 441695 w 441695"/>
                <a:gd name="T3" fmla="*/ 130870 h 130870"/>
              </a:gdLst>
              <a:ahLst/>
              <a:cxnLst/>
              <a:rect l="T0" t="T1" r="T2" b="T3"/>
              <a:pathLst>
                <a:path w="441695" h="130870">
                  <a:moveTo>
                    <a:pt x="441695" y="0"/>
                  </a:moveTo>
                  <a:lnTo>
                    <a:pt x="0" y="0"/>
                  </a:lnTo>
                  <a:lnTo>
                    <a:pt x="0" y="130870"/>
                  </a:lnTo>
                  <a:lnTo>
                    <a:pt x="441695" y="130870"/>
                  </a:lnTo>
                  <a:lnTo>
                    <a:pt x="4416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0" name="object 23"/>
            <p:cNvSpPr>
              <a:spLocks noChangeArrowheads="1"/>
            </p:cNvSpPr>
            <p:nvPr/>
          </p:nvSpPr>
          <p:spPr bwMode="auto">
            <a:xfrm>
              <a:off x="1308241" y="621559"/>
              <a:ext cx="176245" cy="236797"/>
            </a:xfrm>
            <a:custGeom>
              <a:avLst/>
              <a:gdLst>
                <a:gd name="T0" fmla="*/ 0 w 130870"/>
                <a:gd name="T1" fmla="*/ 0 h 155411"/>
                <a:gd name="T2" fmla="*/ 130870 w 130870"/>
                <a:gd name="T3" fmla="*/ 155411 h 155411"/>
              </a:gdLst>
              <a:ahLst/>
              <a:cxnLst/>
              <a:rect l="T0" t="T1" r="T2" b="T3"/>
              <a:pathLst>
                <a:path w="130870" h="155411">
                  <a:moveTo>
                    <a:pt x="130870" y="0"/>
                  </a:moveTo>
                  <a:lnTo>
                    <a:pt x="0" y="0"/>
                  </a:lnTo>
                  <a:lnTo>
                    <a:pt x="0" y="155411"/>
                  </a:lnTo>
                  <a:lnTo>
                    <a:pt x="130870" y="155411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1" name="object 24"/>
            <p:cNvSpPr>
              <a:spLocks noChangeArrowheads="1"/>
            </p:cNvSpPr>
            <p:nvPr/>
          </p:nvSpPr>
          <p:spPr bwMode="auto">
            <a:xfrm>
              <a:off x="1097607" y="621559"/>
              <a:ext cx="597513" cy="671731"/>
            </a:xfrm>
            <a:custGeom>
              <a:avLst/>
              <a:gdLst>
                <a:gd name="T0" fmla="*/ 0 w 441695"/>
                <a:gd name="T1" fmla="*/ 0 h 441694"/>
                <a:gd name="T2" fmla="*/ 441695 w 441695"/>
                <a:gd name="T3" fmla="*/ 441694 h 441694"/>
              </a:gdLst>
              <a:ahLst/>
              <a:cxnLst/>
              <a:rect l="T0" t="T1" r="T2" b="T3"/>
              <a:pathLst>
                <a:path w="441695" h="441694">
                  <a:moveTo>
                    <a:pt x="155412" y="0"/>
                  </a:moveTo>
                  <a:lnTo>
                    <a:pt x="286283" y="0"/>
                  </a:lnTo>
                  <a:lnTo>
                    <a:pt x="286283" y="155411"/>
                  </a:lnTo>
                  <a:lnTo>
                    <a:pt x="441695" y="155411"/>
                  </a:lnTo>
                  <a:lnTo>
                    <a:pt x="441695" y="286282"/>
                  </a:lnTo>
                  <a:lnTo>
                    <a:pt x="286283" y="286282"/>
                  </a:lnTo>
                  <a:lnTo>
                    <a:pt x="286283" y="441694"/>
                  </a:lnTo>
                  <a:lnTo>
                    <a:pt x="155412" y="441694"/>
                  </a:lnTo>
                  <a:lnTo>
                    <a:pt x="155412" y="286282"/>
                  </a:lnTo>
                  <a:lnTo>
                    <a:pt x="0" y="286282"/>
                  </a:lnTo>
                  <a:lnTo>
                    <a:pt x="0" y="155411"/>
                  </a:lnTo>
                  <a:lnTo>
                    <a:pt x="155412" y="155411"/>
                  </a:lnTo>
                  <a:lnTo>
                    <a:pt x="155412" y="0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2" name="object 25"/>
            <p:cNvSpPr>
              <a:spLocks noChangeArrowheads="1"/>
            </p:cNvSpPr>
            <p:nvPr/>
          </p:nvSpPr>
          <p:spPr bwMode="auto">
            <a:xfrm>
              <a:off x="1129846" y="681967"/>
              <a:ext cx="556676" cy="437349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4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79976" y="5373217"/>
            <a:ext cx="10360503" cy="892178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181" tIns="47091" rIns="94181" bIns="47091" anchor="ctr">
            <a:normAutofit/>
          </a:bodyPr>
          <a:lstStyle/>
          <a:p>
            <a:pPr algn="ctr"/>
            <a:endParaRPr lang="en-US" sz="1000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22733" y="2448227"/>
            <a:ext cx="11274988" cy="2708870"/>
            <a:chOff x="3380509" y="1219200"/>
            <a:chExt cx="6160656" cy="1348510"/>
          </a:xfrm>
        </p:grpSpPr>
        <p:sp>
          <p:nvSpPr>
            <p:cNvPr id="52" name="Freeform: Shape 49"/>
            <p:cNvSpPr/>
            <p:nvPr/>
          </p:nvSpPr>
          <p:spPr>
            <a:xfrm rot="158526">
              <a:off x="4441853" y="1620172"/>
              <a:ext cx="4258374" cy="674255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43"/>
            <p:cNvSpPr/>
            <p:nvPr/>
          </p:nvSpPr>
          <p:spPr>
            <a:xfrm flipV="1">
              <a:off x="6280728" y="1385454"/>
              <a:ext cx="3260437" cy="1006764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46"/>
            <p:cNvSpPr/>
            <p:nvPr/>
          </p:nvSpPr>
          <p:spPr>
            <a:xfrm flipV="1">
              <a:off x="4479465" y="1385454"/>
              <a:ext cx="1949046" cy="1006764"/>
            </a:xfrm>
            <a:custGeom>
              <a:avLst/>
              <a:gdLst>
                <a:gd name="connsiteX0" fmla="*/ 0 w 1348509"/>
                <a:gd name="connsiteY0" fmla="*/ 1004502 h 1004502"/>
                <a:gd name="connsiteX1" fmla="*/ 1348509 w 1348509"/>
                <a:gd name="connsiteY1" fmla="*/ 1004502 h 1004502"/>
                <a:gd name="connsiteX2" fmla="*/ 1348509 w 1348509"/>
                <a:gd name="connsiteY2" fmla="*/ 0 h 1004502"/>
                <a:gd name="connsiteX3" fmla="*/ 0 w 1348509"/>
                <a:gd name="connsiteY3" fmla="*/ 0 h 100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509" h="1004502">
                  <a:moveTo>
                    <a:pt x="0" y="1004502"/>
                  </a:moveTo>
                  <a:lnTo>
                    <a:pt x="1348509" y="1004502"/>
                  </a:lnTo>
                  <a:lnTo>
                    <a:pt x="13485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80509" y="1902691"/>
              <a:ext cx="1348509" cy="6650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80509" y="1219200"/>
              <a:ext cx="1348509" cy="69272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ame 56"/>
            <p:cNvSpPr/>
            <p:nvPr/>
          </p:nvSpPr>
          <p:spPr>
            <a:xfrm>
              <a:off x="3380509" y="1219200"/>
              <a:ext cx="1348509" cy="1348509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22371" y="1604405"/>
              <a:ext cx="100937" cy="45964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5400" b="1" dirty="0">
                <a:solidFill>
                  <a:schemeClr val="tx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9007" y="1781667"/>
              <a:ext cx="3835387" cy="19918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lvl="0" algn="ctr"/>
              <a:endParaRPr lang="en-US" sz="2000" b="1" dirty="0">
                <a:solidFill>
                  <a:schemeClr val="tx2"/>
                </a:solidFill>
                <a:latin typeface="Lucida Sans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2943749" y="3316494"/>
            <a:ext cx="8045344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accent1">
                    <a:lumMod val="50000"/>
                  </a:schemeClr>
                </a:solidFill>
              </a:rPr>
              <a:t>KINERJA PENDAPATAN</a:t>
            </a:r>
            <a:endParaRPr lang="en-US" sz="5400" b="1" cap="none" spc="0" dirty="0">
              <a:ln w="50800"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243" y="2841967"/>
            <a:ext cx="914400" cy="91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906" y="3756367"/>
            <a:ext cx="1117618" cy="111761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1832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893468" y="152400"/>
            <a:ext cx="6801144" cy="794050"/>
            <a:chOff x="893468" y="152400"/>
            <a:chExt cx="6801144" cy="794050"/>
          </a:xfrm>
        </p:grpSpPr>
        <p:sp>
          <p:nvSpPr>
            <p:cNvPr id="8" name="Rectangle: Rounded Corners 74">
              <a:extLst>
                <a:ext uri="{FF2B5EF4-FFF2-40B4-BE49-F238E27FC236}">
                  <a16:creationId xmlns:a16="http://schemas.microsoft.com/office/drawing/2014/main" xmlns="" id="{8D4F3653-381C-442F-A7FA-3C7A6CC00AF1}"/>
                </a:ext>
              </a:extLst>
            </p:cNvPr>
            <p:cNvSpPr/>
            <p:nvPr/>
          </p:nvSpPr>
          <p:spPr>
            <a:xfrm>
              <a:off x="1006066" y="207489"/>
              <a:ext cx="6688546" cy="683871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5502FCE7-DDB5-40C5-8BAE-25BF0A90D05A}"/>
                </a:ext>
              </a:extLst>
            </p:cNvPr>
            <p:cNvSpPr/>
            <p:nvPr/>
          </p:nvSpPr>
          <p:spPr>
            <a:xfrm>
              <a:off x="893468" y="152400"/>
              <a:ext cx="980542" cy="794050"/>
            </a:xfrm>
            <a:prstGeom prst="ellipse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392B0DEC-FAAA-4D26-8F4B-2CD9CD11400F}"/>
                </a:ext>
              </a:extLst>
            </p:cNvPr>
            <p:cNvSpPr/>
            <p:nvPr/>
          </p:nvSpPr>
          <p:spPr>
            <a:xfrm>
              <a:off x="893468" y="207489"/>
              <a:ext cx="844486" cy="6838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</a:t>
              </a:r>
              <a:endParaRPr lang="en-US" sz="3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60412" y="152400"/>
            <a:ext cx="7866857" cy="68387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REALISASI PENDAPATAN</a:t>
            </a:r>
            <a:endParaRPr lang="en-US" sz="32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8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7318170"/>
              </p:ext>
            </p:extLst>
          </p:nvPr>
        </p:nvGraphicFramePr>
        <p:xfrm>
          <a:off x="405780" y="1772816"/>
          <a:ext cx="11072741" cy="370100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8612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261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853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14659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SAMPAI</a:t>
                      </a:r>
                      <a:r>
                        <a:rPr lang="en-US" sz="1800" b="1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DENGAN BULAN SEPTEMBER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0" marR="181930" marT="68615" marB="6861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45755" marB="4575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45755" marB="45755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980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2"/>
                          </a:solidFill>
                        </a:rPr>
                        <a:t>TARGET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0" marR="181930" marT="68615" marB="68615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2"/>
                          </a:solidFill>
                        </a:rPr>
                        <a:t>REALISASI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0" marR="181930" marT="68615" marB="6861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43" marB="45743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980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solidFill>
                            <a:schemeClr val="tx2"/>
                          </a:solidFill>
                        </a:rPr>
                        <a:t>Rp</a:t>
                      </a:r>
                      <a:r>
                        <a:rPr lang="en-US" sz="1800" b="1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0" marR="181930" marT="68615" marB="686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solidFill>
                            <a:schemeClr val="tx2"/>
                          </a:solidFill>
                        </a:rPr>
                        <a:t>Rp</a:t>
                      </a:r>
                      <a:r>
                        <a:rPr lang="en-US" sz="1800" b="1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0" marR="181930" marT="68615" marB="686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2"/>
                          </a:solidFill>
                        </a:rPr>
                        <a:t>(%)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0" marR="181930" marT="68615" marB="68615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9480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40.000.000.000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0" marR="181930" marT="68615" marB="6861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23.640.288.483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59,10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787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8775D-E73A-47E6-B0A4-18E8271E588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635952304"/>
              </p:ext>
            </p:extLst>
          </p:nvPr>
        </p:nvGraphicFramePr>
        <p:xfrm>
          <a:off x="477788" y="1556792"/>
          <a:ext cx="1130525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8012" y="346974"/>
            <a:ext cx="10969945" cy="445878"/>
          </a:xfrm>
          <a:prstGeom prst="rect">
            <a:avLst/>
          </a:prstGeom>
          <a:noFill/>
        </p:spPr>
        <p:txBody>
          <a:bodyPr wrap="square" lIns="136767" tIns="68383" rIns="136767" bIns="68383">
            <a:spAutoFit/>
          </a:bodyPr>
          <a:lstStyle/>
          <a:p>
            <a:pPr algn="ctr"/>
            <a:r>
              <a:rPr lang="en-US" sz="2000" b="1" dirty="0" smtClean="0">
                <a:ln w="0"/>
                <a:solidFill>
                  <a:srgbClr val="CC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REALISASI PENDAPATAN</a:t>
            </a:r>
            <a:endParaRPr lang="en-US" sz="2000" b="1" dirty="0">
              <a:ln w="0"/>
              <a:solidFill>
                <a:srgbClr val="CC33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65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 flipH="1">
            <a:off x="10558908" y="6309320"/>
            <a:ext cx="288032" cy="432048"/>
          </a:xfrm>
        </p:spPr>
        <p:txBody>
          <a:bodyPr/>
          <a:lstStyle/>
          <a:p>
            <a:pPr>
              <a:defRPr/>
            </a:pPr>
            <a:fld id="{1CA8775D-E73A-47E6-B0A4-18E8271E588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893468" y="152400"/>
            <a:ext cx="8009256" cy="794050"/>
            <a:chOff x="893468" y="152400"/>
            <a:chExt cx="8009256" cy="794050"/>
          </a:xfrm>
        </p:grpSpPr>
        <p:sp>
          <p:nvSpPr>
            <p:cNvPr id="18" name="Rectangle: Rounded Corners 74">
              <a:extLst>
                <a:ext uri="{FF2B5EF4-FFF2-40B4-BE49-F238E27FC236}">
                  <a16:creationId xmlns:a16="http://schemas.microsoft.com/office/drawing/2014/main" xmlns="" id="{8D4F3653-381C-442F-A7FA-3C7A6CC00AF1}"/>
                </a:ext>
              </a:extLst>
            </p:cNvPr>
            <p:cNvSpPr/>
            <p:nvPr/>
          </p:nvSpPr>
          <p:spPr>
            <a:xfrm>
              <a:off x="1006066" y="207489"/>
              <a:ext cx="7896658" cy="683871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5502FCE7-DDB5-40C5-8BAE-25BF0A90D05A}"/>
                </a:ext>
              </a:extLst>
            </p:cNvPr>
            <p:cNvSpPr/>
            <p:nvPr/>
          </p:nvSpPr>
          <p:spPr>
            <a:xfrm>
              <a:off x="893468" y="152400"/>
              <a:ext cx="980542" cy="794050"/>
            </a:xfrm>
            <a:prstGeom prst="ellipse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392B0DEC-FAAA-4D26-8F4B-2CD9CD11400F}"/>
                </a:ext>
              </a:extLst>
            </p:cNvPr>
            <p:cNvSpPr/>
            <p:nvPr/>
          </p:nvSpPr>
          <p:spPr>
            <a:xfrm>
              <a:off x="893468" y="207489"/>
              <a:ext cx="844486" cy="6838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2</a:t>
              </a:r>
              <a:endParaRPr lang="en-US" sz="3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22" name="Title 1"/>
          <p:cNvSpPr txBox="1">
            <a:spLocks/>
          </p:cNvSpPr>
          <p:nvPr/>
        </p:nvSpPr>
        <p:spPr>
          <a:xfrm>
            <a:off x="1331149" y="76200"/>
            <a:ext cx="7866857" cy="6838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REALISASI PENDAPATAN PER KEGIATAN</a:t>
            </a:r>
            <a:endParaRPr lang="en-US" sz="24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654099991"/>
              </p:ext>
            </p:extLst>
          </p:nvPr>
        </p:nvGraphicFramePr>
        <p:xfrm>
          <a:off x="261764" y="1412776"/>
          <a:ext cx="39048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ight Arrow 4"/>
          <p:cNvSpPr/>
          <p:nvPr/>
        </p:nvSpPr>
        <p:spPr>
          <a:xfrm rot="20484966" flipH="1">
            <a:off x="3028947" y="4362705"/>
            <a:ext cx="1108559" cy="827070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75,46%</a:t>
            </a:r>
            <a:endParaRPr lang="en-US" sz="1200" b="1" dirty="0">
              <a:solidFill>
                <a:schemeClr val="tx2"/>
              </a:solidFill>
              <a:latin typeface="Verdana" pitchFamily="34" charset="0"/>
              <a:ea typeface="Verdana" pitchFamily="34" charset="0"/>
            </a:endParaRP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3563828692"/>
              </p:ext>
            </p:extLst>
          </p:nvPr>
        </p:nvGraphicFramePr>
        <p:xfrm>
          <a:off x="3934172" y="1412776"/>
          <a:ext cx="39048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3016722535"/>
              </p:ext>
            </p:extLst>
          </p:nvPr>
        </p:nvGraphicFramePr>
        <p:xfrm>
          <a:off x="7678588" y="1412776"/>
          <a:ext cx="39048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6738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3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10011</TotalTime>
  <Words>5862</Words>
  <Application>Microsoft Office PowerPoint</Application>
  <PresentationFormat>Custom</PresentationFormat>
  <Paragraphs>4562</Paragraphs>
  <Slides>50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Theme3</vt:lpstr>
      <vt:lpstr>PowerPoint Presentation</vt:lpstr>
      <vt:lpstr>PowerPoint Presentation</vt:lpstr>
      <vt:lpstr>REALISASI ANGGARAN</vt:lpstr>
      <vt:lpstr>PowerPoint Presentation</vt:lpstr>
      <vt:lpstr>PowerPoint Presentation</vt:lpstr>
      <vt:lpstr>PowerPoint Presentation</vt:lpstr>
      <vt:lpstr>REALISASI PENDAPATAN</vt:lpstr>
      <vt:lpstr>REALISASI PENDAPATAN</vt:lpstr>
      <vt:lpstr>PowerPoint Presentation</vt:lpstr>
      <vt:lpstr>PowerPoint Presentation</vt:lpstr>
      <vt:lpstr>PowerPoint Presentation</vt:lpstr>
      <vt:lpstr>PowerPoint Presentation</vt:lpstr>
      <vt:lpstr>B O R ( % )</vt:lpstr>
      <vt:lpstr>Cakupan Kunjungan Rawat Jalan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WILAYAH CAKUPAN  SURAKARTA &amp; JAWA TENGAH s/d SEPTEMBER 2018</vt:lpstr>
      <vt:lpstr>DATA WILAYAH CAKUPAN  JAWA TIMUR s/d SEPTEMBER 2018</vt:lpstr>
      <vt:lpstr>DATA WILAYAH CAKUPAN  SURAKARTA &amp; JAWA TENGAH s/d SEPTEMBER 2018</vt:lpstr>
      <vt:lpstr>DATA WILAYAH CAKUPAN  JAWA TIMUR s/d SEPTEMBER 2018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acer</cp:lastModifiedBy>
  <cp:revision>671</cp:revision>
  <cp:lastPrinted>2018-10-25T06:06:35Z</cp:lastPrinted>
  <dcterms:created xsi:type="dcterms:W3CDTF">2017-07-26T01:43:47Z</dcterms:created>
  <dcterms:modified xsi:type="dcterms:W3CDTF">2018-11-14T06:16:43Z</dcterms:modified>
</cp:coreProperties>
</file>