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52"/>
  </p:notesMasterIdLst>
  <p:handoutMasterIdLst>
    <p:handoutMasterId r:id="rId53"/>
  </p:handoutMasterIdLst>
  <p:sldIdLst>
    <p:sldId id="257" r:id="rId2"/>
    <p:sldId id="330" r:id="rId3"/>
    <p:sldId id="317" r:id="rId4"/>
    <p:sldId id="331" r:id="rId5"/>
    <p:sldId id="346" r:id="rId6"/>
    <p:sldId id="332" r:id="rId7"/>
    <p:sldId id="260" r:id="rId8"/>
    <p:sldId id="357" r:id="rId9"/>
    <p:sldId id="391" r:id="rId10"/>
    <p:sldId id="333" r:id="rId11"/>
    <p:sldId id="265" r:id="rId12"/>
    <p:sldId id="390" r:id="rId13"/>
    <p:sldId id="358" r:id="rId14"/>
    <p:sldId id="360" r:id="rId15"/>
    <p:sldId id="362" r:id="rId16"/>
    <p:sldId id="272" r:id="rId17"/>
    <p:sldId id="361" r:id="rId18"/>
    <p:sldId id="285" r:id="rId19"/>
    <p:sldId id="389" r:id="rId20"/>
    <p:sldId id="334" r:id="rId21"/>
    <p:sldId id="335" r:id="rId22"/>
    <p:sldId id="336" r:id="rId23"/>
    <p:sldId id="337" r:id="rId24"/>
    <p:sldId id="338" r:id="rId25"/>
    <p:sldId id="363" r:id="rId26"/>
    <p:sldId id="384" r:id="rId27"/>
    <p:sldId id="364" r:id="rId28"/>
    <p:sldId id="385" r:id="rId29"/>
    <p:sldId id="365" r:id="rId30"/>
    <p:sldId id="386" r:id="rId31"/>
    <p:sldId id="366" r:id="rId32"/>
    <p:sldId id="388" r:id="rId33"/>
    <p:sldId id="368" r:id="rId34"/>
    <p:sldId id="369" r:id="rId35"/>
    <p:sldId id="387" r:id="rId36"/>
    <p:sldId id="370" r:id="rId37"/>
    <p:sldId id="371" r:id="rId38"/>
    <p:sldId id="372" r:id="rId39"/>
    <p:sldId id="373" r:id="rId40"/>
    <p:sldId id="374" r:id="rId41"/>
    <p:sldId id="375" r:id="rId42"/>
    <p:sldId id="376" r:id="rId43"/>
    <p:sldId id="377" r:id="rId44"/>
    <p:sldId id="378" r:id="rId45"/>
    <p:sldId id="379" r:id="rId46"/>
    <p:sldId id="380" r:id="rId47"/>
    <p:sldId id="381" r:id="rId48"/>
    <p:sldId id="382" r:id="rId49"/>
    <p:sldId id="383" r:id="rId50"/>
    <p:sldId id="344" r:id="rId51"/>
  </p:sldIdLst>
  <p:sldSz cx="12188825" cy="6858000"/>
  <p:notesSz cx="6858000" cy="11134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FFFF00"/>
    <a:srgbClr val="CC00FF"/>
    <a:srgbClr val="6666FF"/>
    <a:srgbClr val="FF0000"/>
    <a:srgbClr val="99FF66"/>
    <a:srgbClr val="000000"/>
    <a:srgbClr val="CC3300"/>
    <a:srgbClr val="0C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92639" autoAdjust="0"/>
  </p:normalViewPr>
  <p:slideViewPr>
    <p:cSldViewPr>
      <p:cViewPr varScale="1">
        <p:scale>
          <a:sx n="68" d="100"/>
          <a:sy n="68" d="100"/>
        </p:scale>
        <p:origin x="786" y="66"/>
      </p:cViewPr>
      <p:guideLst>
        <p:guide orient="horz" pos="2160"/>
        <p:guide pos="288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4.1771674492307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CF4-4242-89BF-D02CED566F32}"/>
                </c:ext>
              </c:extLst>
            </c:dLbl>
            <c:dLbl>
              <c:idx val="1"/>
              <c:layout>
                <c:manualLayout>
                  <c:x val="-1.191684407438214E-3"/>
                  <c:y val="-4.8733620241025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CF4-4242-89BF-D02CED566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C0C0C"/>
                    </a:solidFill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59321177000</c:v>
                </c:pt>
                <c:pt idx="1">
                  <c:v>93264108000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F4-4242-89BF-D02CED566F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FFFF66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7.7420410077892632E-2"/>
                  <c:y val="-5.0126027663592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A47-43B8-9F0F-6C081B99ABCB}"/>
                </c:ext>
              </c:extLst>
            </c:dLbl>
            <c:dLbl>
              <c:idx val="1"/>
              <c:layout>
                <c:manualLayout>
                  <c:x val="7.38844332611691E-2"/>
                  <c:y val="-4.4092323075213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CF4-4242-89BF-D02CED566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Sheet1!$C$2:$C$3</c:f>
              <c:numCache>
                <c:formatCode>_(* #,##0_);_(* \(#,##0\);_(* "-"_);_(@_)</c:formatCode>
                <c:ptCount val="2"/>
                <c:pt idx="0">
                  <c:v>53955267889</c:v>
                </c:pt>
                <c:pt idx="1">
                  <c:v>44682580184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F4-4242-89BF-D02CED566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9606528"/>
        <c:axId val="249608064"/>
        <c:axId val="0"/>
      </c:bar3DChart>
      <c:catAx>
        <c:axId val="24960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c:spPr>
        <c:txPr>
          <a:bodyPr rot="-60000000" vert="horz"/>
          <a:lstStyle/>
          <a:p>
            <a:pPr>
              <a:defRPr b="1">
                <a:solidFill>
                  <a:schemeClr val="tx2"/>
                </a:solidFill>
              </a:defRPr>
            </a:pPr>
            <a:endParaRPr lang="id-ID"/>
          </a:p>
        </c:txPr>
        <c:crossAx val="249608064"/>
        <c:crosses val="autoZero"/>
        <c:auto val="1"/>
        <c:lblAlgn val="ctr"/>
        <c:lblOffset val="100"/>
        <c:noMultiLvlLbl val="0"/>
      </c:catAx>
      <c:valAx>
        <c:axId val="249608064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249606528"/>
        <c:crosses val="autoZero"/>
        <c:crossBetween val="between"/>
      </c:valAx>
      <c:spPr>
        <a:scene3d>
          <a:camera prst="orthographicFront"/>
          <a:lightRig rig="threePt" dir="t"/>
        </a:scene3d>
        <a:sp3d prstMaterial="dkEdge"/>
      </c:spPr>
    </c:plotArea>
    <c:legend>
      <c:legendPos val="b"/>
      <c:layout/>
      <c:overlay val="0"/>
      <c:txPr>
        <a:bodyPr rot="0" vert="horz"/>
        <a:lstStyle/>
        <a:p>
          <a:pPr>
            <a:defRPr b="1">
              <a:solidFill>
                <a:schemeClr val="tx2"/>
              </a:solidFill>
            </a:defRPr>
          </a:pPr>
          <a:endParaRPr lang="id-ID"/>
        </a:p>
      </c:txPr>
    </c:legend>
    <c:plotVisOnly val="1"/>
    <c:dispBlanksAs val="gap"/>
    <c:showDLblsOverMax val="0"/>
  </c:chart>
  <c:spPr>
    <a:effectLst>
      <a:innerShdw blurRad="63500" dist="50800" dir="189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id-ID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9306930693069355E-2"/>
          <c:y val="7.421150278293139E-3"/>
          <c:w val="0.90759075907590758"/>
          <c:h val="0.769944341372912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Rawat Jalan</c:v>
                </c:pt>
              </c:strCache>
            </c:strRef>
          </c:tx>
          <c:spPr>
            <a:solidFill>
              <a:srgbClr val="DA5912"/>
            </a:solidFill>
            <a:ln w="25396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82</c:v>
                </c:pt>
                <c:pt idx="1">
                  <c:v>44</c:v>
                </c:pt>
                <c:pt idx="2">
                  <c:v>42</c:v>
                </c:pt>
                <c:pt idx="3">
                  <c:v>48</c:v>
                </c:pt>
                <c:pt idx="4">
                  <c:v>62</c:v>
                </c:pt>
                <c:pt idx="5">
                  <c:v>72</c:v>
                </c:pt>
                <c:pt idx="6">
                  <c:v>33</c:v>
                </c:pt>
                <c:pt idx="7">
                  <c:v>45</c:v>
                </c:pt>
                <c:pt idx="8">
                  <c:v>35</c:v>
                </c:pt>
                <c:pt idx="9">
                  <c:v>39</c:v>
                </c:pt>
                <c:pt idx="1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FC-41AE-90A8-97B263E8F7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Rawat Inap</c:v>
                </c:pt>
              </c:strCache>
            </c:strRef>
          </c:tx>
          <c:spPr>
            <a:solidFill>
              <a:srgbClr val="6666FF"/>
            </a:solidFill>
            <a:ln w="25396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1.4268075798310156E-2"/>
                  <c:y val="-4.3199497661274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7FC-41AE-90A8-97B263E8F70A}"/>
                </c:ext>
              </c:extLst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100" b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227</c:v>
                </c:pt>
                <c:pt idx="1">
                  <c:v>224</c:v>
                </c:pt>
                <c:pt idx="2">
                  <c:v>250</c:v>
                </c:pt>
                <c:pt idx="3">
                  <c:v>257</c:v>
                </c:pt>
                <c:pt idx="4">
                  <c:v>238</c:v>
                </c:pt>
                <c:pt idx="5">
                  <c:v>195</c:v>
                </c:pt>
                <c:pt idx="6">
                  <c:v>257</c:v>
                </c:pt>
                <c:pt idx="7">
                  <c:v>206</c:v>
                </c:pt>
                <c:pt idx="8">
                  <c:v>240</c:v>
                </c:pt>
                <c:pt idx="9">
                  <c:v>208</c:v>
                </c:pt>
                <c:pt idx="10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FC-41AE-90A8-97B263E8F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821184"/>
        <c:axId val="159822976"/>
        <c:axId val="0"/>
      </c:bar3DChart>
      <c:catAx>
        <c:axId val="15982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d-ID"/>
          </a:p>
        </c:txPr>
        <c:crossAx val="159822976"/>
        <c:crosses val="autoZero"/>
        <c:auto val="1"/>
        <c:lblAlgn val="ctr"/>
        <c:lblOffset val="100"/>
        <c:noMultiLvlLbl val="0"/>
      </c:catAx>
      <c:valAx>
        <c:axId val="159822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9821184"/>
        <c:crosses val="autoZero"/>
        <c:crossBetween val="between"/>
      </c:valAx>
      <c:spPr>
        <a:noFill/>
        <a:ln w="25396">
          <a:noFill/>
        </a:ln>
      </c:spPr>
    </c:plotArea>
    <c:legend>
      <c:legendPos val="b"/>
      <c:layout/>
      <c:overlay val="0"/>
      <c:spPr>
        <a:noFill/>
        <a:ln w="2539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21012101210122"/>
          <c:y val="4.9861495844875418E-2"/>
          <c:w val="0.88228822882288238"/>
          <c:h val="0.6563832276148192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KUNJUNGAN</c:v>
                </c:pt>
              </c:strCache>
            </c:strRef>
          </c:tx>
          <c:spPr>
            <a:ln w="31877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rgbClr val="FF0000"/>
              </a:solidFill>
              <a:ln w="10625">
                <a:solidFill>
                  <a:srgbClr val="00B0F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marker>
          <c:dLbls>
            <c:spPr>
              <a:solidFill>
                <a:srgbClr val="FFFF00"/>
              </a:solidFill>
              <a:ln w="26133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id-ID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Sheet1!$A$3:$A$13</c:f>
              <c:strCache>
                <c:ptCount val="10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MEI</c:v>
                </c:pt>
                <c:pt idx="4">
                  <c:v>JUNI</c:v>
                </c:pt>
                <c:pt idx="5">
                  <c:v>JULI</c:v>
                </c:pt>
                <c:pt idx="6">
                  <c:v>AGT</c:v>
                </c:pt>
                <c:pt idx="7">
                  <c:v>SEP</c:v>
                </c:pt>
                <c:pt idx="8">
                  <c:v>OKT</c:v>
                </c:pt>
                <c:pt idx="9">
                  <c:v>NOV</c:v>
                </c:pt>
              </c:strCache>
            </c:strRef>
          </c:cat>
          <c:val>
            <c:numRef>
              <c:f>Sheet1!$B$3:$B$13</c:f>
              <c:numCache>
                <c:formatCode>#,##0</c:formatCode>
                <c:ptCount val="11"/>
                <c:pt idx="0">
                  <c:v>268</c:v>
                </c:pt>
                <c:pt idx="1">
                  <c:v>292</c:v>
                </c:pt>
                <c:pt idx="2">
                  <c:v>305</c:v>
                </c:pt>
                <c:pt idx="3">
                  <c:v>300</c:v>
                </c:pt>
                <c:pt idx="4">
                  <c:v>267</c:v>
                </c:pt>
                <c:pt idx="5">
                  <c:v>290</c:v>
                </c:pt>
                <c:pt idx="6">
                  <c:v>251</c:v>
                </c:pt>
                <c:pt idx="7">
                  <c:v>275</c:v>
                </c:pt>
                <c:pt idx="8">
                  <c:v>247</c:v>
                </c:pt>
                <c:pt idx="9">
                  <c:v>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28-4C73-B5B1-7B363B507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909056"/>
        <c:axId val="252910592"/>
      </c:lineChart>
      <c:catAx>
        <c:axId val="25290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06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2"/>
                </a:solidFill>
                <a:latin typeface="Verdana"/>
                <a:ea typeface="Verdana"/>
                <a:cs typeface="Verdana"/>
              </a:defRPr>
            </a:pPr>
            <a:endParaRPr lang="id-ID"/>
          </a:p>
        </c:txPr>
        <c:crossAx val="252910592"/>
        <c:crosses val="autoZero"/>
        <c:auto val="1"/>
        <c:lblAlgn val="ctr"/>
        <c:lblOffset val="100"/>
        <c:noMultiLvlLbl val="0"/>
      </c:catAx>
      <c:valAx>
        <c:axId val="2529105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52909056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30" b="0" i="0" u="none" strike="noStrike" baseline="0">
          <a:solidFill>
            <a:srgbClr val="000000"/>
          </a:solidFill>
          <a:latin typeface="Impact"/>
          <a:ea typeface="Impact"/>
          <a:cs typeface="Impact"/>
        </a:defRPr>
      </a:pPr>
      <a:endParaRPr lang="id-ID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CEE8-42A8-9D9C-FD121F6DFE8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CEE8-42A8-9D9C-FD121F6DFE8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CEE8-42A8-9D9C-FD121F6DFE87}"/>
              </c:ext>
            </c:extLst>
          </c:dPt>
          <c:dPt>
            <c:idx val="4"/>
            <c:invertIfNegative val="0"/>
            <c:bubble3D val="0"/>
            <c:spPr>
              <a:solidFill>
                <a:srgbClr val="CC00FF"/>
              </a:solidFill>
            </c:spPr>
            <c:extLst>
              <c:ext xmlns:c16="http://schemas.microsoft.com/office/drawing/2014/chart" uri="{C3380CC4-5D6E-409C-BE32-E72D297353CC}">
                <c16:uniqueId val="{00000007-CEE8-42A8-9D9C-FD121F6DFE87}"/>
              </c:ext>
            </c:extLst>
          </c:dPt>
          <c:dLbls>
            <c:dLbl>
              <c:idx val="0"/>
              <c:layout>
                <c:manualLayout>
                  <c:x val="2.1042034695167191E-3"/>
                  <c:y val="-2.3004690300111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EE8-42A8-9D9C-FD121F6DFE87}"/>
                </c:ext>
              </c:extLst>
            </c:dLbl>
            <c:dLbl>
              <c:idx val="1"/>
              <c:layout>
                <c:manualLayout>
                  <c:x val="1.157311908234192E-2"/>
                  <c:y val="-2.556076700012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EE8-42A8-9D9C-FD121F6DFE87}"/>
                </c:ext>
              </c:extLst>
            </c:dLbl>
            <c:dLbl>
              <c:idx val="2"/>
              <c:layout>
                <c:manualLayout>
                  <c:x val="2.3146238164683912E-2"/>
                  <c:y val="-3.067292040014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EE8-42A8-9D9C-FD121F6DFE87}"/>
                </c:ext>
              </c:extLst>
            </c:dLbl>
            <c:dLbl>
              <c:idx val="3"/>
              <c:layout>
                <c:manualLayout>
                  <c:x val="3.1563052042750798E-3"/>
                  <c:y val="-2.556076700012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EE8-42A8-9D9C-FD121F6DFE87}"/>
                </c:ext>
              </c:extLst>
            </c:dLbl>
            <c:dLbl>
              <c:idx val="4"/>
              <c:layout>
                <c:manualLayout>
                  <c:x val="1.2625220817100321E-2"/>
                  <c:y val="-4.0897227200198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EE8-42A8-9D9C-FD121F6DFE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UMUM</c:v>
                </c:pt>
                <c:pt idx="1">
                  <c:v>NPBI</c:v>
                </c:pt>
                <c:pt idx="2">
                  <c:v>PBI</c:v>
                </c:pt>
                <c:pt idx="3">
                  <c:v>JKD</c:v>
                </c:pt>
                <c:pt idx="4">
                  <c:v>BKMKS</c:v>
                </c:pt>
              </c:strCache>
            </c:strRef>
          </c:cat>
          <c:val>
            <c:numRef>
              <c:f>Sheet1!$B$2:$B$6</c:f>
              <c:numCache>
                <c:formatCode>_(* #,##0_);_(* \(#,##0\);_(* "-"_);_(@_)</c:formatCode>
                <c:ptCount val="5"/>
                <c:pt idx="0">
                  <c:v>14003</c:v>
                </c:pt>
                <c:pt idx="1">
                  <c:v>10265</c:v>
                </c:pt>
                <c:pt idx="2">
                  <c:v>14204</c:v>
                </c:pt>
                <c:pt idx="3">
                  <c:v>1158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E8-42A8-9D9C-FD121F6DF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3103488"/>
        <c:axId val="253117568"/>
        <c:axId val="0"/>
      </c:bar3DChart>
      <c:catAx>
        <c:axId val="253103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i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id-ID"/>
          </a:p>
        </c:txPr>
        <c:crossAx val="253117568"/>
        <c:crosses val="autoZero"/>
        <c:auto val="1"/>
        <c:lblAlgn val="ctr"/>
        <c:lblOffset val="100"/>
        <c:noMultiLvlLbl val="0"/>
      </c:catAx>
      <c:valAx>
        <c:axId val="253117568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253103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d-ID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603009403912547E-2"/>
          <c:y val="9.406362256045625E-2"/>
          <c:w val="0.96879398119217486"/>
          <c:h val="0.697595174610228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24D1-4B92-B6F5-413A16ECD1F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24D1-4B92-B6F5-413A16ECD1F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4D1-4B92-B6F5-413A16ECD1F1}"/>
              </c:ext>
            </c:extLst>
          </c:dPt>
          <c:dPt>
            <c:idx val="4"/>
            <c:invertIfNegative val="0"/>
            <c:bubble3D val="0"/>
            <c:spPr>
              <a:solidFill>
                <a:srgbClr val="CC00FF"/>
              </a:solidFill>
            </c:spPr>
            <c:extLst>
              <c:ext xmlns:c16="http://schemas.microsoft.com/office/drawing/2014/chart" uri="{C3380CC4-5D6E-409C-BE32-E72D297353CC}">
                <c16:uniqueId val="{00000007-24D1-4B92-B6F5-413A16ECD1F1}"/>
              </c:ext>
            </c:extLst>
          </c:dPt>
          <c:dLbls>
            <c:dLbl>
              <c:idx val="0"/>
              <c:layout>
                <c:manualLayout>
                  <c:x val="2.1042034695167191E-3"/>
                  <c:y val="-2.3004690300111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4D1-4B92-B6F5-413A16ECD1F1}"/>
                </c:ext>
              </c:extLst>
            </c:dLbl>
            <c:dLbl>
              <c:idx val="1"/>
              <c:layout>
                <c:manualLayout>
                  <c:x val="1.157311908234192E-2"/>
                  <c:y val="-2.556076700012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4D1-4B92-B6F5-413A16ECD1F1}"/>
                </c:ext>
              </c:extLst>
            </c:dLbl>
            <c:dLbl>
              <c:idx val="2"/>
              <c:layout>
                <c:manualLayout>
                  <c:x val="2.3146238164683912E-2"/>
                  <c:y val="-3.067292040014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4D1-4B92-B6F5-413A16ECD1F1}"/>
                </c:ext>
              </c:extLst>
            </c:dLbl>
            <c:dLbl>
              <c:idx val="3"/>
              <c:layout>
                <c:manualLayout>
                  <c:x val="3.1563052042750798E-3"/>
                  <c:y val="-2.556076700012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4D1-4B92-B6F5-413A16ECD1F1}"/>
                </c:ext>
              </c:extLst>
            </c:dLbl>
            <c:dLbl>
              <c:idx val="4"/>
              <c:layout>
                <c:manualLayout>
                  <c:x val="1.2625220817100321E-2"/>
                  <c:y val="-4.0897227200198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4D1-4B92-B6F5-413A16ECD1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UMUM</c:v>
                </c:pt>
                <c:pt idx="1">
                  <c:v>NPBI</c:v>
                </c:pt>
                <c:pt idx="2">
                  <c:v>PBI</c:v>
                </c:pt>
                <c:pt idx="3">
                  <c:v>JKD</c:v>
                </c:pt>
                <c:pt idx="4">
                  <c:v>BKMKS</c:v>
                </c:pt>
              </c:strCache>
            </c:strRef>
          </c:cat>
          <c:val>
            <c:numRef>
              <c:f>Sheet1!$B$2:$B$6</c:f>
              <c:numCache>
                <c:formatCode>_(* #,##0_);_(* \(#,##0\);_(* "-"_);_(@_)</c:formatCode>
                <c:ptCount val="5"/>
                <c:pt idx="0">
                  <c:v>430</c:v>
                </c:pt>
                <c:pt idx="1">
                  <c:v>706</c:v>
                </c:pt>
                <c:pt idx="2">
                  <c:v>1332</c:v>
                </c:pt>
                <c:pt idx="3">
                  <c:v>223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D1-4B92-B6F5-413A16ECD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3155968"/>
        <c:axId val="253161856"/>
        <c:axId val="0"/>
      </c:bar3DChart>
      <c:catAx>
        <c:axId val="253155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i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id-ID"/>
          </a:p>
        </c:txPr>
        <c:crossAx val="253161856"/>
        <c:crosses val="autoZero"/>
        <c:auto val="1"/>
        <c:lblAlgn val="ctr"/>
        <c:lblOffset val="100"/>
        <c:noMultiLvlLbl val="0"/>
      </c:catAx>
      <c:valAx>
        <c:axId val="253161856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253155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d-ID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8477084650732575E-2"/>
          <c:w val="0.98131753938168231"/>
          <c:h val="0.904510725682245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PENDAPATAN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B08-4984-A4C5-5919F096901A}"/>
              </c:ext>
            </c:extLst>
          </c:dPt>
          <c:dPt>
            <c:idx val="1"/>
            <c:invertIfNegative val="0"/>
            <c:bubble3D val="0"/>
            <c:spPr>
              <a:solidFill>
                <a:srgbClr val="E28B0A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B08-4984-A4C5-5919F096901A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B08-4984-A4C5-5919F096901A}"/>
              </c:ext>
            </c:extLst>
          </c:dPt>
          <c:dPt>
            <c:idx val="4"/>
            <c:invertIfNegative val="0"/>
            <c:bubble3D val="0"/>
            <c:spPr>
              <a:solidFill>
                <a:srgbClr val="CCFF33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B08-4984-A4C5-5919F096901A}"/>
              </c:ext>
            </c:extLst>
          </c:dPt>
          <c:dPt>
            <c:idx val="5"/>
            <c:invertIfNegative val="0"/>
            <c:bubble3D val="0"/>
            <c:spPr>
              <a:solidFill>
                <a:srgbClr val="FF6699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DB08-4984-A4C5-5919F096901A}"/>
              </c:ext>
            </c:extLst>
          </c:dPt>
          <c:dPt>
            <c:idx val="6"/>
            <c:invertIfNegative val="0"/>
            <c:bubble3D val="0"/>
            <c:spPr>
              <a:solidFill>
                <a:srgbClr val="6666FF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DB08-4984-A4C5-5919F096901A}"/>
              </c:ext>
            </c:extLst>
          </c:dPt>
          <c:dPt>
            <c:idx val="8"/>
            <c:invertIfNegative val="0"/>
            <c:bubble3D val="0"/>
            <c:spPr>
              <a:solidFill>
                <a:srgbClr val="CC00FF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DB08-4984-A4C5-5919F096901A}"/>
              </c:ext>
            </c:extLst>
          </c:dPt>
          <c:dPt>
            <c:idx val="9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DB08-4984-A4C5-5919F096901A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DB08-4984-A4C5-5919F096901A}"/>
              </c:ext>
            </c:extLst>
          </c:dPt>
          <c:dLbls>
            <c:dLbl>
              <c:idx val="0"/>
              <c:layout>
                <c:manualLayout>
                  <c:x val="0"/>
                  <c:y val="-1.1134649253068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B08-4984-A4C5-5919F096901A}"/>
                </c:ext>
              </c:extLst>
            </c:dLbl>
            <c:dLbl>
              <c:idx val="1"/>
              <c:layout>
                <c:manualLayout>
                  <c:x val="0"/>
                  <c:y val="-1.948563619287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B08-4984-A4C5-5919F096901A}"/>
                </c:ext>
              </c:extLst>
            </c:dLbl>
            <c:dLbl>
              <c:idx val="2"/>
              <c:layout>
                <c:manualLayout>
                  <c:x val="0"/>
                  <c:y val="-2.2269298506137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DB08-4984-A4C5-5919F096901A}"/>
                </c:ext>
              </c:extLst>
            </c:dLbl>
            <c:dLbl>
              <c:idx val="3"/>
              <c:layout>
                <c:manualLayout>
                  <c:x val="-4.2688108964538223E-2"/>
                  <c:y val="-2.346842414334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B08-4984-A4C5-5919F096901A}"/>
                </c:ext>
              </c:extLst>
            </c:dLbl>
            <c:dLbl>
              <c:idx val="4"/>
              <c:layout>
                <c:manualLayout>
                  <c:x val="-2.2467425770809611E-3"/>
                  <c:y val="-4.5616360086974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B08-4984-A4C5-5919F096901A}"/>
                </c:ext>
              </c:extLst>
            </c:dLbl>
            <c:dLbl>
              <c:idx val="5"/>
              <c:layout>
                <c:manualLayout>
                  <c:x val="-1.1233712885404805E-3"/>
                  <c:y val="-3.858599044550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B08-4984-A4C5-5919F096901A}"/>
                </c:ext>
              </c:extLst>
            </c:dLbl>
            <c:dLbl>
              <c:idx val="6"/>
              <c:layout>
                <c:manualLayout>
                  <c:x val="7.3486356204698925E-17"/>
                  <c:y val="-2.2269298506137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B08-4984-A4C5-5919F096901A}"/>
                </c:ext>
              </c:extLst>
            </c:dLbl>
            <c:dLbl>
              <c:idx val="7"/>
              <c:layout>
                <c:manualLayout>
                  <c:x val="-2.9491946047042191E-2"/>
                  <c:y val="-2.8745813957179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B08-4984-A4C5-5919F096901A}"/>
                </c:ext>
              </c:extLst>
            </c:dLbl>
            <c:dLbl>
              <c:idx val="8"/>
              <c:layout>
                <c:manualLayout>
                  <c:x val="-4.0083930068376293E-3"/>
                  <c:y val="-2.7836623132672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B08-4984-A4C5-5919F096901A}"/>
                </c:ext>
              </c:extLst>
            </c:dLbl>
            <c:dLbl>
              <c:idx val="9"/>
              <c:layout>
                <c:manualLayout>
                  <c:x val="-2.4892846300872675E-3"/>
                  <c:y val="-1.3390178869014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DB08-4984-A4C5-5919F096901A}"/>
                </c:ext>
              </c:extLst>
            </c:dLbl>
            <c:dLbl>
              <c:idx val="10"/>
              <c:layout>
                <c:manualLayout>
                  <c:x val="0"/>
                  <c:y val="-5.5023648166076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DB08-4984-A4C5-5919F096901A}"/>
                </c:ext>
              </c:extLst>
            </c:dLbl>
            <c:spPr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</c:strCache>
            </c:strRef>
          </c:cat>
          <c:val>
            <c:numRef>
              <c:f>Sheet1!$B$2:$B$12</c:f>
              <c:numCache>
                <c:formatCode>_(* #,##0_);_(* \(#,##0\);_(* "-"_);_(@_)</c:formatCode>
                <c:ptCount val="11"/>
                <c:pt idx="0">
                  <c:v>3313857775</c:v>
                </c:pt>
                <c:pt idx="1">
                  <c:v>5535111155</c:v>
                </c:pt>
                <c:pt idx="2">
                  <c:v>7918307966</c:v>
                </c:pt>
                <c:pt idx="3">
                  <c:v>12585747071</c:v>
                </c:pt>
                <c:pt idx="4">
                  <c:v>13193610603</c:v>
                </c:pt>
                <c:pt idx="5">
                  <c:v>15597641575</c:v>
                </c:pt>
                <c:pt idx="6">
                  <c:v>19061619222</c:v>
                </c:pt>
                <c:pt idx="7">
                  <c:v>21015405672</c:v>
                </c:pt>
                <c:pt idx="8">
                  <c:v>23640288483</c:v>
                </c:pt>
                <c:pt idx="9">
                  <c:v>26547247966</c:v>
                </c:pt>
                <c:pt idx="10">
                  <c:v>27172489294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B08-4984-A4C5-5919F0969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285312"/>
        <c:axId val="128291200"/>
        <c:axId val="0"/>
      </c:bar3DChart>
      <c:catAx>
        <c:axId val="12828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id-ID"/>
          </a:p>
        </c:txPr>
        <c:crossAx val="128291200"/>
        <c:crosses val="autoZero"/>
        <c:auto val="1"/>
        <c:lblAlgn val="ctr"/>
        <c:lblOffset val="100"/>
        <c:noMultiLvlLbl val="0"/>
      </c:catAx>
      <c:valAx>
        <c:axId val="128291200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1282853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err="1" smtClean="0">
                <a:latin typeface="Verdana" pitchFamily="34" charset="0"/>
                <a:ea typeface="Verdana" pitchFamily="34" charset="0"/>
              </a:rPr>
              <a:t>Pelayanan</a:t>
            </a:r>
            <a:r>
              <a:rPr lang="en-US" sz="1600" b="1" baseline="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baseline="0" dirty="0" err="1" smtClean="0">
                <a:latin typeface="Verdana" pitchFamily="34" charset="0"/>
                <a:ea typeface="Verdana" pitchFamily="34" charset="0"/>
              </a:rPr>
              <a:t>Kesehatan</a:t>
            </a:r>
            <a:endParaRPr lang="en-US" sz="1600" b="1" dirty="0">
              <a:latin typeface="Verdana" pitchFamily="34" charset="0"/>
              <a:ea typeface="Verdana" pitchFamily="34" charset="0"/>
            </a:endParaRP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11E-3"/>
          <c:y val="0.24572893672039661"/>
          <c:w val="0.94935236649889265"/>
          <c:h val="0.67242857552013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92E-4E7D-A9CC-47B9C3E08E6A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33283000000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2E-4E7D-A9CC-47B9C3E08E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25543280842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2E-4E7D-A9CC-47B9C3E08E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8083840"/>
        <c:axId val="128085376"/>
        <c:axId val="0"/>
      </c:bar3DChart>
      <c:catAx>
        <c:axId val="128083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8085376"/>
        <c:crosses val="autoZero"/>
        <c:auto val="1"/>
        <c:lblAlgn val="ctr"/>
        <c:lblOffset val="100"/>
        <c:noMultiLvlLbl val="0"/>
      </c:catAx>
      <c:valAx>
        <c:axId val="128085376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128083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13E-3"/>
          <c:y val="0.91500924212929646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id-ID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d-ID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err="1" smtClean="0">
                <a:latin typeface="Verdana" pitchFamily="34" charset="0"/>
                <a:ea typeface="Verdana" pitchFamily="34" charset="0"/>
              </a:rPr>
              <a:t>Pendidikan</a:t>
            </a:r>
            <a:r>
              <a:rPr lang="en-US" sz="1600" b="1" dirty="0" smtClean="0">
                <a:latin typeface="Verdana" pitchFamily="34" charset="0"/>
                <a:ea typeface="Verdana" pitchFamily="34" charset="0"/>
              </a:rPr>
              <a:t> &amp; </a:t>
            </a:r>
            <a:r>
              <a:rPr lang="en-US" sz="1600" b="1" dirty="0" err="1" smtClean="0">
                <a:latin typeface="Verdana" pitchFamily="34" charset="0"/>
                <a:ea typeface="Verdana" pitchFamily="34" charset="0"/>
              </a:rPr>
              <a:t>Pelatihan</a:t>
            </a:r>
            <a:endParaRPr lang="en-US" sz="1600" b="1" dirty="0">
              <a:latin typeface="Verdana" pitchFamily="34" charset="0"/>
              <a:ea typeface="Verdana" pitchFamily="34" charset="0"/>
            </a:endParaRP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11E-3"/>
          <c:y val="0.24572893672039661"/>
          <c:w val="0.94935236649889265"/>
          <c:h val="0.67242857552013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18A-4839-9B08-342DB0D6D0F6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1172000000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8A-4839-9B08-342DB0D6D0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1223403000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8A-4839-9B08-342DB0D6D0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8192896"/>
        <c:axId val="128194432"/>
        <c:axId val="0"/>
      </c:bar3DChart>
      <c:catAx>
        <c:axId val="128192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8194432"/>
        <c:crosses val="autoZero"/>
        <c:auto val="1"/>
        <c:lblAlgn val="ctr"/>
        <c:lblOffset val="100"/>
        <c:noMultiLvlLbl val="0"/>
      </c:catAx>
      <c:valAx>
        <c:axId val="128194432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128192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13E-3"/>
          <c:y val="0.91500924212929646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id-ID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d-ID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smtClean="0">
                <a:latin typeface="Verdana" pitchFamily="34" charset="0"/>
                <a:ea typeface="Verdana" pitchFamily="34" charset="0"/>
              </a:rPr>
              <a:t>Lain-lain</a:t>
            </a:r>
            <a:endParaRPr lang="en-US" sz="1600" b="1" dirty="0">
              <a:latin typeface="Verdana" pitchFamily="34" charset="0"/>
              <a:ea typeface="Verdana" pitchFamily="34" charset="0"/>
            </a:endParaRP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11E-3"/>
          <c:y val="0.24572893672039661"/>
          <c:w val="0.94935236649889265"/>
          <c:h val="0.67242857552013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C0F-4644-9312-6031FE453EBE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545000000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0F-4644-9312-6031FE453E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405805452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0F-4644-9312-6031FE453E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8247680"/>
        <c:axId val="128249216"/>
        <c:axId val="0"/>
      </c:bar3DChart>
      <c:catAx>
        <c:axId val="128247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8249216"/>
        <c:crosses val="autoZero"/>
        <c:auto val="1"/>
        <c:lblAlgn val="ctr"/>
        <c:lblOffset val="100"/>
        <c:noMultiLvlLbl val="0"/>
      </c:catAx>
      <c:valAx>
        <c:axId val="128249216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1282476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13E-3"/>
          <c:y val="0.91500924212929646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id-ID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d-ID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88559191901149E-2"/>
          <c:y val="5.3358939513039522E-2"/>
          <c:w val="0.97562288161619803"/>
          <c:h val="0.4084967797370023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BOR (%)</c:v>
                </c:pt>
              </c:strCache>
            </c:strRef>
          </c:tx>
          <c:spPr>
            <a:ln w="38100" cmpd="sng">
              <a:solidFill>
                <a:srgbClr val="FF0000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10"/>
            <c:spPr>
              <a:ln w="12700"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id-ID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62.98</c:v>
                </c:pt>
                <c:pt idx="1">
                  <c:v>64.53</c:v>
                </c:pt>
                <c:pt idx="2">
                  <c:v>70.13</c:v>
                </c:pt>
                <c:pt idx="3">
                  <c:v>70.62</c:v>
                </c:pt>
                <c:pt idx="4">
                  <c:v>67.37</c:v>
                </c:pt>
                <c:pt idx="5">
                  <c:v>60.38</c:v>
                </c:pt>
                <c:pt idx="6" formatCode="0.00">
                  <c:v>65.3</c:v>
                </c:pt>
                <c:pt idx="7" formatCode="0.00">
                  <c:v>61.5</c:v>
                </c:pt>
                <c:pt idx="8">
                  <c:v>60.88</c:v>
                </c:pt>
                <c:pt idx="9">
                  <c:v>60.93</c:v>
                </c:pt>
                <c:pt idx="10">
                  <c:v>59.82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E1-4FE0-A9A3-01FC4D09C8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 (65%)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65</c:v>
                </c:pt>
                <c:pt idx="1">
                  <c:v>65</c:v>
                </c:pt>
                <c:pt idx="2">
                  <c:v>65</c:v>
                </c:pt>
                <c:pt idx="3">
                  <c:v>65</c:v>
                </c:pt>
                <c:pt idx="4">
                  <c:v>65</c:v>
                </c:pt>
                <c:pt idx="5">
                  <c:v>65</c:v>
                </c:pt>
                <c:pt idx="6">
                  <c:v>65</c:v>
                </c:pt>
                <c:pt idx="7">
                  <c:v>65</c:v>
                </c:pt>
                <c:pt idx="8">
                  <c:v>65</c:v>
                </c:pt>
                <c:pt idx="9">
                  <c:v>65</c:v>
                </c:pt>
                <c:pt idx="10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E1-4FE0-A9A3-01FC4D09C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013312"/>
        <c:axId val="159852800"/>
      </c:lineChart>
      <c:catAx>
        <c:axId val="16001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d-ID"/>
          </a:p>
        </c:txPr>
        <c:crossAx val="159852800"/>
        <c:crosses val="autoZero"/>
        <c:auto val="1"/>
        <c:lblAlgn val="ctr"/>
        <c:lblOffset val="100"/>
        <c:noMultiLvlLbl val="0"/>
      </c:catAx>
      <c:valAx>
        <c:axId val="159852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0013312"/>
        <c:crosses val="autoZero"/>
        <c:crossBetween val="between"/>
      </c:valAx>
      <c:spPr>
        <a:noFill/>
        <a:ln w="25400"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35822698953581256"/>
          <c:y val="0.72403141089181899"/>
          <c:w val="0.28132991925712103"/>
          <c:h val="9.9146409749293285E-2"/>
        </c:manualLayout>
      </c:layout>
      <c:overlay val="0"/>
      <c:txPr>
        <a:bodyPr/>
        <a:lstStyle/>
        <a:p>
          <a:pPr>
            <a:defRPr sz="12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88559191901149E-2"/>
          <c:y val="5.3358939513039522E-2"/>
          <c:w val="0.97562288161619803"/>
          <c:h val="0.488178531296144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LOS (Hari)</c:v>
                </c:pt>
              </c:strCache>
            </c:strRef>
          </c:tx>
          <c:spPr>
            <a:ln w="38100" cmpd="sng">
              <a:solidFill>
                <a:srgbClr val="FF0000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10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defRPr>
                </a:pPr>
                <a:endParaRPr lang="id-ID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28</c:v>
                </c:pt>
                <c:pt idx="1">
                  <c:v>27</c:v>
                </c:pt>
                <c:pt idx="2">
                  <c:v>24</c:v>
                </c:pt>
                <c:pt idx="3">
                  <c:v>28</c:v>
                </c:pt>
                <c:pt idx="4">
                  <c:v>27</c:v>
                </c:pt>
                <c:pt idx="5">
                  <c:v>29</c:v>
                </c:pt>
                <c:pt idx="6">
                  <c:v>27</c:v>
                </c:pt>
                <c:pt idx="7">
                  <c:v>27</c:v>
                </c:pt>
                <c:pt idx="8">
                  <c:v>25</c:v>
                </c:pt>
                <c:pt idx="9">
                  <c:v>28</c:v>
                </c:pt>
                <c:pt idx="10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4B-4C9B-B4A2-E536C8DAF1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 (27)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27</c:v>
                </c:pt>
                <c:pt idx="1">
                  <c:v>27</c:v>
                </c:pt>
                <c:pt idx="2">
                  <c:v>27</c:v>
                </c:pt>
                <c:pt idx="3">
                  <c:v>27</c:v>
                </c:pt>
                <c:pt idx="4">
                  <c:v>27</c:v>
                </c:pt>
                <c:pt idx="5">
                  <c:v>27</c:v>
                </c:pt>
                <c:pt idx="6">
                  <c:v>27</c:v>
                </c:pt>
                <c:pt idx="7">
                  <c:v>27</c:v>
                </c:pt>
                <c:pt idx="8">
                  <c:v>27</c:v>
                </c:pt>
                <c:pt idx="9">
                  <c:v>27</c:v>
                </c:pt>
                <c:pt idx="10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CF-48F5-AC4C-C255CD7DE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726976"/>
        <c:axId val="159728768"/>
      </c:lineChart>
      <c:catAx>
        <c:axId val="15972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d-ID"/>
          </a:p>
        </c:txPr>
        <c:crossAx val="159728768"/>
        <c:crosses val="autoZero"/>
        <c:auto val="1"/>
        <c:lblAlgn val="ctr"/>
        <c:lblOffset val="100"/>
        <c:noMultiLvlLbl val="0"/>
      </c:catAx>
      <c:valAx>
        <c:axId val="159728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9726976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36471231510383245"/>
          <c:y val="0.80449784331955343"/>
          <c:w val="0.30152870017341632"/>
          <c:h val="0.10689307274808721"/>
        </c:manualLayout>
      </c:layout>
      <c:overlay val="0"/>
      <c:txPr>
        <a:bodyPr/>
        <a:lstStyle/>
        <a:p>
          <a:pPr>
            <a:defRPr sz="12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8852811974663E-2"/>
          <c:y val="8.2696958336523449E-2"/>
          <c:w val="0.90212310538822538"/>
          <c:h val="0.40849677973700238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TARGET (2870)</c:v>
                </c:pt>
              </c:strCache>
            </c:strRef>
          </c:tx>
          <c:spPr>
            <a:ln w="25400" cmpd="sng">
              <a:solidFill>
                <a:srgbClr val="FF0000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6"/>
              <c:layout>
                <c:manualLayout>
                  <c:x val="9.2611262982134179E-2"/>
                  <c:y val="4.1911646289466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FC7-4E90-B4E1-13A917E2B0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id-ID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</c:strCache>
            </c:strRef>
          </c:cat>
          <c:val>
            <c:numRef>
              <c:f>Sheet1!$C$2:$C$12</c:f>
              <c:numCache>
                <c:formatCode>_(* #,##0_);_(* \(#,##0\);_(* "-"??_);_(@_)</c:formatCode>
                <c:ptCount val="11"/>
                <c:pt idx="0">
                  <c:v>2870</c:v>
                </c:pt>
                <c:pt idx="1">
                  <c:v>2870</c:v>
                </c:pt>
                <c:pt idx="2">
                  <c:v>2870</c:v>
                </c:pt>
                <c:pt idx="3">
                  <c:v>2870</c:v>
                </c:pt>
                <c:pt idx="4">
                  <c:v>2870</c:v>
                </c:pt>
                <c:pt idx="5">
                  <c:v>2870</c:v>
                </c:pt>
                <c:pt idx="6">
                  <c:v>2870</c:v>
                </c:pt>
                <c:pt idx="7">
                  <c:v>2870</c:v>
                </c:pt>
                <c:pt idx="8">
                  <c:v>2870</c:v>
                </c:pt>
                <c:pt idx="9">
                  <c:v>2870</c:v>
                </c:pt>
                <c:pt idx="10">
                  <c:v>2870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E1-4FE0-A9A3-01FC4D09C8E1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Kunjungan RJ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circle"/>
            <c:size val="15"/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2.2609409984454293E-2"/>
                  <c:y val="-5.9051199531117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615-4B8A-BB8C-EBAF462E36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id-ID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</c:strCache>
            </c:strRef>
          </c:cat>
          <c:val>
            <c:numRef>
              <c:f>Sheet1!$B$2:$B$12</c:f>
              <c:numCache>
                <c:formatCode>_(* #,##0_);_(* \(#,##0\);_(* "-"??_);_(@_)</c:formatCode>
                <c:ptCount val="11"/>
                <c:pt idx="0">
                  <c:v>8300</c:v>
                </c:pt>
                <c:pt idx="1">
                  <c:v>6918</c:v>
                </c:pt>
                <c:pt idx="2">
                  <c:v>7270</c:v>
                </c:pt>
                <c:pt idx="3">
                  <c:v>7759</c:v>
                </c:pt>
                <c:pt idx="4">
                  <c:v>7462</c:v>
                </c:pt>
                <c:pt idx="5">
                  <c:v>6381</c:v>
                </c:pt>
                <c:pt idx="6">
                  <c:v>8482</c:v>
                </c:pt>
                <c:pt idx="7">
                  <c:v>7348</c:v>
                </c:pt>
                <c:pt idx="8">
                  <c:v>5860</c:v>
                </c:pt>
                <c:pt idx="9">
                  <c:v>6658</c:v>
                </c:pt>
                <c:pt idx="10">
                  <c:v>6006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E1-4FE0-A9A3-01FC4D09C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768960"/>
        <c:axId val="159771648"/>
      </c:lineChart>
      <c:catAx>
        <c:axId val="15976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d-ID"/>
          </a:p>
        </c:txPr>
        <c:crossAx val="159771648"/>
        <c:crosses val="autoZero"/>
        <c:auto val="1"/>
        <c:lblAlgn val="ctr"/>
        <c:lblOffset val="100"/>
        <c:noMultiLvlLbl val="0"/>
      </c:catAx>
      <c:valAx>
        <c:axId val="159771648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59768960"/>
        <c:crosses val="autoZero"/>
        <c:crossBetween val="between"/>
      </c:valAx>
      <c:spPr>
        <a:noFill/>
        <a:ln w="25400"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2590997593941306"/>
          <c:y val="0.73241360920656962"/>
          <c:w val="0.53494127173217576"/>
          <c:h val="9.9146409749293285E-2"/>
        </c:manualLayout>
      </c:layout>
      <c:overlay val="0"/>
      <c:txPr>
        <a:bodyPr/>
        <a:lstStyle/>
        <a:p>
          <a:pPr>
            <a:defRPr sz="12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35995583467741E-2"/>
          <c:y val="5.8588853474332681E-2"/>
          <c:w val="0.88837378533032041"/>
          <c:h val="0.48817853129614497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TARGET (400)</c:v>
                </c:pt>
              </c:strCache>
            </c:strRef>
          </c:tx>
          <c:spPr>
            <a:ln w="28575" cmpd="sng">
              <a:solidFill>
                <a:srgbClr val="FF0000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6"/>
              <c:layout>
                <c:manualLayout>
                  <c:x val="0.11521350213111069"/>
                  <c:y val="2.6149119989457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944-4034-9E3B-BA93BA92B0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id-ID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400</c:v>
                </c:pt>
                <c:pt idx="1">
                  <c:v>400</c:v>
                </c:pt>
                <c:pt idx="2">
                  <c:v>400</c:v>
                </c:pt>
                <c:pt idx="3">
                  <c:v>400</c:v>
                </c:pt>
                <c:pt idx="4">
                  <c:v>400</c:v>
                </c:pt>
                <c:pt idx="5">
                  <c:v>400</c:v>
                </c:pt>
                <c:pt idx="6">
                  <c:v>400</c:v>
                </c:pt>
                <c:pt idx="7">
                  <c:v>400</c:v>
                </c:pt>
                <c:pt idx="8">
                  <c:v>400</c:v>
                </c:pt>
                <c:pt idx="9">
                  <c:v>400</c:v>
                </c:pt>
                <c:pt idx="10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44-4034-9E3B-BA93BA92B03B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Kunjungan RI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circle"/>
            <c:size val="15"/>
            <c:spPr>
              <a:solidFill>
                <a:srgbClr val="00B05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id-ID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247</c:v>
                </c:pt>
                <c:pt idx="1">
                  <c:v>230</c:v>
                </c:pt>
                <c:pt idx="2">
                  <c:v>268</c:v>
                </c:pt>
                <c:pt idx="3">
                  <c:v>266</c:v>
                </c:pt>
                <c:pt idx="4">
                  <c:v>279</c:v>
                </c:pt>
                <c:pt idx="5">
                  <c:v>193</c:v>
                </c:pt>
                <c:pt idx="6">
                  <c:v>273</c:v>
                </c:pt>
                <c:pt idx="7">
                  <c:v>264</c:v>
                </c:pt>
                <c:pt idx="8">
                  <c:v>196</c:v>
                </c:pt>
                <c:pt idx="9">
                  <c:v>251</c:v>
                </c:pt>
                <c:pt idx="10">
                  <c:v>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44-4034-9E3B-BA93BA92B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662464"/>
        <c:axId val="159665152"/>
      </c:lineChart>
      <c:catAx>
        <c:axId val="15966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d-ID"/>
          </a:p>
        </c:txPr>
        <c:crossAx val="159665152"/>
        <c:crosses val="autoZero"/>
        <c:auto val="1"/>
        <c:lblAlgn val="ctr"/>
        <c:lblOffset val="100"/>
        <c:noMultiLvlLbl val="0"/>
      </c:catAx>
      <c:valAx>
        <c:axId val="159665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9662464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28209847537503385"/>
          <c:y val="0.80449764863818685"/>
          <c:w val="0.46088862860282753"/>
          <c:h val="9.9146409749293285E-2"/>
        </c:manualLayout>
      </c:layout>
      <c:overlay val="0"/>
      <c:txPr>
        <a:bodyPr/>
        <a:lstStyle/>
        <a:p>
          <a:pPr>
            <a:defRPr sz="12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0.63208</cdr:x>
      <cdr:y>0.67867</cdr:y>
    </cdr:from>
    <cdr:to>
      <cdr:x>0.76241</cdr:x>
      <cdr:y>0.7638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6792" y="3778618"/>
          <a:ext cx="1147879" cy="474011"/>
        </a:xfrm>
        <a:prstGeom xmlns:a="http://schemas.openxmlformats.org/drawingml/2006/main" prst="rect">
          <a:avLst/>
        </a:prstGeom>
        <a:solidFill xmlns:a="http://schemas.openxmlformats.org/drawingml/2006/main">
          <a:srgbClr val="0000FF"/>
        </a:solidFill>
        <a:ln xmlns:a="http://schemas.openxmlformats.org/drawingml/2006/main">
          <a:noFill/>
        </a:ln>
        <a:effectLst xmlns:a="http://schemas.openxmlformats.org/drawingml/2006/main">
          <a:outerShdw blurRad="127000" dist="38100" dir="2700000" algn="ctr">
            <a:srgbClr val="000000">
              <a:alpha val="45000"/>
            </a:srgbClr>
          </a:outerShdw>
        </a:effectLst>
        <a:scene3d xmlns:a="http://schemas.openxmlformats.org/drawingml/2006/main"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xmlns:a="http://schemas.openxmlformats.org/drawingml/2006/main" prstMaterial="translucentPowder">
          <a:bevelT w="203200" h="50800" prst="softRound"/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47,90%</a:t>
          </a:r>
          <a:endParaRPr lang="en-US" sz="2000" b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0.21795</cdr:x>
      <cdr:y>0.18841</cdr:y>
    </cdr:from>
    <cdr:to>
      <cdr:x>0.60855</cdr:x>
      <cdr:y>0.27536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851035" y="936104"/>
          <a:ext cx="1525229" cy="432048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33.283.000.000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  <cdr:relSizeAnchor xmlns:cdr="http://schemas.openxmlformats.org/drawingml/2006/chartDrawing">
    <cdr:from>
      <cdr:x>0.51635</cdr:x>
      <cdr:y>0.34783</cdr:y>
    </cdr:from>
    <cdr:to>
      <cdr:x>0.92204</cdr:x>
      <cdr:y>0.43478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2016224" y="1728192"/>
          <a:ext cx="1584139" cy="43201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25.543.280.842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0.08378</cdr:x>
      <cdr:y>0.53623</cdr:y>
    </cdr:from>
    <cdr:to>
      <cdr:x>0.43877</cdr:x>
      <cdr:y>0.62318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 flipH="1">
          <a:off x="327129" y="2664296"/>
          <a:ext cx="1386187" cy="432015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1.172.000.000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  <cdr:relSizeAnchor xmlns:cdr="http://schemas.openxmlformats.org/drawingml/2006/chartDrawing">
    <cdr:from>
      <cdr:x>0.49554</cdr:x>
      <cdr:y>0.26087</cdr:y>
    </cdr:from>
    <cdr:to>
      <cdr:x>0.90122</cdr:x>
      <cdr:y>0.34782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935002" y="1296144"/>
          <a:ext cx="1584100" cy="43201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1.223.403.000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  <cdr:relSizeAnchor xmlns:cdr="http://schemas.openxmlformats.org/drawingml/2006/chartDrawing">
    <cdr:from>
      <cdr:x>0.68784</cdr:x>
      <cdr:y>0.57835</cdr:y>
    </cdr:from>
    <cdr:to>
      <cdr:x>0.9737</cdr:x>
      <cdr:y>0.74481</cdr:y>
    </cdr:to>
    <cdr:sp macro="" textlink="">
      <cdr:nvSpPr>
        <cdr:cNvPr id="4" name="Right Arrow 3"/>
        <cdr:cNvSpPr/>
      </cdr:nvSpPr>
      <cdr:spPr>
        <a:xfrm xmlns:a="http://schemas.openxmlformats.org/drawingml/2006/main" rot="20484966" flipH="1">
          <a:off x="2685868" y="2873544"/>
          <a:ext cx="1116241" cy="827065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noFill/>
        </a:ln>
        <a:effectLst xmlns:a="http://schemas.openxmlformats.org/drawingml/2006/main">
          <a:innerShdw blurRad="63500" dist="50800" dir="18900000">
            <a:prstClr val="black">
              <a:alpha val="50000"/>
            </a:prstClr>
          </a:inn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104,39%</a:t>
          </a:r>
          <a:endParaRPr lang="en-US" sz="1200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0.23507</cdr:x>
      <cdr:y>0.23188</cdr:y>
    </cdr:from>
    <cdr:to>
      <cdr:x>0.57167</cdr:x>
      <cdr:y>0.31883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917901" y="1152108"/>
          <a:ext cx="1314347" cy="432015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545.000.000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  <cdr:relSizeAnchor xmlns:cdr="http://schemas.openxmlformats.org/drawingml/2006/chartDrawing">
    <cdr:from>
      <cdr:x>0.4979</cdr:x>
      <cdr:y>0.38371</cdr:y>
    </cdr:from>
    <cdr:to>
      <cdr:x>0.85294</cdr:x>
      <cdr:y>0.47066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944216" y="1906486"/>
          <a:ext cx="1386360" cy="43201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405.805.452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  <cdr:relSizeAnchor xmlns:cdr="http://schemas.openxmlformats.org/drawingml/2006/chartDrawing">
    <cdr:from>
      <cdr:x>0.68556</cdr:x>
      <cdr:y>0.61092</cdr:y>
    </cdr:from>
    <cdr:to>
      <cdr:x>0.96946</cdr:x>
      <cdr:y>0.77738</cdr:y>
    </cdr:to>
    <cdr:sp macro="" textlink="">
      <cdr:nvSpPr>
        <cdr:cNvPr id="4" name="Right Arrow 3"/>
        <cdr:cNvSpPr/>
      </cdr:nvSpPr>
      <cdr:spPr>
        <a:xfrm xmlns:a="http://schemas.openxmlformats.org/drawingml/2006/main" rot="20484966" flipH="1">
          <a:off x="2676975" y="3035388"/>
          <a:ext cx="1108572" cy="827065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noFill/>
        </a:ln>
        <a:effectLst xmlns:a="http://schemas.openxmlformats.org/drawingml/2006/main">
          <a:innerShdw blurRad="63500" dist="50800" dir="18900000">
            <a:prstClr val="black">
              <a:alpha val="50000"/>
            </a:prstClr>
          </a:inn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74,46%</a:t>
          </a:r>
          <a:endParaRPr lang="en-US" sz="1200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55673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55673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EFEA5A-C469-4C64-A314-E4E0675985B1}" type="datetime7">
              <a:rPr lang="en-US" smtClean="0"/>
              <a:t>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576060"/>
            <a:ext cx="2971800" cy="556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10576060"/>
            <a:ext cx="2971800" cy="556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839834-2A73-42A8-8072-1C0DD21FA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4801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55673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55673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190F01-3B9A-468A-88C7-963163970A13}" type="datetime7">
              <a:rPr lang="en-US" smtClean="0"/>
              <a:t>Dec-18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80988" y="835025"/>
            <a:ext cx="7419976" cy="4175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288996"/>
            <a:ext cx="5486400" cy="5010626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76060"/>
            <a:ext cx="2971800" cy="556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0576060"/>
            <a:ext cx="2971800" cy="556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4EB224-D5A9-4B03-9760-27AED58BE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344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80988" y="835025"/>
            <a:ext cx="7419976" cy="4175125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A18F75-3986-4B4B-ADCB-EC63F9EE72EC}" type="datetime7">
              <a:rPr lang="en-US" smtClean="0"/>
              <a:t>Dec-18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80988" y="835025"/>
            <a:ext cx="7419976" cy="4175125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90C276D-A335-479B-9055-F153B2CE31A7}" type="datetime7">
              <a:rPr lang="en-US" smtClean="0"/>
              <a:t>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80988" y="835025"/>
            <a:ext cx="7419976" cy="4175125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ADF157F-EDFE-4A04-B47E-B0A3627A3341}" type="datetime7">
              <a:rPr lang="en-US" smtClean="0"/>
              <a:t>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2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80988" y="835025"/>
            <a:ext cx="7419976" cy="4175125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ADF157F-EDFE-4A04-B47E-B0A3627A3341}" type="datetime7">
              <a:rPr lang="en-US" smtClean="0"/>
              <a:t>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2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02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80988" y="835025"/>
            <a:ext cx="7419976" cy="4175125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FCD797-9DFD-42E4-8F66-62A524927FD6}" type="datetime7">
              <a:rPr lang="en-US" smtClean="0"/>
              <a:t>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78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0988" y="835025"/>
            <a:ext cx="7419976" cy="4175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0A231B6-E45F-475E-9587-83E2657B8996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0988" y="835025"/>
            <a:ext cx="7419976" cy="4175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0A231B6-E45F-475E-9587-83E2657B8996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80988" y="835025"/>
            <a:ext cx="7419976" cy="4175125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E9F3248-150E-463D-9693-8312B2C627E5}" type="datetime7">
              <a:rPr lang="en-US" smtClean="0"/>
              <a:t>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1238" y="998538"/>
            <a:ext cx="88804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860808B-8AEC-427E-8B1E-45559C8AA76C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60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1238" y="998538"/>
            <a:ext cx="88804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860808B-8AEC-427E-8B1E-45559C8AA76C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71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80988" y="835025"/>
            <a:ext cx="7419976" cy="4175125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C17FA2-B806-4B47-81E8-7D1742BBE3A2}" type="datetime7">
              <a:rPr lang="en-US" smtClean="0"/>
              <a:t>Dec-18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1238" y="998538"/>
            <a:ext cx="88804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1D41BBF-1E4F-402F-9653-DC794E995C90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13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1238" y="998538"/>
            <a:ext cx="88804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1D41BBF-1E4F-402F-9653-DC794E995C90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178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1238" y="998538"/>
            <a:ext cx="88804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2C453-1DC7-447C-A08B-646A49E7F414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78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1238" y="998538"/>
            <a:ext cx="88804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2C453-1DC7-447C-A08B-646A49E7F414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3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1238" y="998538"/>
            <a:ext cx="88804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C56FCD-BFB8-4235-9EE3-98823ACE6F79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33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1238" y="998538"/>
            <a:ext cx="88804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C56FCD-BFB8-4235-9EE3-98823ACE6F79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334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1238" y="998538"/>
            <a:ext cx="88804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0936D1A-9E96-4B8A-B5E3-D90826E94E63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41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1238" y="998538"/>
            <a:ext cx="88804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0936D1A-9E96-4B8A-B5E3-D90826E94E63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366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011238" y="998538"/>
            <a:ext cx="8880476" cy="49974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DAAFAE-9162-4897-B4D3-F4E716195A21}" type="datetime7">
              <a:rPr lang="en-US" smtClean="0"/>
              <a:t>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264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011238" y="998538"/>
            <a:ext cx="8880476" cy="49974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DAAFAE-9162-4897-B4D3-F4E716195A21}" type="datetime7">
              <a:rPr lang="en-US" smtClean="0"/>
              <a:t>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9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1238" y="998538"/>
            <a:ext cx="88804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33A8EB9-65EF-487E-A78B-827E01C77AA6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971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1238" y="998538"/>
            <a:ext cx="88804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33A8EB9-65EF-487E-A78B-827E01C77AA6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212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1238" y="998538"/>
            <a:ext cx="88804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248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1238" y="998538"/>
            <a:ext cx="88804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823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1238" y="998538"/>
            <a:ext cx="88804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FA153CD-4141-41B0-A250-D22FE7CB551F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257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1238" y="998538"/>
            <a:ext cx="88804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8C86A54-53D6-428B-A42B-7040E515D14D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757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1238" y="998538"/>
            <a:ext cx="88804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D57206D-8E1C-4D4C-9BB2-141DE8B64851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118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1238" y="998538"/>
            <a:ext cx="88804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65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1238" y="998538"/>
            <a:ext cx="88804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772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1238" y="998538"/>
            <a:ext cx="88804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20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11238" y="998538"/>
            <a:ext cx="88804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78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80988" y="835025"/>
            <a:ext cx="7419976" cy="4175125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6A13BD-9051-45D9-BF39-24C82C7F39BB}" type="datetime7">
              <a:rPr lang="en-US" smtClean="0"/>
              <a:t>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0988" y="835025"/>
            <a:ext cx="7419976" cy="4175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B5211EE-8D03-438F-8E22-8CF671D6F9A1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1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0988" y="835025"/>
            <a:ext cx="7419976" cy="4175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1DDEC5-1C90-42C3-A62B-044A98777A10}" type="datetime7">
              <a:rPr lang="en-US" smtClean="0"/>
              <a:pPr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32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0988" y="835025"/>
            <a:ext cx="7419976" cy="4175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3EC78C9-006D-4BA4-99B7-279F7F17E222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0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3" y="277823"/>
            <a:ext cx="10969945" cy="1139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65" y="1600214"/>
            <a:ext cx="53834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6008" y="1600207"/>
            <a:ext cx="5383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6008" y="3941770"/>
            <a:ext cx="5383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2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3" y="277823"/>
            <a:ext cx="10969945" cy="1139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453" y="1600214"/>
            <a:ext cx="10969945" cy="4530725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4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5"/>
          <a:stretch/>
        </p:blipFill>
        <p:spPr>
          <a:xfrm>
            <a:off x="0" y="1168307"/>
            <a:ext cx="7684486" cy="5261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71321" y="5533081"/>
            <a:ext cx="10360503" cy="431175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95" tIns="47097" rIns="94195" bIns="47097" anchor="ctr">
            <a:normAutofit/>
          </a:bodyPr>
          <a:lstStyle/>
          <a:p>
            <a:pPr marL="499167" algn="ctr">
              <a:defRPr/>
            </a:pP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99167" algn="ctr">
              <a:defRPr/>
            </a:pP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0343" y="113300"/>
            <a:ext cx="7759024" cy="1153764"/>
          </a:xfrm>
          <a:prstGeom prst="rect">
            <a:avLst/>
          </a:prstGeom>
          <a:noFill/>
        </p:spPr>
        <p:txBody>
          <a:bodyPr wrap="none" lIns="136767" tIns="68383" rIns="136767" bIns="68383">
            <a:spAutoFit/>
          </a:bodyPr>
          <a:lstStyle/>
          <a:p>
            <a:pPr algn="ctr"/>
            <a:r>
              <a:rPr lang="en-US" sz="4200" b="1" dirty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LAPORAN </a:t>
            </a:r>
            <a:r>
              <a:rPr lang="en-US" sz="4200" b="1" dirty="0" smtClean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KINERJA 2018</a:t>
            </a:r>
            <a:endParaRPr lang="en-US" sz="4200" b="1" dirty="0">
              <a:ln w="0"/>
              <a:solidFill>
                <a:srgbClr val="CC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40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967288" y="4873279"/>
            <a:ext cx="6261991" cy="999876"/>
          </a:xfrm>
          <a:prstGeom prst="rect">
            <a:avLst/>
          </a:prstGeom>
          <a:noFill/>
        </p:spPr>
        <p:txBody>
          <a:bodyPr wrap="square" lIns="136767" tIns="68383" rIns="136767" bIns="68383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RSJD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b="1" dirty="0" smtClean="0">
              <a:ln w="0"/>
              <a:solidFill>
                <a:schemeClr val="accent1">
                  <a:lumMod val="50000"/>
                </a:schemeClr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dr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. ARIF </a:t>
            </a: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ZAINUDIN</a:t>
            </a:r>
            <a:endParaRPr lang="en-US" sz="2800" b="1" dirty="0">
              <a:ln w="0"/>
              <a:solidFill>
                <a:schemeClr val="accent1">
                  <a:lumMod val="50000"/>
                </a:schemeClr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10756423" y="272402"/>
            <a:ext cx="881419" cy="552851"/>
            <a:chOff x="323850" y="234951"/>
            <a:chExt cx="2228850" cy="1285470"/>
          </a:xfrm>
        </p:grpSpPr>
        <p:sp>
          <p:nvSpPr>
            <p:cNvPr id="28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9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0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1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2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3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5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7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8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113300"/>
            <a:ext cx="950895" cy="10550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88071" y="2743200"/>
            <a:ext cx="3759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NOVEMBER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784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180227" y="3316494"/>
            <a:ext cx="7572394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PELAYANAN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34" y="2756812"/>
            <a:ext cx="945017" cy="94501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4258" y="3992579"/>
            <a:ext cx="1146369" cy="648491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663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52424365"/>
              </p:ext>
            </p:extLst>
          </p:nvPr>
        </p:nvGraphicFramePr>
        <p:xfrm>
          <a:off x="1708837" y="1628800"/>
          <a:ext cx="7992888" cy="392141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523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9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2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 KINERJA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CAPAIAN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s/d </a:t>
                      </a:r>
                    </a:p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November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BOR (%)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64,05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LOS (</a:t>
                      </a:r>
                      <a:r>
                        <a:rPr lang="en-US" sz="1600" b="1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Hari</a:t>
                      </a:r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072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16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16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Jalan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78.444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072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16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16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Inap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2.691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93468" y="152400"/>
            <a:ext cx="8009256" cy="794050"/>
            <a:chOff x="893468" y="152400"/>
            <a:chExt cx="8009256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1331149" y="76200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CAPAIAN KINERJA PELAYANAN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739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92622241"/>
              </p:ext>
            </p:extLst>
          </p:nvPr>
        </p:nvGraphicFramePr>
        <p:xfrm>
          <a:off x="278455" y="1034594"/>
          <a:ext cx="11792621" cy="509634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60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9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33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82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8239">
                  <a:extLst>
                    <a:ext uri="{9D8B030D-6E8A-4147-A177-3AD203B41FA5}">
                      <a16:colId xmlns:a16="http://schemas.microsoft.com/office/drawing/2014/main" val="1599641738"/>
                    </a:ext>
                  </a:extLst>
                </a:gridCol>
                <a:gridCol w="958239">
                  <a:extLst>
                    <a:ext uri="{9D8B030D-6E8A-4147-A177-3AD203B41FA5}">
                      <a16:colId xmlns:a16="http://schemas.microsoft.com/office/drawing/2014/main" val="1917395958"/>
                    </a:ext>
                  </a:extLst>
                </a:gridCol>
                <a:gridCol w="9582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8239">
                  <a:extLst>
                    <a:ext uri="{9D8B030D-6E8A-4147-A177-3AD203B41FA5}">
                      <a16:colId xmlns:a16="http://schemas.microsoft.com/office/drawing/2014/main" val="1585835553"/>
                    </a:ext>
                  </a:extLst>
                </a:gridCol>
                <a:gridCol w="958239">
                  <a:extLst>
                    <a:ext uri="{9D8B030D-6E8A-4147-A177-3AD203B41FA5}">
                      <a16:colId xmlns:a16="http://schemas.microsoft.com/office/drawing/2014/main" val="2075333987"/>
                    </a:ext>
                  </a:extLst>
                </a:gridCol>
                <a:gridCol w="95823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4131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 KINERJA</a:t>
                      </a:r>
                    </a:p>
                  </a:txBody>
                  <a:tcPr marL="45720" marR="45720" anchor="ctr"/>
                </a:tc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CAPAIAN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3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FEB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MAR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APR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MEI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JUNI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JULI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AGT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SEPT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OKT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NOV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BOR (%)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62,98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64,53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70,47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70,62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67,36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60,38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65,30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61,50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60,88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60,93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59,82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LOS (</a:t>
                      </a:r>
                      <a:r>
                        <a:rPr lang="en-US" sz="1600" b="1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Hari</a:t>
                      </a:r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29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072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14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14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14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Jalan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8.300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6.918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7.270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7.633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7.462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6.381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8.482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7.348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5.860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6.658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6.006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072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14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14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14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Inap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247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230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266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253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208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264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196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251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224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IGD 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309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292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305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300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290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251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275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247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258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604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82897849"/>
              </p:ext>
            </p:extLst>
          </p:nvPr>
        </p:nvGraphicFramePr>
        <p:xfrm>
          <a:off x="1341884" y="770552"/>
          <a:ext cx="986509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7828" y="0"/>
            <a:ext cx="2160240" cy="58776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 O R ( % )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27817853"/>
              </p:ext>
            </p:extLst>
          </p:nvPr>
        </p:nvGraphicFramePr>
        <p:xfrm>
          <a:off x="1269876" y="4293096"/>
          <a:ext cx="9937104" cy="242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837828" y="3284984"/>
            <a:ext cx="2376264" cy="587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 O S (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Hari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)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9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504224204"/>
              </p:ext>
            </p:extLst>
          </p:nvPr>
        </p:nvGraphicFramePr>
        <p:xfrm>
          <a:off x="261764" y="770553"/>
          <a:ext cx="11576910" cy="3030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1804" y="-171400"/>
            <a:ext cx="5760640" cy="5877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Jalan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32631295"/>
              </p:ext>
            </p:extLst>
          </p:nvPr>
        </p:nvGraphicFramePr>
        <p:xfrm>
          <a:off x="189756" y="4221088"/>
          <a:ext cx="11353704" cy="242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572769" y="3496947"/>
            <a:ext cx="5688632" cy="587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Inap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7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5669" y="536323"/>
            <a:ext cx="12188825" cy="10886"/>
          </a:xfrm>
          <a:prstGeom prst="line">
            <a:avLst/>
          </a:prstGeom>
          <a:ln w="38100"/>
          <a:effectLst>
            <a:glow rad="635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127000"/>
          </a:effectLst>
          <a:scene3d>
            <a:camera prst="obliqueBottomRight"/>
            <a:lightRig rig="threePt" dir="t"/>
          </a:scene3d>
          <a:sp3d>
            <a:bevelT w="114300" prst="hardEdge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0812" y="-44497"/>
            <a:ext cx="32239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err="1" smtClean="0">
                <a:ln w="11430"/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  <a:latin typeface="Lucida Sans" pitchFamily="34" charset="0"/>
              </a:rPr>
              <a:t>Kunjungan</a:t>
            </a:r>
            <a:r>
              <a:rPr lang="en-US" sz="2800" b="1" spc="150" dirty="0" smtClean="0">
                <a:ln w="11430"/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  <a:latin typeface="Lucida Sans" pitchFamily="34" charset="0"/>
              </a:rPr>
              <a:t> </a:t>
            </a:r>
            <a:r>
              <a:rPr lang="en-US" sz="2800" b="1" spc="150" dirty="0" smtClean="0">
                <a:ln w="11430"/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Lucida Sans" pitchFamily="34" charset="0"/>
              </a:rPr>
              <a:t>IGD</a:t>
            </a:r>
            <a:endParaRPr lang="en-US" sz="2800" b="1" cap="none" spc="150" dirty="0">
              <a:ln w="11430"/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Lucida Sans" pitchFamily="34" charset="0"/>
            </a:endParaRPr>
          </a:p>
        </p:txBody>
      </p:sp>
      <p:graphicFrame>
        <p:nvGraphicFramePr>
          <p:cNvPr id="9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714890"/>
              </p:ext>
            </p:extLst>
          </p:nvPr>
        </p:nvGraphicFramePr>
        <p:xfrm>
          <a:off x="314437" y="3140968"/>
          <a:ext cx="11571287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553883"/>
              </p:ext>
            </p:extLst>
          </p:nvPr>
        </p:nvGraphicFramePr>
        <p:xfrm>
          <a:off x="912812" y="914400"/>
          <a:ext cx="10641963" cy="209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132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40161773"/>
              </p:ext>
            </p:extLst>
          </p:nvPr>
        </p:nvGraphicFramePr>
        <p:xfrm>
          <a:off x="135469" y="1268760"/>
          <a:ext cx="11808210" cy="222602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28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8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8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8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3853">
                  <a:extLst>
                    <a:ext uri="{9D8B030D-6E8A-4147-A177-3AD203B41FA5}">
                      <a16:colId xmlns:a16="http://schemas.microsoft.com/office/drawing/2014/main" val="356678836"/>
                    </a:ext>
                  </a:extLst>
                </a:gridCol>
                <a:gridCol w="943853">
                  <a:extLst>
                    <a:ext uri="{9D8B030D-6E8A-4147-A177-3AD203B41FA5}">
                      <a16:colId xmlns:a16="http://schemas.microsoft.com/office/drawing/2014/main" val="3989661476"/>
                    </a:ext>
                  </a:extLst>
                </a:gridCol>
                <a:gridCol w="9438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43853">
                  <a:extLst>
                    <a:ext uri="{9D8B030D-6E8A-4147-A177-3AD203B41FA5}">
                      <a16:colId xmlns:a16="http://schemas.microsoft.com/office/drawing/2014/main" val="534106741"/>
                    </a:ext>
                  </a:extLst>
                </a:gridCol>
                <a:gridCol w="943853">
                  <a:extLst>
                    <a:ext uri="{9D8B030D-6E8A-4147-A177-3AD203B41FA5}">
                      <a16:colId xmlns:a16="http://schemas.microsoft.com/office/drawing/2014/main" val="2911451199"/>
                    </a:ext>
                  </a:extLst>
                </a:gridCol>
                <a:gridCol w="94385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0578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2.067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1.175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950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1.029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1.112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1362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1.324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1.250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1647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1.139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096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indent="0" algn="l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4.524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3.387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3.773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3.988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3.919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3.135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4.063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3.597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2.880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3.337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3.027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93468" y="152400"/>
            <a:ext cx="8304538" cy="794050"/>
            <a:chOff x="893468" y="152400"/>
            <a:chExt cx="8009256" cy="794050"/>
          </a:xfrm>
        </p:grpSpPr>
        <p:sp>
          <p:nvSpPr>
            <p:cNvPr id="7" name="Rectangle: Rounded Corners 74">
              <a:extLst>
                <a:ext uri="{FF2B5EF4-FFF2-40B4-BE49-F238E27FC236}">
                  <a16:creationId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1436964" y="48643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 BERDASARKAN CARA BAYAR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261764" y="953641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5820" y="879103"/>
            <a:ext cx="26725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sz="24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135467" y="3896035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6113" y="3831431"/>
            <a:ext cx="24609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sz="24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405780" y="3898724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25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334133"/>
              </p:ext>
            </p:extLst>
          </p:nvPr>
        </p:nvGraphicFramePr>
        <p:xfrm>
          <a:off x="161759" y="4341899"/>
          <a:ext cx="11950121" cy="222602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6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52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5210">
                  <a:extLst>
                    <a:ext uri="{9D8B030D-6E8A-4147-A177-3AD203B41FA5}">
                      <a16:colId xmlns:a16="http://schemas.microsoft.com/office/drawing/2014/main" val="1207637029"/>
                    </a:ext>
                  </a:extLst>
                </a:gridCol>
                <a:gridCol w="955210">
                  <a:extLst>
                    <a:ext uri="{9D8B030D-6E8A-4147-A177-3AD203B41FA5}">
                      <a16:colId xmlns:a16="http://schemas.microsoft.com/office/drawing/2014/main" val="2879090988"/>
                    </a:ext>
                  </a:extLst>
                </a:gridCol>
                <a:gridCol w="9552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55210">
                  <a:extLst>
                    <a:ext uri="{9D8B030D-6E8A-4147-A177-3AD203B41FA5}">
                      <a16:colId xmlns:a16="http://schemas.microsoft.com/office/drawing/2014/main" val="3441285973"/>
                    </a:ext>
                  </a:extLst>
                </a:gridCol>
                <a:gridCol w="955210">
                  <a:extLst>
                    <a:ext uri="{9D8B030D-6E8A-4147-A177-3AD203B41FA5}">
                      <a16:colId xmlns:a16="http://schemas.microsoft.com/office/drawing/2014/main" val="813724693"/>
                    </a:ext>
                  </a:extLst>
                </a:gridCol>
                <a:gridCol w="95521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0578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604"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indent="0" algn="l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0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64003661"/>
              </p:ext>
            </p:extLst>
          </p:nvPr>
        </p:nvGraphicFramePr>
        <p:xfrm>
          <a:off x="1413892" y="1628800"/>
          <a:ext cx="8953401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782044" y="17489"/>
            <a:ext cx="7056784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Berdasarkan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Cara Bayar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Sampai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Bulan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November  2018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5268" y="908720"/>
            <a:ext cx="2448272" cy="587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Jalan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25268" y="3789040"/>
            <a:ext cx="2448272" cy="587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Inap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" name="Table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503288"/>
              </p:ext>
            </p:extLst>
          </p:nvPr>
        </p:nvGraphicFramePr>
        <p:xfrm>
          <a:off x="1269876" y="4369184"/>
          <a:ext cx="8953401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13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977463"/>
              </p:ext>
            </p:extLst>
          </p:nvPr>
        </p:nvGraphicFramePr>
        <p:xfrm>
          <a:off x="117747" y="1014141"/>
          <a:ext cx="11953332" cy="566406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3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1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9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91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9195">
                  <a:extLst>
                    <a:ext uri="{9D8B030D-6E8A-4147-A177-3AD203B41FA5}">
                      <a16:colId xmlns:a16="http://schemas.microsoft.com/office/drawing/2014/main" val="700718836"/>
                    </a:ext>
                  </a:extLst>
                </a:gridCol>
                <a:gridCol w="939195">
                  <a:extLst>
                    <a:ext uri="{9D8B030D-6E8A-4147-A177-3AD203B41FA5}">
                      <a16:colId xmlns:a16="http://schemas.microsoft.com/office/drawing/2014/main" val="2565295223"/>
                    </a:ext>
                  </a:extLst>
                </a:gridCol>
                <a:gridCol w="9391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39195">
                  <a:extLst>
                    <a:ext uri="{9D8B030D-6E8A-4147-A177-3AD203B41FA5}">
                      <a16:colId xmlns:a16="http://schemas.microsoft.com/office/drawing/2014/main" val="346645283"/>
                    </a:ext>
                  </a:extLst>
                </a:gridCol>
                <a:gridCol w="939195">
                  <a:extLst>
                    <a:ext uri="{9D8B030D-6E8A-4147-A177-3AD203B41FA5}">
                      <a16:colId xmlns:a16="http://schemas.microsoft.com/office/drawing/2014/main" val="3729408373"/>
                    </a:ext>
                  </a:extLst>
                </a:gridCol>
                <a:gridCol w="9391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02109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00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743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000" b="1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1915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 JATENG DAN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  <a:p>
                      <a:pPr algn="ctr" rtl="0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93468" y="44624"/>
            <a:ext cx="8304538" cy="611863"/>
            <a:chOff x="893468" y="152400"/>
            <a:chExt cx="8009256" cy="794050"/>
          </a:xfrm>
        </p:grpSpPr>
        <p:sp>
          <p:nvSpPr>
            <p:cNvPr id="6" name="Rectangle: Rounded Corners 74">
              <a:extLst>
                <a:ext uri="{FF2B5EF4-FFF2-40B4-BE49-F238E27FC236}">
                  <a16:creationId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1436964" y="-99392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 BERDASARKAN WILAYAH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94255" y="702120"/>
            <a:ext cx="288032" cy="252233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287" y="614036"/>
            <a:ext cx="22557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sz="20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487361"/>
              </p:ext>
            </p:extLst>
          </p:nvPr>
        </p:nvGraphicFramePr>
        <p:xfrm>
          <a:off x="0" y="764704"/>
          <a:ext cx="11953332" cy="566406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3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1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9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91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9195">
                  <a:extLst>
                    <a:ext uri="{9D8B030D-6E8A-4147-A177-3AD203B41FA5}">
                      <a16:colId xmlns:a16="http://schemas.microsoft.com/office/drawing/2014/main" val="700718836"/>
                    </a:ext>
                  </a:extLst>
                </a:gridCol>
                <a:gridCol w="939195">
                  <a:extLst>
                    <a:ext uri="{9D8B030D-6E8A-4147-A177-3AD203B41FA5}">
                      <a16:colId xmlns:a16="http://schemas.microsoft.com/office/drawing/2014/main" val="2565295223"/>
                    </a:ext>
                  </a:extLst>
                </a:gridCol>
                <a:gridCol w="9391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39195">
                  <a:extLst>
                    <a:ext uri="{9D8B030D-6E8A-4147-A177-3AD203B41FA5}">
                      <a16:colId xmlns:a16="http://schemas.microsoft.com/office/drawing/2014/main" val="4288869154"/>
                    </a:ext>
                  </a:extLst>
                </a:gridCol>
                <a:gridCol w="939195">
                  <a:extLst>
                    <a:ext uri="{9D8B030D-6E8A-4147-A177-3AD203B41FA5}">
                      <a16:colId xmlns:a16="http://schemas.microsoft.com/office/drawing/2014/main" val="57683769"/>
                    </a:ext>
                  </a:extLst>
                </a:gridCol>
                <a:gridCol w="9391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02109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00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000" b="1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1915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 JATENG DAN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3" name="Chevron 12"/>
          <p:cNvSpPr/>
          <p:nvPr/>
        </p:nvSpPr>
        <p:spPr>
          <a:xfrm>
            <a:off x="498796" y="286459"/>
            <a:ext cx="288032" cy="252233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75795" y="198375"/>
            <a:ext cx="20778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sz="20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0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244951" y="3316494"/>
            <a:ext cx="7442935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ANGGARAN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22" y="2903933"/>
            <a:ext cx="1879606" cy="18796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881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45760" y="1563092"/>
            <a:ext cx="9009091" cy="5197425"/>
            <a:chOff x="918260" y="-381000"/>
            <a:chExt cx="10126693" cy="6291017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260" y="-381000"/>
              <a:ext cx="9809450" cy="62910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  <a:extLst/>
          </p:spPr>
        </p:pic>
        <p:grpSp>
          <p:nvGrpSpPr>
            <p:cNvPr id="46" name="Group 45"/>
            <p:cNvGrpSpPr/>
            <p:nvPr/>
          </p:nvGrpSpPr>
          <p:grpSpPr>
            <a:xfrm>
              <a:off x="9194574" y="1100822"/>
              <a:ext cx="722546" cy="668221"/>
              <a:chOff x="4152666" y="4894379"/>
              <a:chExt cx="988752" cy="949601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202921" y="2337983"/>
              <a:ext cx="722546" cy="668221"/>
              <a:chOff x="4152666" y="4894379"/>
              <a:chExt cx="988752" cy="949601"/>
            </a:xfrm>
          </p:grpSpPr>
          <p:sp>
            <p:nvSpPr>
              <p:cNvPr id="48" name="Teardrop 47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694612" y="1147527"/>
              <a:ext cx="722546" cy="668221"/>
              <a:chOff x="4152666" y="4894379"/>
              <a:chExt cx="988752" cy="949601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7030A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810360" y="3855794"/>
              <a:ext cx="750377" cy="807616"/>
              <a:chOff x="4152666" y="4894379"/>
              <a:chExt cx="988752" cy="949601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0" name="Straight Connector 59"/>
            <p:cNvCxnSpPr>
              <a:endCxn id="54" idx="7"/>
            </p:cNvCxnSpPr>
            <p:nvPr/>
          </p:nvCxnSpPr>
          <p:spPr>
            <a:xfrm>
              <a:off x="8446886" y="4191000"/>
              <a:ext cx="1739502" cy="8254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10276068" y="2611204"/>
              <a:ext cx="750377" cy="807616"/>
              <a:chOff x="4152666" y="4894379"/>
              <a:chExt cx="988752" cy="949601"/>
            </a:xfrm>
          </p:grpSpPr>
          <p:sp>
            <p:nvSpPr>
              <p:cNvPr id="65" name="Teardrop 64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7" name="Straight Connector 66"/>
            <p:cNvCxnSpPr>
              <a:endCxn id="65" idx="7"/>
            </p:cNvCxnSpPr>
            <p:nvPr/>
          </p:nvCxnSpPr>
          <p:spPr>
            <a:xfrm>
              <a:off x="8446886" y="3276600"/>
              <a:ext cx="2205210" cy="495266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48" idx="7"/>
            </p:cNvCxnSpPr>
            <p:nvPr/>
          </p:nvCxnSpPr>
          <p:spPr>
            <a:xfrm>
              <a:off x="8547968" y="2915443"/>
              <a:ext cx="965831" cy="4304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6704012" y="2256984"/>
              <a:ext cx="722546" cy="668221"/>
              <a:chOff x="4152666" y="4894379"/>
              <a:chExt cx="988752" cy="949601"/>
            </a:xfrm>
          </p:grpSpPr>
          <p:sp>
            <p:nvSpPr>
              <p:cNvPr id="74" name="Teardrop 7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230662" y="3202083"/>
              <a:ext cx="722546" cy="668221"/>
              <a:chOff x="4152666" y="4894379"/>
              <a:chExt cx="988752" cy="949601"/>
            </a:xfrm>
          </p:grpSpPr>
          <p:sp>
            <p:nvSpPr>
              <p:cNvPr id="77" name="Teardrop 76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DD0F8A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Connector 78"/>
            <p:cNvCxnSpPr>
              <a:endCxn id="77" idx="7"/>
            </p:cNvCxnSpPr>
            <p:nvPr/>
          </p:nvCxnSpPr>
          <p:spPr>
            <a:xfrm flipH="1">
              <a:off x="6541540" y="3536193"/>
              <a:ext cx="788221" cy="673796"/>
            </a:xfrm>
            <a:prstGeom prst="line">
              <a:avLst/>
            </a:prstGeom>
            <a:ln w="28575">
              <a:solidFill>
                <a:srgbClr val="DD0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 rot="20617462">
              <a:off x="6761715" y="4193562"/>
              <a:ext cx="722546" cy="668221"/>
              <a:chOff x="4152666" y="4894379"/>
              <a:chExt cx="988752" cy="949601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" name="Straight Connector 84"/>
            <p:cNvCxnSpPr>
              <a:endCxn id="74" idx="7"/>
            </p:cNvCxnSpPr>
            <p:nvPr/>
          </p:nvCxnSpPr>
          <p:spPr>
            <a:xfrm flipH="1">
              <a:off x="7014890" y="3162809"/>
              <a:ext cx="467271" cy="102081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83" idx="7"/>
            </p:cNvCxnSpPr>
            <p:nvPr/>
          </p:nvCxnSpPr>
          <p:spPr>
            <a:xfrm flipH="1">
              <a:off x="7264602" y="3615009"/>
              <a:ext cx="791284" cy="157333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2858134" y="1481637"/>
              <a:ext cx="1026477" cy="911571"/>
              <a:chOff x="4152666" y="4894379"/>
              <a:chExt cx="988752" cy="949601"/>
            </a:xfrm>
          </p:grpSpPr>
          <p:sp>
            <p:nvSpPr>
              <p:cNvPr id="96" name="Teardrop 95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704011" y="639149"/>
              <a:ext cx="722546" cy="668221"/>
              <a:chOff x="4152666" y="4894379"/>
              <a:chExt cx="988752" cy="949601"/>
            </a:xfrm>
          </p:grpSpPr>
          <p:sp>
            <p:nvSpPr>
              <p:cNvPr id="99" name="Teardrop 98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99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1" name="Straight Connector 100"/>
            <p:cNvCxnSpPr>
              <a:stCxn id="99" idx="7"/>
            </p:cNvCxnSpPr>
            <p:nvPr/>
          </p:nvCxnSpPr>
          <p:spPr>
            <a:xfrm>
              <a:off x="7014889" y="1647055"/>
              <a:ext cx="1040995" cy="1566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9281287" y="1233142"/>
              <a:ext cx="535512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BLO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315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318442" y="2716722"/>
              <a:ext cx="726511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Arial Black" pitchFamily="34" charset="0"/>
                </a:rPr>
                <a:t>KRA</a:t>
              </a:r>
            </a:p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Arial Black" pitchFamily="34" charset="0"/>
                </a:rPr>
                <a:t>7.090</a:t>
              </a:r>
              <a:endParaRPr lang="en-US" sz="1200" b="1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845033" y="4033397"/>
              <a:ext cx="685067" cy="52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  <a:latin typeface="Arial Black" pitchFamily="34" charset="0"/>
                </a:rPr>
                <a:t>WON</a:t>
              </a:r>
            </a:p>
            <a:p>
              <a:pPr algn="ctr"/>
              <a:r>
                <a:rPr lang="en-US" sz="1100" dirty="0" smtClean="0">
                  <a:solidFill>
                    <a:schemeClr val="tx2"/>
                  </a:solidFill>
                  <a:latin typeface="Arial Black" pitchFamily="34" charset="0"/>
                </a:rPr>
                <a:t>2.210</a:t>
              </a:r>
              <a:endParaRPr lang="en-US" sz="11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236749" y="2460178"/>
              <a:ext cx="63821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SRA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6.993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34472" y="1242145"/>
              <a:ext cx="628057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GRO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288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47535" y="729326"/>
              <a:ext cx="638219" cy="52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SKA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6.650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24112" y="2351602"/>
              <a:ext cx="685067" cy="52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Arial Black" pitchFamily="34" charset="0"/>
                </a:rPr>
                <a:t>BOY</a:t>
              </a: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Arial Black" pitchFamily="34" charset="0"/>
                </a:rPr>
                <a:t>3.824</a:t>
              </a:r>
              <a:endParaRPr lang="en-US" sz="11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75949" y="3310201"/>
              <a:ext cx="602182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KLA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936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93782" y="4288531"/>
              <a:ext cx="63821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SUK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6.414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58847" y="1602443"/>
              <a:ext cx="865253" cy="670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JATENG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LAIN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1.017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</p:grp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1485900" y="990600"/>
            <a:ext cx="9433048" cy="83554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b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SURAKARTA &amp; JAWA TENGAH s/d NOVEMBER 2018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0045" y="228600"/>
            <a:ext cx="4339816" cy="7620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413851" y="228600"/>
            <a:ext cx="41560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RAWAT JALAN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C0C0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89093" y="924345"/>
            <a:ext cx="1496506" cy="907646"/>
            <a:chOff x="9947672" y="2617374"/>
            <a:chExt cx="1589611" cy="1023893"/>
          </a:xfrm>
        </p:grpSpPr>
        <p:sp>
          <p:nvSpPr>
            <p:cNvPr id="25" name="Teardrop 24"/>
            <p:cNvSpPr/>
            <p:nvPr/>
          </p:nvSpPr>
          <p:spPr>
            <a:xfrm rot="8222429">
              <a:off x="10260378" y="2617374"/>
              <a:ext cx="964200" cy="1023893"/>
            </a:xfrm>
            <a:prstGeom prst="teardrop">
              <a:avLst>
                <a:gd name="adj" fmla="val 179545"/>
              </a:avLst>
            </a:prstGeom>
            <a:solidFill>
              <a:srgbClr val="FF3300"/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341735" y="2696688"/>
              <a:ext cx="801486" cy="884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47672" y="2898487"/>
              <a:ext cx="1589611" cy="520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MAGETAN</a:t>
              </a:r>
            </a:p>
            <a:p>
              <a:pPr algn="ctr">
                <a:defRPr/>
              </a:pPr>
              <a:r>
                <a:rPr lang="en-US" sz="12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855</a:t>
              </a:r>
              <a:endParaRPr lang="en-US" sz="1200" b="1" dirty="0">
                <a:solidFill>
                  <a:srgbClr val="0C0C0C"/>
                </a:solidFill>
                <a:latin typeface="Arial Black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016" y="1251155"/>
            <a:ext cx="10515600" cy="5310055"/>
            <a:chOff x="455612" y="927269"/>
            <a:chExt cx="10515600" cy="5310055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612" y="1427726"/>
              <a:ext cx="10134600" cy="48095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grpSp>
          <p:nvGrpSpPr>
            <p:cNvPr id="3" name="Group 2"/>
            <p:cNvGrpSpPr/>
            <p:nvPr/>
          </p:nvGrpSpPr>
          <p:grpSpPr>
            <a:xfrm>
              <a:off x="455612" y="2693059"/>
              <a:ext cx="1589611" cy="1023893"/>
              <a:chOff x="9947672" y="2617374"/>
              <a:chExt cx="1589611" cy="1023893"/>
            </a:xfrm>
          </p:grpSpPr>
          <p:sp>
            <p:nvSpPr>
              <p:cNvPr id="18" name="Teardrop 1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947672" y="2898487"/>
                <a:ext cx="15896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PACITAN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198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02605" y="927269"/>
              <a:ext cx="1499289" cy="896205"/>
              <a:chOff x="9947672" y="2617374"/>
              <a:chExt cx="1589611" cy="1023893"/>
            </a:xfrm>
          </p:grpSpPr>
          <p:sp>
            <p:nvSpPr>
              <p:cNvPr id="21" name="Teardrop 20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947672" y="2898487"/>
                <a:ext cx="1589611" cy="527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NGAWI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944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795286" y="1330983"/>
              <a:ext cx="1589611" cy="1023893"/>
              <a:chOff x="9947672" y="2617374"/>
              <a:chExt cx="1589611" cy="1023893"/>
            </a:xfrm>
          </p:grpSpPr>
          <p:sp>
            <p:nvSpPr>
              <p:cNvPr id="34" name="Teardrop 33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FFCC0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947672" y="2898487"/>
                <a:ext cx="158961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BOJO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NEGORO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111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305148" y="2191432"/>
              <a:ext cx="1385361" cy="894978"/>
              <a:chOff x="9947672" y="2617374"/>
              <a:chExt cx="1589611" cy="1023893"/>
            </a:xfrm>
          </p:grpSpPr>
          <p:sp>
            <p:nvSpPr>
              <p:cNvPr id="38" name="Teardrop 3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B05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947672" y="2898487"/>
                <a:ext cx="1589611" cy="475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MADIUN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393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333865" y="3145138"/>
              <a:ext cx="1589611" cy="1023893"/>
              <a:chOff x="9947672" y="2617374"/>
              <a:chExt cx="1589611" cy="1023893"/>
            </a:xfrm>
          </p:grpSpPr>
          <p:sp>
            <p:nvSpPr>
              <p:cNvPr id="42" name="Teardrop 4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AF0101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947672" y="2898487"/>
                <a:ext cx="158961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PONOROGO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437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2385389" y="4191000"/>
              <a:ext cx="1743281" cy="609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5" idx="7"/>
            </p:cNvCxnSpPr>
            <p:nvPr/>
          </p:nvCxnSpPr>
          <p:spPr>
            <a:xfrm>
              <a:off x="1493862" y="2205925"/>
              <a:ext cx="739917" cy="1554018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1" idx="7"/>
            </p:cNvCxnSpPr>
            <p:nvPr/>
          </p:nvCxnSpPr>
          <p:spPr>
            <a:xfrm>
              <a:off x="2397456" y="2650995"/>
              <a:ext cx="155089" cy="7848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6094412" y="960926"/>
              <a:ext cx="1907097" cy="1205168"/>
              <a:chOff x="9947672" y="2617374"/>
              <a:chExt cx="1589611" cy="1023893"/>
            </a:xfrm>
          </p:grpSpPr>
          <p:sp>
            <p:nvSpPr>
              <p:cNvPr id="62" name="Teardrop 6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947672" y="2898487"/>
                <a:ext cx="1589611" cy="54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JATIM 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LAINNYA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1.130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3436269" y="0"/>
            <a:ext cx="7701370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 TIMUR s/d NOVEMBER 2018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45760" y="1563092"/>
            <a:ext cx="8992626" cy="5197425"/>
            <a:chOff x="918260" y="-381000"/>
            <a:chExt cx="10108185" cy="6291017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260" y="-381000"/>
              <a:ext cx="9809450" cy="62910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  <a:extLst/>
          </p:spPr>
        </p:pic>
        <p:grpSp>
          <p:nvGrpSpPr>
            <p:cNvPr id="46" name="Group 45"/>
            <p:cNvGrpSpPr/>
            <p:nvPr/>
          </p:nvGrpSpPr>
          <p:grpSpPr>
            <a:xfrm>
              <a:off x="9194574" y="1100822"/>
              <a:ext cx="722546" cy="668221"/>
              <a:chOff x="4152666" y="4894379"/>
              <a:chExt cx="988752" cy="949601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202921" y="2337983"/>
              <a:ext cx="722546" cy="668221"/>
              <a:chOff x="4152666" y="4894379"/>
              <a:chExt cx="988752" cy="949601"/>
            </a:xfrm>
          </p:grpSpPr>
          <p:sp>
            <p:nvSpPr>
              <p:cNvPr id="48" name="Teardrop 47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694612" y="1147527"/>
              <a:ext cx="722546" cy="668221"/>
              <a:chOff x="4152666" y="4894379"/>
              <a:chExt cx="988752" cy="949601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7030A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810360" y="3855794"/>
              <a:ext cx="750377" cy="807616"/>
              <a:chOff x="4152666" y="4894379"/>
              <a:chExt cx="988752" cy="949601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0" name="Straight Connector 59"/>
            <p:cNvCxnSpPr>
              <a:endCxn id="54" idx="7"/>
            </p:cNvCxnSpPr>
            <p:nvPr/>
          </p:nvCxnSpPr>
          <p:spPr>
            <a:xfrm>
              <a:off x="8446886" y="4191000"/>
              <a:ext cx="1739502" cy="8254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10276068" y="2611204"/>
              <a:ext cx="750377" cy="807616"/>
              <a:chOff x="4152666" y="4894379"/>
              <a:chExt cx="988752" cy="949601"/>
            </a:xfrm>
          </p:grpSpPr>
          <p:sp>
            <p:nvSpPr>
              <p:cNvPr id="65" name="Teardrop 64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7" name="Straight Connector 66"/>
            <p:cNvCxnSpPr>
              <a:endCxn id="65" idx="7"/>
            </p:cNvCxnSpPr>
            <p:nvPr/>
          </p:nvCxnSpPr>
          <p:spPr>
            <a:xfrm>
              <a:off x="8446886" y="3276600"/>
              <a:ext cx="2205210" cy="495266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48" idx="7"/>
            </p:cNvCxnSpPr>
            <p:nvPr/>
          </p:nvCxnSpPr>
          <p:spPr>
            <a:xfrm>
              <a:off x="8547968" y="2915443"/>
              <a:ext cx="965831" cy="4304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6704012" y="2256984"/>
              <a:ext cx="722546" cy="668221"/>
              <a:chOff x="4152666" y="4894379"/>
              <a:chExt cx="988752" cy="949601"/>
            </a:xfrm>
          </p:grpSpPr>
          <p:sp>
            <p:nvSpPr>
              <p:cNvPr id="74" name="Teardrop 7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230662" y="3202083"/>
              <a:ext cx="722546" cy="668221"/>
              <a:chOff x="4152666" y="4894379"/>
              <a:chExt cx="988752" cy="949601"/>
            </a:xfrm>
          </p:grpSpPr>
          <p:sp>
            <p:nvSpPr>
              <p:cNvPr id="77" name="Teardrop 76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DD0F8A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Connector 78"/>
            <p:cNvCxnSpPr>
              <a:endCxn id="77" idx="7"/>
            </p:cNvCxnSpPr>
            <p:nvPr/>
          </p:nvCxnSpPr>
          <p:spPr>
            <a:xfrm flipH="1">
              <a:off x="6541540" y="3536193"/>
              <a:ext cx="788221" cy="673796"/>
            </a:xfrm>
            <a:prstGeom prst="line">
              <a:avLst/>
            </a:prstGeom>
            <a:ln w="28575">
              <a:solidFill>
                <a:srgbClr val="DD0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 rot="20617462">
              <a:off x="6761715" y="4193562"/>
              <a:ext cx="722546" cy="668221"/>
              <a:chOff x="4152666" y="4894379"/>
              <a:chExt cx="988752" cy="949601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" name="Straight Connector 84"/>
            <p:cNvCxnSpPr>
              <a:endCxn id="74" idx="7"/>
            </p:cNvCxnSpPr>
            <p:nvPr/>
          </p:nvCxnSpPr>
          <p:spPr>
            <a:xfrm flipH="1">
              <a:off x="7014890" y="3162809"/>
              <a:ext cx="467271" cy="102081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83" idx="7"/>
            </p:cNvCxnSpPr>
            <p:nvPr/>
          </p:nvCxnSpPr>
          <p:spPr>
            <a:xfrm flipH="1">
              <a:off x="7264602" y="3615009"/>
              <a:ext cx="791284" cy="157333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2858134" y="1481637"/>
              <a:ext cx="1026477" cy="911571"/>
              <a:chOff x="4152666" y="4894379"/>
              <a:chExt cx="988752" cy="949601"/>
            </a:xfrm>
          </p:grpSpPr>
          <p:sp>
            <p:nvSpPr>
              <p:cNvPr id="96" name="Teardrop 95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704011" y="639149"/>
              <a:ext cx="722546" cy="668221"/>
              <a:chOff x="4152666" y="4894379"/>
              <a:chExt cx="988752" cy="949601"/>
            </a:xfrm>
          </p:grpSpPr>
          <p:sp>
            <p:nvSpPr>
              <p:cNvPr id="99" name="Teardrop 98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99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1" name="Straight Connector 100"/>
            <p:cNvCxnSpPr>
              <a:stCxn id="99" idx="7"/>
            </p:cNvCxnSpPr>
            <p:nvPr/>
          </p:nvCxnSpPr>
          <p:spPr>
            <a:xfrm>
              <a:off x="7014889" y="1647055"/>
              <a:ext cx="1040995" cy="1566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9249429" y="1233142"/>
              <a:ext cx="599228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BLO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126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375394" y="2809910"/>
              <a:ext cx="55172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tx2"/>
                  </a:solidFill>
                  <a:latin typeface="Arial Black" pitchFamily="34" charset="0"/>
                </a:rPr>
                <a:t>KRA</a:t>
              </a:r>
            </a:p>
            <a:p>
              <a:pPr algn="ctr"/>
              <a:r>
                <a:rPr lang="en-US" sz="1000" b="1" dirty="0" smtClean="0">
                  <a:solidFill>
                    <a:schemeClr val="tx2"/>
                  </a:solidFill>
                  <a:latin typeface="Arial Black" pitchFamily="34" charset="0"/>
                </a:rPr>
                <a:t>355</a:t>
              </a:r>
              <a:endParaRPr lang="en-US" sz="1000" b="1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854619" y="4033397"/>
              <a:ext cx="665896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WON</a:t>
              </a:r>
            </a:p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216</a:t>
              </a:r>
              <a:endParaRPr lang="en-US" sz="12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288091" y="2460178"/>
              <a:ext cx="535512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SRA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411</a:t>
              </a:r>
              <a:endParaRPr lang="en-US" sz="10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34472" y="1242145"/>
              <a:ext cx="628057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GRO</a:t>
              </a:r>
            </a:p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26</a:t>
              </a:r>
              <a:endParaRPr lang="en-US" sz="12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94385" y="729326"/>
              <a:ext cx="544521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SKA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250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90781" y="2351602"/>
              <a:ext cx="55172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BOY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237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75949" y="3310201"/>
              <a:ext cx="602182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KLA</a:t>
              </a:r>
            </a:p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25</a:t>
              </a:r>
              <a:endParaRPr lang="en-US" sz="12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802785" y="4288531"/>
              <a:ext cx="620199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SUK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319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58846" y="1602443"/>
              <a:ext cx="865253" cy="670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JATENG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LAIN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325</a:t>
              </a:r>
              <a:endParaRPr lang="en-US" sz="10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</p:grp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1773932" y="998041"/>
            <a:ext cx="9164495" cy="8970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b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SURAKARTA &amp; JAWA TENGAH s/d NOVEMBER 2018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0045" y="228600"/>
            <a:ext cx="4339816" cy="7620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02428" y="228600"/>
            <a:ext cx="37788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RAWAT INAP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C0C0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1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89093" y="924345"/>
            <a:ext cx="1496506" cy="907646"/>
            <a:chOff x="9947672" y="2617374"/>
            <a:chExt cx="1589611" cy="1023893"/>
          </a:xfrm>
        </p:grpSpPr>
        <p:sp>
          <p:nvSpPr>
            <p:cNvPr id="25" name="Teardrop 24"/>
            <p:cNvSpPr/>
            <p:nvPr/>
          </p:nvSpPr>
          <p:spPr>
            <a:xfrm rot="8222429">
              <a:off x="10260378" y="2617374"/>
              <a:ext cx="964200" cy="1023893"/>
            </a:xfrm>
            <a:prstGeom prst="teardrop">
              <a:avLst>
                <a:gd name="adj" fmla="val 179545"/>
              </a:avLst>
            </a:prstGeom>
            <a:solidFill>
              <a:srgbClr val="FF3300"/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341735" y="2696688"/>
              <a:ext cx="801486" cy="884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47672" y="2898487"/>
              <a:ext cx="1589611" cy="451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MAGETAN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52</a:t>
              </a:r>
              <a:endParaRPr lang="en-US" sz="1000" b="1" dirty="0">
                <a:solidFill>
                  <a:srgbClr val="0C0C0C"/>
                </a:solidFill>
                <a:latin typeface="Arial Black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016" y="1251155"/>
            <a:ext cx="10515600" cy="5310055"/>
            <a:chOff x="455612" y="927269"/>
            <a:chExt cx="10515600" cy="5310055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612" y="1427726"/>
              <a:ext cx="10134600" cy="48095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grpSp>
          <p:nvGrpSpPr>
            <p:cNvPr id="3" name="Group 2"/>
            <p:cNvGrpSpPr/>
            <p:nvPr/>
          </p:nvGrpSpPr>
          <p:grpSpPr>
            <a:xfrm>
              <a:off x="455612" y="2693059"/>
              <a:ext cx="1589611" cy="1023893"/>
              <a:chOff x="9947672" y="2617374"/>
              <a:chExt cx="1589611" cy="1023893"/>
            </a:xfrm>
          </p:grpSpPr>
          <p:sp>
            <p:nvSpPr>
              <p:cNvPr id="18" name="Teardrop 1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947672" y="2898487"/>
                <a:ext cx="15896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PACITAN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46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02605" y="927269"/>
              <a:ext cx="1499289" cy="896205"/>
              <a:chOff x="9947672" y="2617374"/>
              <a:chExt cx="1589611" cy="1023893"/>
            </a:xfrm>
          </p:grpSpPr>
          <p:sp>
            <p:nvSpPr>
              <p:cNvPr id="21" name="Teardrop 20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947672" y="2898487"/>
                <a:ext cx="1589611" cy="527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NGAWI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63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795286" y="1330983"/>
              <a:ext cx="1589611" cy="1023893"/>
              <a:chOff x="9947672" y="2617374"/>
              <a:chExt cx="1589611" cy="1023893"/>
            </a:xfrm>
          </p:grpSpPr>
          <p:sp>
            <p:nvSpPr>
              <p:cNvPr id="34" name="Teardrop 33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FFCC0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947672" y="2898487"/>
                <a:ext cx="158961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BOJO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NEGORO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305148" y="2191432"/>
              <a:ext cx="1385361" cy="894978"/>
              <a:chOff x="9947672" y="2617374"/>
              <a:chExt cx="1589611" cy="1023893"/>
            </a:xfrm>
          </p:grpSpPr>
          <p:sp>
            <p:nvSpPr>
              <p:cNvPr id="38" name="Teardrop 3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B05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947672" y="2898487"/>
                <a:ext cx="1589611" cy="475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MADIUN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37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333865" y="3145138"/>
              <a:ext cx="1589611" cy="1023893"/>
              <a:chOff x="9947672" y="2617374"/>
              <a:chExt cx="1589611" cy="1023893"/>
            </a:xfrm>
          </p:grpSpPr>
          <p:sp>
            <p:nvSpPr>
              <p:cNvPr id="42" name="Teardrop 4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AF0101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947672" y="2898487"/>
                <a:ext cx="158961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PONOROGO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91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2385389" y="4191000"/>
              <a:ext cx="1743281" cy="609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5" idx="7"/>
            </p:cNvCxnSpPr>
            <p:nvPr/>
          </p:nvCxnSpPr>
          <p:spPr>
            <a:xfrm>
              <a:off x="1493862" y="2205925"/>
              <a:ext cx="739917" cy="1554018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1" idx="7"/>
            </p:cNvCxnSpPr>
            <p:nvPr/>
          </p:nvCxnSpPr>
          <p:spPr>
            <a:xfrm>
              <a:off x="2397456" y="2650995"/>
              <a:ext cx="155089" cy="7848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6136023" y="1667377"/>
              <a:ext cx="1907097" cy="1205168"/>
              <a:chOff x="9982356" y="3217565"/>
              <a:chExt cx="1589611" cy="1023893"/>
            </a:xfrm>
          </p:grpSpPr>
          <p:sp>
            <p:nvSpPr>
              <p:cNvPr id="62" name="Teardrop 61"/>
              <p:cNvSpPr/>
              <p:nvPr/>
            </p:nvSpPr>
            <p:spPr>
              <a:xfrm rot="8222429">
                <a:off x="10305662" y="3217565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0381279" y="3309624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982356" y="3461693"/>
                <a:ext cx="1589611" cy="54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JATIM 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LAINNYA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66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2990796" y="0"/>
            <a:ext cx="7701370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 TIMUR s/d NOVEMBER 2018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Teardrop 46"/>
          <p:cNvSpPr/>
          <p:nvPr/>
        </p:nvSpPr>
        <p:spPr>
          <a:xfrm rot="8222429">
            <a:off x="9406460" y="1046810"/>
            <a:ext cx="1585636" cy="1677245"/>
          </a:xfrm>
          <a:prstGeom prst="teardrop">
            <a:avLst>
              <a:gd name="adj" fmla="val 200000"/>
            </a:avLst>
          </a:prstGeom>
          <a:solidFill>
            <a:srgbClr val="000000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515202" y="1200814"/>
            <a:ext cx="1368152" cy="14194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2"/>
                </a:solidFill>
                <a:latin typeface="Arial Black" pitchFamily="34" charset="0"/>
              </a:rPr>
              <a:t>LUAR JATENG DAN JATIM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  <a:latin typeface="Arial Black" pitchFamily="34" charset="0"/>
              </a:rPr>
              <a:t>25</a:t>
            </a:r>
            <a:endParaRPr lang="en-US" sz="11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469412" y="3316494"/>
            <a:ext cx="6994031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INSTALASI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34" y="2756812"/>
            <a:ext cx="945017" cy="94501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4258" y="3992579"/>
            <a:ext cx="1146369" cy="648491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143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04009"/>
              </p:ext>
            </p:extLst>
          </p:nvPr>
        </p:nvGraphicFramePr>
        <p:xfrm>
          <a:off x="1485900" y="720240"/>
          <a:ext cx="8519022" cy="226997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53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1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31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34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7484">
                  <a:extLst>
                    <a:ext uri="{9D8B030D-6E8A-4147-A177-3AD203B41FA5}">
                      <a16:colId xmlns:a16="http://schemas.microsoft.com/office/drawing/2014/main" val="857220098"/>
                    </a:ext>
                  </a:extLst>
                </a:gridCol>
                <a:gridCol w="637484">
                  <a:extLst>
                    <a:ext uri="{9D8B030D-6E8A-4147-A177-3AD203B41FA5}">
                      <a16:colId xmlns:a16="http://schemas.microsoft.com/office/drawing/2014/main" val="3140352975"/>
                    </a:ext>
                  </a:extLst>
                </a:gridCol>
                <a:gridCol w="6374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7484">
                  <a:extLst>
                    <a:ext uri="{9D8B030D-6E8A-4147-A177-3AD203B41FA5}">
                      <a16:colId xmlns:a16="http://schemas.microsoft.com/office/drawing/2014/main" val="4134699525"/>
                    </a:ext>
                  </a:extLst>
                </a:gridCol>
                <a:gridCol w="637484">
                  <a:extLst>
                    <a:ext uri="{9D8B030D-6E8A-4147-A177-3AD203B41FA5}">
                      <a16:colId xmlns:a16="http://schemas.microsoft.com/office/drawing/2014/main" val="3384612328"/>
                    </a:ext>
                  </a:extLst>
                </a:gridCol>
                <a:gridCol w="6374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5453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6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Jalan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3.394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3.164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3.358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3.273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3.587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3.013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403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3.452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2.768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3.045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</a:t>
                      </a: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974 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Inap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1.488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1.456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1.530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1.630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1.541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511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1.404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1.276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1.315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</a:t>
                      </a: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260 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IGD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371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378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329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346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078188" y="40896"/>
            <a:ext cx="32766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FARMASI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32015"/>
              </p:ext>
            </p:extLst>
          </p:nvPr>
        </p:nvGraphicFramePr>
        <p:xfrm>
          <a:off x="1485900" y="4005064"/>
          <a:ext cx="8519019" cy="243570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41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4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4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4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4488">
                  <a:extLst>
                    <a:ext uri="{9D8B030D-6E8A-4147-A177-3AD203B41FA5}">
                      <a16:colId xmlns:a16="http://schemas.microsoft.com/office/drawing/2014/main" val="2658500587"/>
                    </a:ext>
                  </a:extLst>
                </a:gridCol>
                <a:gridCol w="624488">
                  <a:extLst>
                    <a:ext uri="{9D8B030D-6E8A-4147-A177-3AD203B41FA5}">
                      <a16:colId xmlns:a16="http://schemas.microsoft.com/office/drawing/2014/main" val="3368334236"/>
                    </a:ext>
                  </a:extLst>
                </a:gridCol>
                <a:gridCol w="6244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4488">
                  <a:extLst>
                    <a:ext uri="{9D8B030D-6E8A-4147-A177-3AD203B41FA5}">
                      <a16:colId xmlns:a16="http://schemas.microsoft.com/office/drawing/2014/main" val="2755189890"/>
                    </a:ext>
                  </a:extLst>
                </a:gridCol>
                <a:gridCol w="624488">
                  <a:extLst>
                    <a:ext uri="{9D8B030D-6E8A-4147-A177-3AD203B41FA5}">
                      <a16:colId xmlns:a16="http://schemas.microsoft.com/office/drawing/2014/main" val="361854336"/>
                    </a:ext>
                  </a:extLst>
                </a:gridCol>
                <a:gridCol w="6244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4430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Faeces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Hematologi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296 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231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269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Kimia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Klinik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1.373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1.374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1.467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1.512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1.482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525 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1.257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1.463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1.134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Narkoba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1.027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365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781 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149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Urine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40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53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Imunoserologi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21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31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73388" y="3443762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LABORATORIUM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539629"/>
              </p:ext>
            </p:extLst>
          </p:nvPr>
        </p:nvGraphicFramePr>
        <p:xfrm>
          <a:off x="1614372" y="632211"/>
          <a:ext cx="9289021" cy="629712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59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2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62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62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6242">
                  <a:extLst>
                    <a:ext uri="{9D8B030D-6E8A-4147-A177-3AD203B41FA5}">
                      <a16:colId xmlns:a16="http://schemas.microsoft.com/office/drawing/2014/main" val="3475564014"/>
                    </a:ext>
                  </a:extLst>
                </a:gridCol>
                <a:gridCol w="676242">
                  <a:extLst>
                    <a:ext uri="{9D8B030D-6E8A-4147-A177-3AD203B41FA5}">
                      <a16:colId xmlns:a16="http://schemas.microsoft.com/office/drawing/2014/main" val="426753202"/>
                    </a:ext>
                  </a:extLst>
                </a:gridCol>
                <a:gridCol w="6762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6242">
                  <a:extLst>
                    <a:ext uri="{9D8B030D-6E8A-4147-A177-3AD203B41FA5}">
                      <a16:colId xmlns:a16="http://schemas.microsoft.com/office/drawing/2014/main" val="414026492"/>
                    </a:ext>
                  </a:extLst>
                </a:gridCol>
                <a:gridCol w="676242">
                  <a:extLst>
                    <a:ext uri="{9D8B030D-6E8A-4147-A177-3AD203B41FA5}">
                      <a16:colId xmlns:a16="http://schemas.microsoft.com/office/drawing/2014/main" val="3357429831"/>
                    </a:ext>
                  </a:extLst>
                </a:gridCol>
                <a:gridCol w="6762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109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Cranium AP/LAT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Thorax AP/LAT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Abdomen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BNO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Cervical AP/LAT/OBLIQ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Thoracal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Thoracolumbal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Lumbalis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Lumbosacral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 Sacrum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Coccygeus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4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Extremitas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Superior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4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Extremitas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Inferior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Colon In Loop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IVP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Panoramic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Pelvis/ Hip Joint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CT Scan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4294212" y="44624"/>
            <a:ext cx="32766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RADIOLOGI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9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602427"/>
              </p:ext>
            </p:extLst>
          </p:nvPr>
        </p:nvGraphicFramePr>
        <p:xfrm>
          <a:off x="189756" y="720240"/>
          <a:ext cx="11350993" cy="570820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1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2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2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3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34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3458">
                  <a:extLst>
                    <a:ext uri="{9D8B030D-6E8A-4147-A177-3AD203B41FA5}">
                      <a16:colId xmlns:a16="http://schemas.microsoft.com/office/drawing/2014/main" val="2277204940"/>
                    </a:ext>
                  </a:extLst>
                </a:gridCol>
                <a:gridCol w="853458">
                  <a:extLst>
                    <a:ext uri="{9D8B030D-6E8A-4147-A177-3AD203B41FA5}">
                      <a16:colId xmlns:a16="http://schemas.microsoft.com/office/drawing/2014/main" val="1437018790"/>
                    </a:ext>
                  </a:extLst>
                </a:gridCol>
                <a:gridCol w="8534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3458">
                  <a:extLst>
                    <a:ext uri="{9D8B030D-6E8A-4147-A177-3AD203B41FA5}">
                      <a16:colId xmlns:a16="http://schemas.microsoft.com/office/drawing/2014/main" val="3465616949"/>
                    </a:ext>
                  </a:extLst>
                </a:gridCol>
                <a:gridCol w="853458">
                  <a:extLst>
                    <a:ext uri="{9D8B030D-6E8A-4147-A177-3AD203B41FA5}">
                      <a16:colId xmlns:a16="http://schemas.microsoft.com/office/drawing/2014/main" val="2607438464"/>
                    </a:ext>
                  </a:extLst>
                </a:gridCol>
                <a:gridCol w="8534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549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Exercise 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Asesmen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Fisioterapi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Static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Bycicle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Class Exercise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Treadmill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3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Elektrical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Stimulation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Infrared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Lokal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Tens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Pijat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Bayi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3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Mwd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Cryotherapy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Swd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Ultrasound 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Parafin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Bath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93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A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Infra Red General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93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33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Exercise Therapy General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93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C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Swt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Traksi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L/C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2926060" y="116632"/>
            <a:ext cx="54006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REHABILITASI MEDIK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8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760849"/>
              </p:ext>
            </p:extLst>
          </p:nvPr>
        </p:nvGraphicFramePr>
        <p:xfrm>
          <a:off x="837826" y="908720"/>
          <a:ext cx="11089234" cy="490137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75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01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01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06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4641">
                  <a:extLst>
                    <a:ext uri="{9D8B030D-6E8A-4147-A177-3AD203B41FA5}">
                      <a16:colId xmlns:a16="http://schemas.microsoft.com/office/drawing/2014/main" val="809805714"/>
                    </a:ext>
                  </a:extLst>
                </a:gridCol>
                <a:gridCol w="834641">
                  <a:extLst>
                    <a:ext uri="{9D8B030D-6E8A-4147-A177-3AD203B41FA5}">
                      <a16:colId xmlns:a16="http://schemas.microsoft.com/office/drawing/2014/main" val="3590807180"/>
                    </a:ext>
                  </a:extLst>
                </a:gridCol>
                <a:gridCol w="8346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4641">
                  <a:extLst>
                    <a:ext uri="{9D8B030D-6E8A-4147-A177-3AD203B41FA5}">
                      <a16:colId xmlns:a16="http://schemas.microsoft.com/office/drawing/2014/main" val="3416035707"/>
                    </a:ext>
                  </a:extLst>
                </a:gridCol>
                <a:gridCol w="834641">
                  <a:extLst>
                    <a:ext uri="{9D8B030D-6E8A-4147-A177-3AD203B41FA5}">
                      <a16:colId xmlns:a16="http://schemas.microsoft.com/office/drawing/2014/main" val="157891643"/>
                    </a:ext>
                  </a:extLst>
                </a:gridCol>
                <a:gridCol w="83464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Kiriman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Dokter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9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Bebas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Sakit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Seleksi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Karyawan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Ev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Pribadi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6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Intelegensi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 Bakat Minat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 Psi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Psikoedukasi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 Kep. Dinas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790156" y="188640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PSIKOLOGI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0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043977" y="116632"/>
            <a:ext cx="3278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NAPZA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257539"/>
              </p:ext>
            </p:extLst>
          </p:nvPr>
        </p:nvGraphicFramePr>
        <p:xfrm>
          <a:off x="837826" y="958540"/>
          <a:ext cx="11089231" cy="535136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69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0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0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07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0727">
                  <a:extLst>
                    <a:ext uri="{9D8B030D-6E8A-4147-A177-3AD203B41FA5}">
                      <a16:colId xmlns:a16="http://schemas.microsoft.com/office/drawing/2014/main" val="4176610091"/>
                    </a:ext>
                  </a:extLst>
                </a:gridCol>
                <a:gridCol w="820727">
                  <a:extLst>
                    <a:ext uri="{9D8B030D-6E8A-4147-A177-3AD203B41FA5}">
                      <a16:colId xmlns:a16="http://schemas.microsoft.com/office/drawing/2014/main" val="3975204128"/>
                    </a:ext>
                  </a:extLst>
                </a:gridCol>
                <a:gridCol w="8207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0727">
                  <a:extLst>
                    <a:ext uri="{9D8B030D-6E8A-4147-A177-3AD203B41FA5}">
                      <a16:colId xmlns:a16="http://schemas.microsoft.com/office/drawing/2014/main" val="2024721222"/>
                    </a:ext>
                  </a:extLst>
                </a:gridCol>
                <a:gridCol w="820727">
                  <a:extLst>
                    <a:ext uri="{9D8B030D-6E8A-4147-A177-3AD203B41FA5}">
                      <a16:colId xmlns:a16="http://schemas.microsoft.com/office/drawing/2014/main" val="1636666616"/>
                    </a:ext>
                  </a:extLst>
                </a:gridCol>
                <a:gridCol w="82072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1648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Keluarga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Rehabilitasi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TAK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Fisioterapi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Supportif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CBT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5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Brief Intervention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Motivasi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Interview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0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 Terapi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ECT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94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0412" y="152400"/>
            <a:ext cx="7866857" cy="6838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ANGGARAN</a:t>
            </a:r>
            <a:endParaRPr 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478621"/>
              </p:ext>
            </p:extLst>
          </p:nvPr>
        </p:nvGraphicFramePr>
        <p:xfrm>
          <a:off x="1470610" y="1124744"/>
          <a:ext cx="8807152" cy="556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2338023" y="4883090"/>
            <a:ext cx="1253918" cy="50405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90,95%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3468" y="152400"/>
            <a:ext cx="6801144" cy="794050"/>
            <a:chOff x="893468" y="152400"/>
            <a:chExt cx="6801144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668854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58046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393580"/>
              </p:ext>
            </p:extLst>
          </p:nvPr>
        </p:nvGraphicFramePr>
        <p:xfrm>
          <a:off x="837829" y="1196752"/>
          <a:ext cx="11350990" cy="451507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31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0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0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0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0560">
                  <a:extLst>
                    <a:ext uri="{9D8B030D-6E8A-4147-A177-3AD203B41FA5}">
                      <a16:colId xmlns:a16="http://schemas.microsoft.com/office/drawing/2014/main" val="1294884605"/>
                    </a:ext>
                  </a:extLst>
                </a:gridCol>
                <a:gridCol w="830560">
                  <a:extLst>
                    <a:ext uri="{9D8B030D-6E8A-4147-A177-3AD203B41FA5}">
                      <a16:colId xmlns:a16="http://schemas.microsoft.com/office/drawing/2014/main" val="2756604783"/>
                    </a:ext>
                  </a:extLst>
                </a:gridCol>
                <a:gridCol w="8305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0560">
                  <a:extLst>
                    <a:ext uri="{9D8B030D-6E8A-4147-A177-3AD203B41FA5}">
                      <a16:colId xmlns:a16="http://schemas.microsoft.com/office/drawing/2014/main" val="968188151"/>
                    </a:ext>
                  </a:extLst>
                </a:gridCol>
                <a:gridCol w="830560">
                  <a:extLst>
                    <a:ext uri="{9D8B030D-6E8A-4147-A177-3AD203B41FA5}">
                      <a16:colId xmlns:a16="http://schemas.microsoft.com/office/drawing/2014/main" val="2959201455"/>
                    </a:ext>
                  </a:extLst>
                </a:gridCol>
                <a:gridCol w="8305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MMSE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GDS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CDT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4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Intensif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Care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 Care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Maksimal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Care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Minimal Care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TAK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5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Infeksi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Pasang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3934172" y="102161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PSIKOGERIATRI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9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02124" y="145143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807628"/>
              </p:ext>
            </p:extLst>
          </p:nvPr>
        </p:nvGraphicFramePr>
        <p:xfrm>
          <a:off x="816605" y="1253676"/>
          <a:ext cx="10903966" cy="512765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46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3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4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17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1740">
                  <a:extLst>
                    <a:ext uri="{9D8B030D-6E8A-4147-A177-3AD203B41FA5}">
                      <a16:colId xmlns:a16="http://schemas.microsoft.com/office/drawing/2014/main" val="3577389126"/>
                    </a:ext>
                  </a:extLst>
                </a:gridCol>
                <a:gridCol w="701740">
                  <a:extLst>
                    <a:ext uri="{9D8B030D-6E8A-4147-A177-3AD203B41FA5}">
                      <a16:colId xmlns:a16="http://schemas.microsoft.com/office/drawing/2014/main" val="450663252"/>
                    </a:ext>
                  </a:extLst>
                </a:gridCol>
                <a:gridCol w="7017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1740">
                  <a:extLst>
                    <a:ext uri="{9D8B030D-6E8A-4147-A177-3AD203B41FA5}">
                      <a16:colId xmlns:a16="http://schemas.microsoft.com/office/drawing/2014/main" val="3002839421"/>
                    </a:ext>
                  </a:extLst>
                </a:gridCol>
                <a:gridCol w="701740">
                  <a:extLst>
                    <a:ext uri="{9D8B030D-6E8A-4147-A177-3AD203B41FA5}">
                      <a16:colId xmlns:a16="http://schemas.microsoft.com/office/drawing/2014/main" val="2275147439"/>
                    </a:ext>
                  </a:extLst>
                </a:gridCol>
                <a:gridCol w="7017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637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</a:t>
                      </a:r>
                      <a:r>
                        <a:rPr lang="sv-SE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akut</a:t>
                      </a:r>
                      <a:endParaRPr lang="sv-SE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6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sub</a:t>
                      </a:r>
                      <a:r>
                        <a:rPr lang="sv-SE" sz="12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akut</a:t>
                      </a:r>
                      <a:endParaRPr lang="sv-SE" sz="1200" b="0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melarikan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meninggal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dunia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percobaan bunuh diri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9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dipindahkan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akut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dirujuk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RS lain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2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Insiden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Patient Safety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2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Insiden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Nosokomial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alergi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31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masuk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PGOT/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Pasung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b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PMI/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Baresos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Chevron 5"/>
          <p:cNvSpPr/>
          <p:nvPr/>
        </p:nvSpPr>
        <p:spPr>
          <a:xfrm>
            <a:off x="566841" y="923484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7828" y="865540"/>
            <a:ext cx="15937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78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02124" y="145143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566841" y="923484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6135" y="848095"/>
            <a:ext cx="22589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216662"/>
              </p:ext>
            </p:extLst>
          </p:nvPr>
        </p:nvGraphicFramePr>
        <p:xfrm>
          <a:off x="840806" y="1340768"/>
          <a:ext cx="11230269" cy="81536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62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7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0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78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27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2739">
                  <a:extLst>
                    <a:ext uri="{9D8B030D-6E8A-4147-A177-3AD203B41FA5}">
                      <a16:colId xmlns:a16="http://schemas.microsoft.com/office/drawing/2014/main" val="3577389126"/>
                    </a:ext>
                  </a:extLst>
                </a:gridCol>
                <a:gridCol w="722739">
                  <a:extLst>
                    <a:ext uri="{9D8B030D-6E8A-4147-A177-3AD203B41FA5}">
                      <a16:colId xmlns:a16="http://schemas.microsoft.com/office/drawing/2014/main" val="450663252"/>
                    </a:ext>
                  </a:extLst>
                </a:gridCol>
                <a:gridCol w="7227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2739">
                  <a:extLst>
                    <a:ext uri="{9D8B030D-6E8A-4147-A177-3AD203B41FA5}">
                      <a16:colId xmlns:a16="http://schemas.microsoft.com/office/drawing/2014/main" val="772600075"/>
                    </a:ext>
                  </a:extLst>
                </a:gridCol>
                <a:gridCol w="722739">
                  <a:extLst>
                    <a:ext uri="{9D8B030D-6E8A-4147-A177-3AD203B41FA5}">
                      <a16:colId xmlns:a16="http://schemas.microsoft.com/office/drawing/2014/main" val="4275297587"/>
                    </a:ext>
                  </a:extLst>
                </a:gridCol>
                <a:gridCol w="72273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353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URAIAN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sv-SE" sz="1200" b="0" i="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Pasien Rawat Inap Non Jiwa</a:t>
                      </a:r>
                      <a:endParaRPr lang="sv-SE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11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890382"/>
              </p:ext>
            </p:extLst>
          </p:nvPr>
        </p:nvGraphicFramePr>
        <p:xfrm>
          <a:off x="405780" y="533918"/>
          <a:ext cx="11062966" cy="609965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43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1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6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8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9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44">
                  <a:extLst>
                    <a:ext uri="{9D8B030D-6E8A-4147-A177-3AD203B41FA5}">
                      <a16:colId xmlns:a16="http://schemas.microsoft.com/office/drawing/2014/main" val="725059631"/>
                    </a:ext>
                  </a:extLst>
                </a:gridCol>
                <a:gridCol w="781909">
                  <a:extLst>
                    <a:ext uri="{9D8B030D-6E8A-4147-A177-3AD203B41FA5}">
                      <a16:colId xmlns:a16="http://schemas.microsoft.com/office/drawing/2014/main" val="3916698532"/>
                    </a:ext>
                  </a:extLst>
                </a:gridCol>
                <a:gridCol w="6397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1909">
                  <a:extLst>
                    <a:ext uri="{9D8B030D-6E8A-4147-A177-3AD203B41FA5}">
                      <a16:colId xmlns:a16="http://schemas.microsoft.com/office/drawing/2014/main" val="530631768"/>
                    </a:ext>
                  </a:extLst>
                </a:gridCol>
                <a:gridCol w="924074">
                  <a:extLst>
                    <a:ext uri="{9D8B030D-6E8A-4147-A177-3AD203B41FA5}">
                      <a16:colId xmlns:a16="http://schemas.microsoft.com/office/drawing/2014/main" val="1511896945"/>
                    </a:ext>
                  </a:extLst>
                </a:gridCol>
                <a:gridCol w="63974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822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0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Kompleks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(&gt; 1 jam)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(½ - 1 jam 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 &lt; ½ jam 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0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WICARA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Bahasa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6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Bicara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Laku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Menelan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8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Snooslen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Room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Semsory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69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aktifitas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kehidupan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sehari-hari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Proper Body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Mekanik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069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Pembuatan Alat Lontar dan Adaptasi Alat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1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Rileksasi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069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Analisa &amp; Intervensi, Persepsi, Kognitif, Psikomotor</a:t>
                      </a:r>
                      <a:endParaRPr lang="it-IT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1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Modalitas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1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Orthopedagoge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1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Biofeedback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1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Neurofeedback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1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605854" y="116632"/>
            <a:ext cx="58674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TUMBUH KEMBANG ANAK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7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430116" y="57914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GAWAT DARURAT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117107"/>
              </p:ext>
            </p:extLst>
          </p:nvPr>
        </p:nvGraphicFramePr>
        <p:xfrm>
          <a:off x="261763" y="836712"/>
          <a:ext cx="11665298" cy="560781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54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73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7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57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5756">
                  <a:extLst>
                    <a:ext uri="{9D8B030D-6E8A-4147-A177-3AD203B41FA5}">
                      <a16:colId xmlns:a16="http://schemas.microsoft.com/office/drawing/2014/main" val="3730750251"/>
                    </a:ext>
                  </a:extLst>
                </a:gridCol>
                <a:gridCol w="815756">
                  <a:extLst>
                    <a:ext uri="{9D8B030D-6E8A-4147-A177-3AD203B41FA5}">
                      <a16:colId xmlns:a16="http://schemas.microsoft.com/office/drawing/2014/main" val="1804366575"/>
                    </a:ext>
                  </a:extLst>
                </a:gridCol>
                <a:gridCol w="8157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5756">
                  <a:extLst>
                    <a:ext uri="{9D8B030D-6E8A-4147-A177-3AD203B41FA5}">
                      <a16:colId xmlns:a16="http://schemas.microsoft.com/office/drawing/2014/main" val="745840966"/>
                    </a:ext>
                  </a:extLst>
                </a:gridCol>
                <a:gridCol w="815756">
                  <a:extLst>
                    <a:ext uri="{9D8B030D-6E8A-4147-A177-3AD203B41FA5}">
                      <a16:colId xmlns:a16="http://schemas.microsoft.com/office/drawing/2014/main" val="1681853370"/>
                    </a:ext>
                  </a:extLst>
                </a:gridCol>
                <a:gridCol w="81575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2031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9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lvl="0" indent="0" algn="l"/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Baru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9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Luka Lama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 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9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Askep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Critical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9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9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NGT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9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DC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8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Penggunaan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Ambulance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69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Pemakaian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Oksigen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69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Infus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2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2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Nebulizer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83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594177" y="116632"/>
            <a:ext cx="444704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ELEKTROMEDIK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818393"/>
              </p:ext>
            </p:extLst>
          </p:nvPr>
        </p:nvGraphicFramePr>
        <p:xfrm>
          <a:off x="909837" y="1124744"/>
          <a:ext cx="10945214" cy="285098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39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2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5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5714">
                  <a:extLst>
                    <a:ext uri="{9D8B030D-6E8A-4147-A177-3AD203B41FA5}">
                      <a16:colId xmlns:a16="http://schemas.microsoft.com/office/drawing/2014/main" val="3512542143"/>
                    </a:ext>
                  </a:extLst>
                </a:gridCol>
                <a:gridCol w="785714">
                  <a:extLst>
                    <a:ext uri="{9D8B030D-6E8A-4147-A177-3AD203B41FA5}">
                      <a16:colId xmlns:a16="http://schemas.microsoft.com/office/drawing/2014/main" val="1026445526"/>
                    </a:ext>
                  </a:extLst>
                </a:gridCol>
                <a:gridCol w="7857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5714">
                  <a:extLst>
                    <a:ext uri="{9D8B030D-6E8A-4147-A177-3AD203B41FA5}">
                      <a16:colId xmlns:a16="http://schemas.microsoft.com/office/drawing/2014/main" val="3980125790"/>
                    </a:ext>
                  </a:extLst>
                </a:gridCol>
                <a:gridCol w="785714">
                  <a:extLst>
                    <a:ext uri="{9D8B030D-6E8A-4147-A177-3AD203B41FA5}">
                      <a16:colId xmlns:a16="http://schemas.microsoft.com/office/drawing/2014/main" val="2590508489"/>
                    </a:ext>
                  </a:extLst>
                </a:gridCol>
                <a:gridCol w="78571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853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ECT KONVENSIONAL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2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MECTA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2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2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STRESS ANALISER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7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TMS</a:t>
                      </a:r>
                      <a:endParaRPr lang="en-US" sz="1200" b="0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2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28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39931"/>
              </p:ext>
            </p:extLst>
          </p:nvPr>
        </p:nvGraphicFramePr>
        <p:xfrm>
          <a:off x="189755" y="620689"/>
          <a:ext cx="11737308" cy="617335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76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1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3000">
                  <a:extLst>
                    <a:ext uri="{9D8B030D-6E8A-4147-A177-3AD203B41FA5}">
                      <a16:colId xmlns:a16="http://schemas.microsoft.com/office/drawing/2014/main" val="3241936474"/>
                    </a:ext>
                  </a:extLst>
                </a:gridCol>
                <a:gridCol w="833000">
                  <a:extLst>
                    <a:ext uri="{9D8B030D-6E8A-4147-A177-3AD203B41FA5}">
                      <a16:colId xmlns:a16="http://schemas.microsoft.com/office/drawing/2014/main" val="1141941904"/>
                    </a:ext>
                  </a:extLst>
                </a:gridCol>
                <a:gridCol w="833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3000">
                  <a:extLst>
                    <a:ext uri="{9D8B030D-6E8A-4147-A177-3AD203B41FA5}">
                      <a16:colId xmlns:a16="http://schemas.microsoft.com/office/drawing/2014/main" val="654052638"/>
                    </a:ext>
                  </a:extLst>
                </a:gridCol>
                <a:gridCol w="833000">
                  <a:extLst>
                    <a:ext uri="{9D8B030D-6E8A-4147-A177-3AD203B41FA5}">
                      <a16:colId xmlns:a16="http://schemas.microsoft.com/office/drawing/2014/main" val="325788093"/>
                    </a:ext>
                  </a:extLst>
                </a:gridCol>
                <a:gridCol w="833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293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18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media radio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5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 Kesehatan Jiwa ke masyarakat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3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 Group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5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keluarga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5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5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 KESEHATAN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93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KERJASAMA LINTAS SEKTOR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3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Penjaringan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5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 Non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Penjaringan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1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panti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75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Penjemputan pasien pasung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75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Pendampingan korban kekerasan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75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Rapat Koordinasi Lintas Sektor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75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Kader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75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Bimbingan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berbasis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gender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5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UPSK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450484" y="123023"/>
            <a:ext cx="6085012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KESEHATAN JIWA MASYARAKAT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5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647987"/>
              </p:ext>
            </p:extLst>
          </p:nvPr>
        </p:nvGraphicFramePr>
        <p:xfrm>
          <a:off x="189758" y="692698"/>
          <a:ext cx="11809312" cy="596575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95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1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1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1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1275">
                  <a:extLst>
                    <a:ext uri="{9D8B030D-6E8A-4147-A177-3AD203B41FA5}">
                      <a16:colId xmlns:a16="http://schemas.microsoft.com/office/drawing/2014/main" val="3644661793"/>
                    </a:ext>
                  </a:extLst>
                </a:gridCol>
                <a:gridCol w="801275">
                  <a:extLst>
                    <a:ext uri="{9D8B030D-6E8A-4147-A177-3AD203B41FA5}">
                      <a16:colId xmlns:a16="http://schemas.microsoft.com/office/drawing/2014/main" val="2796685678"/>
                    </a:ext>
                  </a:extLst>
                </a:gridCol>
                <a:gridCol w="801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1275">
                  <a:extLst>
                    <a:ext uri="{9D8B030D-6E8A-4147-A177-3AD203B41FA5}">
                      <a16:colId xmlns:a16="http://schemas.microsoft.com/office/drawing/2014/main" val="3718038262"/>
                    </a:ext>
                  </a:extLst>
                </a:gridCol>
                <a:gridCol w="801275">
                  <a:extLst>
                    <a:ext uri="{9D8B030D-6E8A-4147-A177-3AD203B41FA5}">
                      <a16:colId xmlns:a16="http://schemas.microsoft.com/office/drawing/2014/main" val="2908379673"/>
                    </a:ext>
                  </a:extLst>
                </a:gridCol>
                <a:gridCol w="8012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580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4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Laki-laki</a:t>
                      </a: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Peternakan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Perikanan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3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Okupasi Terapi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</a:t>
                      </a:r>
                      <a:r>
                        <a:rPr lang="fi-FI" sz="11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Cuci Motor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00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Kewirausahaan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58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Okupasi Terapi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Pertanian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92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Okupasi Terapi</a:t>
                      </a:r>
                      <a:r>
                        <a:rPr lang="fi-FI" sz="1100" b="0" i="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kebersihan Lingkungan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Perempuan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93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Menyulam/Menjahit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3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Memasak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93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Membuat Telor Asin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Okupasi Terapi Kerja 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Rumah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Tangga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32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Okupasi Terapi Kerja Mainan Anak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44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Okupasi Terapi Kerja Kerajinan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Tangan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6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Laki-laki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Perempuan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3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Gerak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325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Musik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Agama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7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Permainan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3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22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Rekreasi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22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g.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Family Gathering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2631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3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h. Day Care   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3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i. Home </a:t>
                      </a:r>
                      <a:r>
                        <a:rPr lang="en-US" sz="1100" b="0" i="0" u="none" strike="noStrike" dirty="0" err="1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Visite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070076" y="142509"/>
            <a:ext cx="6408712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REHABILITASI PSIKOSOSIAL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232495"/>
              </p:ext>
            </p:extLst>
          </p:nvPr>
        </p:nvGraphicFramePr>
        <p:xfrm>
          <a:off x="821410" y="1380777"/>
          <a:ext cx="11367417" cy="492585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75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1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19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19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19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1958">
                  <a:extLst>
                    <a:ext uri="{9D8B030D-6E8A-4147-A177-3AD203B41FA5}">
                      <a16:colId xmlns:a16="http://schemas.microsoft.com/office/drawing/2014/main" val="1356815314"/>
                    </a:ext>
                  </a:extLst>
                </a:gridCol>
                <a:gridCol w="811958">
                  <a:extLst>
                    <a:ext uri="{9D8B030D-6E8A-4147-A177-3AD203B41FA5}">
                      <a16:colId xmlns:a16="http://schemas.microsoft.com/office/drawing/2014/main" val="794790066"/>
                    </a:ext>
                  </a:extLst>
                </a:gridCol>
                <a:gridCol w="8119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1958">
                  <a:extLst>
                    <a:ext uri="{9D8B030D-6E8A-4147-A177-3AD203B41FA5}">
                      <a16:colId xmlns:a16="http://schemas.microsoft.com/office/drawing/2014/main" val="1408575528"/>
                    </a:ext>
                  </a:extLst>
                </a:gridCol>
                <a:gridCol w="811958">
                  <a:extLst>
                    <a:ext uri="{9D8B030D-6E8A-4147-A177-3AD203B41FA5}">
                      <a16:colId xmlns:a16="http://schemas.microsoft.com/office/drawing/2014/main" val="3798152882"/>
                    </a:ext>
                  </a:extLst>
                </a:gridCol>
                <a:gridCol w="81195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Suntik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3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IPWL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Bebas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Narkoba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Sakit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Pernah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g. SK PKHI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1723" y="5698334"/>
            <a:ext cx="10969625" cy="1052513"/>
          </a:xfrm>
          <a:prstGeom prst="rect">
            <a:avLst/>
          </a:prstGeom>
        </p:spPr>
        <p:txBody>
          <a:bodyPr lIns="87240" tIns="43619" rIns="87240" bIns="43619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56441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66841" y="923484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7828" y="865540"/>
            <a:ext cx="15937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0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367742"/>
              </p:ext>
            </p:extLst>
          </p:nvPr>
        </p:nvGraphicFramePr>
        <p:xfrm>
          <a:off x="815019" y="4147102"/>
          <a:ext cx="11373805" cy="260343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71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0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0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01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01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01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0123">
                  <a:extLst>
                    <a:ext uri="{9D8B030D-6E8A-4147-A177-3AD203B41FA5}">
                      <a16:colId xmlns:a16="http://schemas.microsoft.com/office/drawing/2014/main" val="1287025835"/>
                    </a:ext>
                  </a:extLst>
                </a:gridCol>
                <a:gridCol w="830123">
                  <a:extLst>
                    <a:ext uri="{9D8B030D-6E8A-4147-A177-3AD203B41FA5}">
                      <a16:colId xmlns:a16="http://schemas.microsoft.com/office/drawing/2014/main" val="3510150675"/>
                    </a:ext>
                  </a:extLst>
                </a:gridCol>
                <a:gridCol w="8301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0123">
                  <a:extLst>
                    <a:ext uri="{9D8B030D-6E8A-4147-A177-3AD203B41FA5}">
                      <a16:colId xmlns:a16="http://schemas.microsoft.com/office/drawing/2014/main" val="1547864253"/>
                    </a:ext>
                  </a:extLst>
                </a:gridCol>
                <a:gridCol w="830123">
                  <a:extLst>
                    <a:ext uri="{9D8B030D-6E8A-4147-A177-3AD203B41FA5}">
                      <a16:colId xmlns:a16="http://schemas.microsoft.com/office/drawing/2014/main" val="1378360651"/>
                    </a:ext>
                  </a:extLst>
                </a:gridCol>
                <a:gridCol w="83012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954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401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ANAK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SARAF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KULIT &amp; KELAMIN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PENYAKIT DALAM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REHABILITASI</a:t>
                      </a:r>
                      <a:r>
                        <a:rPr lang="en-US" sz="1200" b="0" i="0" u="none" strike="noStrike" baseline="0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MEDIK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6780366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KANDUNGAN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69609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5016" y="485964"/>
            <a:ext cx="463780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 RAWAT JALAN NON PSIKIATRI</a:t>
            </a:r>
            <a:endParaRPr lang="en-US" sz="1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566841" y="116632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0032" y="62843"/>
            <a:ext cx="22589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317078" y="116632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778171"/>
              </p:ext>
            </p:extLst>
          </p:nvPr>
        </p:nvGraphicFramePr>
        <p:xfrm>
          <a:off x="815016" y="798804"/>
          <a:ext cx="11256063" cy="308966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50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58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8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8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5851">
                  <a:extLst>
                    <a:ext uri="{9D8B030D-6E8A-4147-A177-3AD203B41FA5}">
                      <a16:colId xmlns:a16="http://schemas.microsoft.com/office/drawing/2014/main" val="1331718145"/>
                    </a:ext>
                  </a:extLst>
                </a:gridCol>
                <a:gridCol w="865851">
                  <a:extLst>
                    <a:ext uri="{9D8B030D-6E8A-4147-A177-3AD203B41FA5}">
                      <a16:colId xmlns:a16="http://schemas.microsoft.com/office/drawing/2014/main" val="1866777233"/>
                    </a:ext>
                  </a:extLst>
                </a:gridCol>
                <a:gridCol w="8658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5851">
                  <a:extLst>
                    <a:ext uri="{9D8B030D-6E8A-4147-A177-3AD203B41FA5}">
                      <a16:colId xmlns:a16="http://schemas.microsoft.com/office/drawing/2014/main" val="2747326008"/>
                    </a:ext>
                  </a:extLst>
                </a:gridCol>
                <a:gridCol w="865851">
                  <a:extLst>
                    <a:ext uri="{9D8B030D-6E8A-4147-A177-3AD203B41FA5}">
                      <a16:colId xmlns:a16="http://schemas.microsoft.com/office/drawing/2014/main" val="807930017"/>
                    </a:ext>
                  </a:extLst>
                </a:gridCol>
                <a:gridCol w="86585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80179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8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7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KUNJUNGAN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312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232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243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303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305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196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346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235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122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117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90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7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CARA BAYAR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7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UMUM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7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 PBI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121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105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7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PBI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7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BKMKS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8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JAMKESDA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37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5900" y="97309"/>
            <a:ext cx="9220200" cy="794050"/>
            <a:chOff x="1234167" y="152399"/>
            <a:chExt cx="9220200" cy="794050"/>
          </a:xfrm>
        </p:grpSpPr>
        <p:sp>
          <p:nvSpPr>
            <p:cNvPr id="13" name="Rectangle 12"/>
            <p:cNvSpPr/>
            <p:nvPr/>
          </p:nvSpPr>
          <p:spPr>
            <a:xfrm>
              <a:off x="1983108" y="234152"/>
              <a:ext cx="8471259" cy="630544"/>
            </a:xfrm>
            <a:prstGeom prst="rect">
              <a:avLst/>
            </a:prstGeom>
            <a:noFill/>
          </p:spPr>
          <p:txBody>
            <a:bodyPr wrap="square" lIns="136767" tIns="68383" rIns="136767" bIns="68383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REALISASI BELANJA </a:t>
              </a:r>
              <a:r>
                <a:rPr lang="en-US" sz="3200" b="1" dirty="0" smtClean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LANGSUNG </a:t>
              </a:r>
              <a:endParaRPr lang="en-US" sz="3200" b="1" dirty="0">
                <a:ln w="0"/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Rectangle: Rounded Corners 74">
              <a:extLst>
                <a:ext uri="{FF2B5EF4-FFF2-40B4-BE49-F238E27FC236}">
                  <a16:creationId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382756" y="207488"/>
              <a:ext cx="882645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1234168" y="152399"/>
              <a:ext cx="964260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1234167" y="207488"/>
              <a:ext cx="890088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562515"/>
              </p:ext>
            </p:extLst>
          </p:nvPr>
        </p:nvGraphicFramePr>
        <p:xfrm>
          <a:off x="549796" y="1052736"/>
          <a:ext cx="11027348" cy="519429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82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7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2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23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80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PROGRAM/KEGIATAN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KEUANGAN </a:t>
                      </a:r>
                      <a:r>
                        <a:rPr lang="en-US" sz="11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(%)</a:t>
                      </a:r>
                      <a:endParaRPr lang="en-US" sz="11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r>
                        <a:rPr lang="en-US" sz="11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(%)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16">
                <a:tc gridSpan="5"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Administrasi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Perkantoran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9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Penyediaan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Jasa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Perkantoran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8.000.000.000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83,88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99,53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297">
                <a:tc gridSpan="5"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765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Peningkatan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Derajat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Masyarakat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Dengan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Penyediaan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Fasillitas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Bagi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Penderita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Akibat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Dampak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Asap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Rokok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13.500.000.000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60,79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70,19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29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marL="0" marR="0" indent="0" algn="l" defTabSz="304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Pemenuhan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Fasilitas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100" b="0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25.000.000.000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21,86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11,40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69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Pemenuhan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Sarana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Prasarana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Rujukan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 DAK )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5.977.202.000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82,19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84,75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295">
                <a:tc gridSpan="5"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1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Pemberdayaan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69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Penyelenggaraan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Pemberdayaan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Masyarakat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Kemitraan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tk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Provinsi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750.000.000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65,08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97,01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295">
                <a:tc gridSpan="5"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Peningkatan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Mutu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BLUD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295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Pendukung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39.036.906.000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60,79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70,19</a:t>
                      </a:r>
                    </a:p>
                  </a:txBody>
                  <a:tcPr marL="181970" marR="181970" marT="68587" marB="6858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295">
                <a:tc gridSpan="5"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Sumber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Daya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Manusia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3804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Penyelenggaraan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Pendidikan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Tenaga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1.000.000.000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78,17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93,58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0636" y="6381328"/>
            <a:ext cx="2844059" cy="365125"/>
          </a:xfrm>
        </p:spPr>
        <p:txBody>
          <a:bodyPr/>
          <a:lstStyle/>
          <a:p>
            <a:fld id="{1D6647AB-53FC-4FC4-B329-DC0E1CCA457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01226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601244"/>
              </p:ext>
            </p:extLst>
          </p:nvPr>
        </p:nvGraphicFramePr>
        <p:xfrm>
          <a:off x="1269873" y="1380777"/>
          <a:ext cx="10918951" cy="93683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56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2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9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9925">
                  <a:extLst>
                    <a:ext uri="{9D8B030D-6E8A-4147-A177-3AD203B41FA5}">
                      <a16:colId xmlns:a16="http://schemas.microsoft.com/office/drawing/2014/main" val="3631383945"/>
                    </a:ext>
                  </a:extLst>
                </a:gridCol>
                <a:gridCol w="779925">
                  <a:extLst>
                    <a:ext uri="{9D8B030D-6E8A-4147-A177-3AD203B41FA5}">
                      <a16:colId xmlns:a16="http://schemas.microsoft.com/office/drawing/2014/main" val="1829558837"/>
                    </a:ext>
                  </a:extLst>
                </a:gridCol>
                <a:gridCol w="7799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9925">
                  <a:extLst>
                    <a:ext uri="{9D8B030D-6E8A-4147-A177-3AD203B41FA5}">
                      <a16:colId xmlns:a16="http://schemas.microsoft.com/office/drawing/2014/main" val="2704621419"/>
                    </a:ext>
                  </a:extLst>
                </a:gridCol>
                <a:gridCol w="779925">
                  <a:extLst>
                    <a:ext uri="{9D8B030D-6E8A-4147-A177-3AD203B41FA5}">
                      <a16:colId xmlns:a16="http://schemas.microsoft.com/office/drawing/2014/main" val="868838438"/>
                    </a:ext>
                  </a:extLst>
                </a:gridCol>
                <a:gridCol w="7799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5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HD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1723" y="5698334"/>
            <a:ext cx="10969625" cy="1052513"/>
          </a:xfrm>
          <a:prstGeom prst="rect">
            <a:avLst/>
          </a:prstGeom>
        </p:spPr>
        <p:txBody>
          <a:bodyPr lIns="87240" tIns="43619" rIns="87240" bIns="43619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56441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HEMODIALISIS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7869" y="256490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Pelayanan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hemodialisis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adalah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layanan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baru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pada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RSJD dr.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Arif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Zainudin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sudah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mulai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beroperasi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pada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bulan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Februari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2018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dan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diresmikan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pada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tanggal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24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Maret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2018.</a:t>
            </a:r>
            <a:endParaRPr lang="en-US" sz="1600" i="1" dirty="0">
              <a:solidFill>
                <a:srgbClr val="CC3300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857138"/>
              </p:ext>
            </p:extLst>
          </p:nvPr>
        </p:nvGraphicFramePr>
        <p:xfrm>
          <a:off x="781522" y="912217"/>
          <a:ext cx="11217542" cy="24217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4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3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34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34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481">
                  <a:extLst>
                    <a:ext uri="{9D8B030D-6E8A-4147-A177-3AD203B41FA5}">
                      <a16:colId xmlns:a16="http://schemas.microsoft.com/office/drawing/2014/main" val="4238648029"/>
                    </a:ext>
                  </a:extLst>
                </a:gridCol>
                <a:gridCol w="813481">
                  <a:extLst>
                    <a:ext uri="{9D8B030D-6E8A-4147-A177-3AD203B41FA5}">
                      <a16:colId xmlns:a16="http://schemas.microsoft.com/office/drawing/2014/main" val="369724100"/>
                    </a:ext>
                  </a:extLst>
                </a:gridCol>
                <a:gridCol w="8134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3481">
                  <a:extLst>
                    <a:ext uri="{9D8B030D-6E8A-4147-A177-3AD203B41FA5}">
                      <a16:colId xmlns:a16="http://schemas.microsoft.com/office/drawing/2014/main" val="3356862999"/>
                    </a:ext>
                  </a:extLst>
                </a:gridCol>
                <a:gridCol w="813481">
                  <a:extLst>
                    <a:ext uri="{9D8B030D-6E8A-4147-A177-3AD203B41FA5}">
                      <a16:colId xmlns:a16="http://schemas.microsoft.com/office/drawing/2014/main" val="3648457124"/>
                    </a:ext>
                  </a:extLst>
                </a:gridCol>
                <a:gridCol w="81348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072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Permintaan makanan pasien rawat inap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6.656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6.155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7.444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7.221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7.151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6.155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6.522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6.164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6.444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6,101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Gizi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1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Survey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1.063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1.240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1.047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707394"/>
              </p:ext>
            </p:extLst>
          </p:nvPr>
        </p:nvGraphicFramePr>
        <p:xfrm>
          <a:off x="845772" y="4273949"/>
          <a:ext cx="11153293" cy="244752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97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0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06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06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0660">
                  <a:extLst>
                    <a:ext uri="{9D8B030D-6E8A-4147-A177-3AD203B41FA5}">
                      <a16:colId xmlns:a16="http://schemas.microsoft.com/office/drawing/2014/main" val="2741519344"/>
                    </a:ext>
                  </a:extLst>
                </a:gridCol>
                <a:gridCol w="850660">
                  <a:extLst>
                    <a:ext uri="{9D8B030D-6E8A-4147-A177-3AD203B41FA5}">
                      <a16:colId xmlns:a16="http://schemas.microsoft.com/office/drawing/2014/main" val="853005757"/>
                    </a:ext>
                  </a:extLst>
                </a:gridCol>
                <a:gridCol w="8506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0660">
                  <a:extLst>
                    <a:ext uri="{9D8B030D-6E8A-4147-A177-3AD203B41FA5}">
                      <a16:colId xmlns:a16="http://schemas.microsoft.com/office/drawing/2014/main" val="2783297699"/>
                    </a:ext>
                  </a:extLst>
                </a:gridCol>
                <a:gridCol w="850660">
                  <a:extLst>
                    <a:ext uri="{9D8B030D-6E8A-4147-A177-3AD203B41FA5}">
                      <a16:colId xmlns:a16="http://schemas.microsoft.com/office/drawing/2014/main" val="4228684230"/>
                    </a:ext>
                  </a:extLst>
                </a:gridCol>
                <a:gridCol w="8506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80254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Pencucian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Linen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18.710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16.700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17.357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16.455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16.835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13.991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405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15.124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15.123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17.558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16.352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Pencucian Linen Non 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Linen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Rusak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286100" y="207055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GIZI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42084" y="3692231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LAUNDRY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83044" y="6400072"/>
            <a:ext cx="373386" cy="365125"/>
          </a:xfrm>
        </p:spPr>
        <p:txBody>
          <a:bodyPr/>
          <a:lstStyle/>
          <a:p>
            <a:fld id="{1D6647AB-53FC-4FC4-B329-DC0E1CCA4575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932600"/>
              </p:ext>
            </p:extLst>
          </p:nvPr>
        </p:nvGraphicFramePr>
        <p:xfrm>
          <a:off x="4" y="764703"/>
          <a:ext cx="12071072" cy="614343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98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0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2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29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2944">
                  <a:extLst>
                    <a:ext uri="{9D8B030D-6E8A-4147-A177-3AD203B41FA5}">
                      <a16:colId xmlns:a16="http://schemas.microsoft.com/office/drawing/2014/main" val="1492780460"/>
                    </a:ext>
                  </a:extLst>
                </a:gridCol>
                <a:gridCol w="832944">
                  <a:extLst>
                    <a:ext uri="{9D8B030D-6E8A-4147-A177-3AD203B41FA5}">
                      <a16:colId xmlns:a16="http://schemas.microsoft.com/office/drawing/2014/main" val="135093025"/>
                    </a:ext>
                  </a:extLst>
                </a:gridCol>
                <a:gridCol w="8329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2944">
                  <a:extLst>
                    <a:ext uri="{9D8B030D-6E8A-4147-A177-3AD203B41FA5}">
                      <a16:colId xmlns:a16="http://schemas.microsoft.com/office/drawing/2014/main" val="2452111478"/>
                    </a:ext>
                  </a:extLst>
                </a:gridCol>
                <a:gridCol w="832944">
                  <a:extLst>
                    <a:ext uri="{9D8B030D-6E8A-4147-A177-3AD203B41FA5}">
                      <a16:colId xmlns:a16="http://schemas.microsoft.com/office/drawing/2014/main" val="2269672292"/>
                    </a:ext>
                  </a:extLst>
                </a:gridCol>
                <a:gridCol w="83294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2315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155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96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65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rutin Peralatan Elektronika dan Komunikasi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96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rutin Peralatan Listrik dan Air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852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</a:t>
                      </a: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 peralatan Laundry dan Kitchen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40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496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Elektronika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Komunikasi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40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Listrik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080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Laundry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Kitchen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665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 dan Pemeliharaan oleh Pihak Ketiga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90156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IPS RS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519135"/>
              </p:ext>
            </p:extLst>
          </p:nvPr>
        </p:nvGraphicFramePr>
        <p:xfrm>
          <a:off x="117747" y="537281"/>
          <a:ext cx="11809311" cy="62616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5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3314">
                  <a:extLst>
                    <a:ext uri="{9D8B030D-6E8A-4147-A177-3AD203B41FA5}">
                      <a16:colId xmlns:a16="http://schemas.microsoft.com/office/drawing/2014/main" val="1840199215"/>
                    </a:ext>
                  </a:extLst>
                </a:gridCol>
                <a:gridCol w="720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41">
                  <a:extLst>
                    <a:ext uri="{9D8B030D-6E8A-4147-A177-3AD203B41FA5}">
                      <a16:colId xmlns:a16="http://schemas.microsoft.com/office/drawing/2014/main" val="2760388771"/>
                    </a:ext>
                  </a:extLst>
                </a:gridCol>
                <a:gridCol w="720041">
                  <a:extLst>
                    <a:ext uri="{9D8B030D-6E8A-4147-A177-3AD203B41FA5}">
                      <a16:colId xmlns:a16="http://schemas.microsoft.com/office/drawing/2014/main" val="2075590979"/>
                    </a:ext>
                  </a:extLst>
                </a:gridCol>
                <a:gridCol w="7200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041">
                  <a:extLst>
                    <a:ext uri="{9D8B030D-6E8A-4147-A177-3AD203B41FA5}">
                      <a16:colId xmlns:a16="http://schemas.microsoft.com/office/drawing/2014/main" val="3237725163"/>
                    </a:ext>
                  </a:extLst>
                </a:gridCol>
                <a:gridCol w="720041">
                  <a:extLst>
                    <a:ext uri="{9D8B030D-6E8A-4147-A177-3AD203B41FA5}">
                      <a16:colId xmlns:a16="http://schemas.microsoft.com/office/drawing/2014/main" val="785005881"/>
                    </a:ext>
                  </a:extLst>
                </a:gridCol>
                <a:gridCol w="72004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0775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750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072">
                <a:tc gridSpan="3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KUALITAS KESEHATAN LINGKUNGAN		</a:t>
                      </a:r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suhu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kelembaban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pencahayaan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kebisingan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udara ruang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lantai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dinding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linen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 alat medis/ pemantauan kualitas hasil sterilisasi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0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kualitas kimia air bersih dan air minum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bakteriologis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minum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E Coli makanan dan minuman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0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total &amp; angka kuman E Coli alat makan / minum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20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(COD, BOD, TSS, pH,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Phosphat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NH3-N,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Mikrobiologi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20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mingguan sisa chlor bebas air bersih</a:t>
                      </a:r>
                      <a:endParaRPr lang="sv-SE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5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 &amp;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suhu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mingguan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325257" y="114301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SANITASI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837828" y="80917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7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837828" y="476672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2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109460"/>
              </p:ext>
            </p:extLst>
          </p:nvPr>
        </p:nvGraphicFramePr>
        <p:xfrm>
          <a:off x="189761" y="1143291"/>
          <a:ext cx="11737299" cy="51619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1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3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1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01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01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01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01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0190">
                  <a:extLst>
                    <a:ext uri="{9D8B030D-6E8A-4147-A177-3AD203B41FA5}">
                      <a16:colId xmlns:a16="http://schemas.microsoft.com/office/drawing/2014/main" val="2833344024"/>
                    </a:ext>
                  </a:extLst>
                </a:gridCol>
                <a:gridCol w="750190">
                  <a:extLst>
                    <a:ext uri="{9D8B030D-6E8A-4147-A177-3AD203B41FA5}">
                      <a16:colId xmlns:a16="http://schemas.microsoft.com/office/drawing/2014/main" val="1437298246"/>
                    </a:ext>
                  </a:extLst>
                </a:gridCol>
                <a:gridCol w="75019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50190">
                  <a:extLst>
                    <a:ext uri="{9D8B030D-6E8A-4147-A177-3AD203B41FA5}">
                      <a16:colId xmlns:a16="http://schemas.microsoft.com/office/drawing/2014/main" val="3505957430"/>
                    </a:ext>
                  </a:extLst>
                </a:gridCol>
                <a:gridCol w="750190">
                  <a:extLst>
                    <a:ext uri="{9D8B030D-6E8A-4147-A177-3AD203B41FA5}">
                      <a16:colId xmlns:a16="http://schemas.microsoft.com/office/drawing/2014/main" val="2022685823"/>
                    </a:ext>
                  </a:extLst>
                </a:gridCol>
                <a:gridCol w="75019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26022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92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36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PENYEHATAN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AIR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Desinfeksi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Pengurasan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tandon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36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 LIMBAH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proses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pengambilan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pengiriman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Insenerasi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sampah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pengelolaan sampah non medis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29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SANITASI RUANG DAN LINGKUNGAN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6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pemeliharaan lingkungan kerja secara insentif (dengan checklist)</a:t>
                      </a:r>
                      <a:endParaRPr lang="sv-SE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6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sanitasi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bangunan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langsung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577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pemeliharaan taman &amp; lingkungan luar gedung ( dengan checlist)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536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PENGENDALIAN VEKTOR / BINATANG PENGGANGGU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5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Survey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jentik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5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Fogging serangga 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5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Pengendalian rayap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47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943947"/>
              </p:ext>
            </p:extLst>
          </p:nvPr>
        </p:nvGraphicFramePr>
        <p:xfrm>
          <a:off x="-3" y="1219201"/>
          <a:ext cx="11999072" cy="365169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82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1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8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58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58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5878">
                  <a:extLst>
                    <a:ext uri="{9D8B030D-6E8A-4147-A177-3AD203B41FA5}">
                      <a16:colId xmlns:a16="http://schemas.microsoft.com/office/drawing/2014/main" val="2740027508"/>
                    </a:ext>
                  </a:extLst>
                </a:gridCol>
                <a:gridCol w="895878">
                  <a:extLst>
                    <a:ext uri="{9D8B030D-6E8A-4147-A177-3AD203B41FA5}">
                      <a16:colId xmlns:a16="http://schemas.microsoft.com/office/drawing/2014/main" val="3929682265"/>
                    </a:ext>
                  </a:extLst>
                </a:gridCol>
                <a:gridCol w="8958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95878">
                  <a:extLst>
                    <a:ext uri="{9D8B030D-6E8A-4147-A177-3AD203B41FA5}">
                      <a16:colId xmlns:a16="http://schemas.microsoft.com/office/drawing/2014/main" val="1659468367"/>
                    </a:ext>
                  </a:extLst>
                </a:gridCol>
                <a:gridCol w="895878">
                  <a:extLst>
                    <a:ext uri="{9D8B030D-6E8A-4147-A177-3AD203B41FA5}">
                      <a16:colId xmlns:a16="http://schemas.microsoft.com/office/drawing/2014/main" val="2796463096"/>
                    </a:ext>
                  </a:extLst>
                </a:gridCol>
                <a:gridCol w="89587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8240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asrama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mahasiswa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praktek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4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Magang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4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Permintaan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4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4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Pengembangan SDM Internal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5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Pengembangan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SDM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Eksternal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91000" y="114301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SUBAG DIKLITBANG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019039"/>
              </p:ext>
            </p:extLst>
          </p:nvPr>
        </p:nvGraphicFramePr>
        <p:xfrm>
          <a:off x="220257" y="5487253"/>
          <a:ext cx="11850816" cy="1097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8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1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1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7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709">
                  <a:extLst>
                    <a:ext uri="{9D8B030D-6E8A-4147-A177-3AD203B41FA5}">
                      <a16:colId xmlns:a16="http://schemas.microsoft.com/office/drawing/2014/main" val="1280839207"/>
                    </a:ext>
                  </a:extLst>
                </a:gridCol>
                <a:gridCol w="885709">
                  <a:extLst>
                    <a:ext uri="{9D8B030D-6E8A-4147-A177-3AD203B41FA5}">
                      <a16:colId xmlns:a16="http://schemas.microsoft.com/office/drawing/2014/main" val="1750072994"/>
                    </a:ext>
                  </a:extLst>
                </a:gridCol>
                <a:gridCol w="8857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85709">
                  <a:extLst>
                    <a:ext uri="{9D8B030D-6E8A-4147-A177-3AD203B41FA5}">
                      <a16:colId xmlns:a16="http://schemas.microsoft.com/office/drawing/2014/main" val="2095072215"/>
                    </a:ext>
                  </a:extLst>
                </a:gridCol>
                <a:gridCol w="885709">
                  <a:extLst>
                    <a:ext uri="{9D8B030D-6E8A-4147-A177-3AD203B41FA5}">
                      <a16:colId xmlns:a16="http://schemas.microsoft.com/office/drawing/2014/main" val="2352278839"/>
                    </a:ext>
                  </a:extLst>
                </a:gridCol>
                <a:gridCol w="88570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152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INDIKATOR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5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Persentase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pegawai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mengikuti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pelatihan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Bintek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selama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 jam/ </a:t>
                      </a:r>
                      <a:r>
                        <a:rPr lang="en-US" sz="12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tahun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(%)</a:t>
                      </a:r>
                      <a:endParaRPr lang="en-US" sz="1200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29,59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29,59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30,32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44,68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80,67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82,45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85,80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Chevron 11"/>
          <p:cNvSpPr/>
          <p:nvPr/>
        </p:nvSpPr>
        <p:spPr>
          <a:xfrm>
            <a:off x="1751012" y="645886"/>
            <a:ext cx="2439988" cy="484632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KEGIATAN</a:t>
            </a:r>
            <a:endParaRPr lang="en-US" sz="2400" b="1" dirty="0">
              <a:solidFill>
                <a:schemeClr val="tx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7321" y="4930843"/>
            <a:ext cx="5562600" cy="501541"/>
            <a:chOff x="836612" y="4643773"/>
            <a:chExt cx="5562600" cy="501541"/>
          </a:xfrm>
        </p:grpSpPr>
        <p:sp>
          <p:nvSpPr>
            <p:cNvPr id="8" name="Pentagon 7"/>
            <p:cNvSpPr/>
            <p:nvPr/>
          </p:nvSpPr>
          <p:spPr>
            <a:xfrm>
              <a:off x="836612" y="4648200"/>
              <a:ext cx="1066800" cy="497114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  <a:latin typeface="Arial Black" pitchFamily="34" charset="0"/>
                </a:rPr>
                <a:t>2</a:t>
              </a:r>
              <a:endParaRPr lang="en-US" sz="24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1785710" y="4643773"/>
              <a:ext cx="4613502" cy="48463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PENINGKATAN MUTU SDM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61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4671630"/>
              </p:ext>
            </p:extLst>
          </p:nvPr>
        </p:nvGraphicFramePr>
        <p:xfrm>
          <a:off x="-1" y="1227900"/>
          <a:ext cx="12071079" cy="477066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40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1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80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80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8028">
                  <a:extLst>
                    <a:ext uri="{9D8B030D-6E8A-4147-A177-3AD203B41FA5}">
                      <a16:colId xmlns:a16="http://schemas.microsoft.com/office/drawing/2014/main" val="3055884077"/>
                    </a:ext>
                  </a:extLst>
                </a:gridCol>
                <a:gridCol w="828028">
                  <a:extLst>
                    <a:ext uri="{9D8B030D-6E8A-4147-A177-3AD203B41FA5}">
                      <a16:colId xmlns:a16="http://schemas.microsoft.com/office/drawing/2014/main" val="1119533893"/>
                    </a:ext>
                  </a:extLst>
                </a:gridCol>
                <a:gridCol w="8280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8028">
                  <a:extLst>
                    <a:ext uri="{9D8B030D-6E8A-4147-A177-3AD203B41FA5}">
                      <a16:colId xmlns:a16="http://schemas.microsoft.com/office/drawing/2014/main" val="2198518939"/>
                    </a:ext>
                  </a:extLst>
                </a:gridCol>
                <a:gridCol w="828028">
                  <a:extLst>
                    <a:ext uri="{9D8B030D-6E8A-4147-A177-3AD203B41FA5}">
                      <a16:colId xmlns:a16="http://schemas.microsoft.com/office/drawing/2014/main" val="3141712566"/>
                    </a:ext>
                  </a:extLst>
                </a:gridCol>
                <a:gridCol w="8280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264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128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9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Menyiapkan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kabar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untuk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bacaan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diruang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tunggu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9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Menerima dan menyambungkan</a:t>
                      </a: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telepon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112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114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79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Membuat</a:t>
                      </a: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laporan tertulis penyampaian informasi Pembina Apel beserta sosialisasi dari bidang terkait pada tiap apel pagi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6538" indent="476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7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 gridSpan="11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Melaksanakan dan menyiapkan keperluan kegiatan survey kepuasan pelanggan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21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Rawat</a:t>
                      </a: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Jalan (Lembar)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39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Rawat Inap (Lembar)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8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Instalasi</a:t>
                      </a: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Farmasi (Responden)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39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Instalasi Lain (Responden)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18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Menyiapkan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blangko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kotak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saran (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Lembar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878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Menyiapkan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leaftlet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kebutuhan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RS (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Instalasi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90156" y="199572"/>
            <a:ext cx="5688632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HUMAS DAN PEMASARAN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51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80713"/>
              </p:ext>
            </p:extLst>
          </p:nvPr>
        </p:nvGraphicFramePr>
        <p:xfrm>
          <a:off x="189758" y="836712"/>
          <a:ext cx="11881319" cy="602128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32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0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50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5011">
                  <a:extLst>
                    <a:ext uri="{9D8B030D-6E8A-4147-A177-3AD203B41FA5}">
                      <a16:colId xmlns:a16="http://schemas.microsoft.com/office/drawing/2014/main" val="767125459"/>
                    </a:ext>
                  </a:extLst>
                </a:gridCol>
                <a:gridCol w="815011">
                  <a:extLst>
                    <a:ext uri="{9D8B030D-6E8A-4147-A177-3AD203B41FA5}">
                      <a16:colId xmlns:a16="http://schemas.microsoft.com/office/drawing/2014/main" val="519662954"/>
                    </a:ext>
                  </a:extLst>
                </a:gridCol>
                <a:gridCol w="8150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5011">
                  <a:extLst>
                    <a:ext uri="{9D8B030D-6E8A-4147-A177-3AD203B41FA5}">
                      <a16:colId xmlns:a16="http://schemas.microsoft.com/office/drawing/2014/main" val="3164952453"/>
                    </a:ext>
                  </a:extLst>
                </a:gridCol>
                <a:gridCol w="815011">
                  <a:extLst>
                    <a:ext uri="{9D8B030D-6E8A-4147-A177-3AD203B41FA5}">
                      <a16:colId xmlns:a16="http://schemas.microsoft.com/office/drawing/2014/main" val="3770956141"/>
                    </a:ext>
                  </a:extLst>
                </a:gridCol>
                <a:gridCol w="81501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75734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73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64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Cetak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Leaftlet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64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Leaflet Lama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125" indent="-1111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64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Leaflet Edukasi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36538" indent="-236538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64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Leaflet Instalasi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3700" algn="l"/>
                        </a:tabLs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64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MMT &amp; Banner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635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55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Pemasaran ke</a:t>
                      </a: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Instansi Pemerintah dan Swasta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63500" indent="0" algn="ctr" defTabSz="914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64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gridSpan="11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Input Data &amp; pengetikan tugas Instalasi</a:t>
                      </a: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Humas &amp; Pemasaran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338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Pengajuan Foto Twitter, Web, Facebook, Instagram dan Path</a:t>
                      </a:r>
                      <a:endParaRPr lang="fi-FI" sz="1200" b="0" i="0" u="none" strike="noStrike" dirty="0" smtClean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64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Laporan Kegiatan Humas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635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659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Jadwal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Penugasan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Inspektur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Apel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34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4338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Menyampaikan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informasi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kedinasan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dalam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bentuk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SMS Gateway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635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4338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Pemberian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informasi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kepada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pelanggan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(Customer)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48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840994" y="148772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2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79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076850"/>
              </p:ext>
            </p:extLst>
          </p:nvPr>
        </p:nvGraphicFramePr>
        <p:xfrm>
          <a:off x="765816" y="836712"/>
          <a:ext cx="11233247" cy="3002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3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0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0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05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5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0556">
                  <a:extLst>
                    <a:ext uri="{9D8B030D-6E8A-4147-A177-3AD203B41FA5}">
                      <a16:colId xmlns:a16="http://schemas.microsoft.com/office/drawing/2014/main" val="70806919"/>
                    </a:ext>
                  </a:extLst>
                </a:gridCol>
                <a:gridCol w="770556">
                  <a:extLst>
                    <a:ext uri="{9D8B030D-6E8A-4147-A177-3AD203B41FA5}">
                      <a16:colId xmlns:a16="http://schemas.microsoft.com/office/drawing/2014/main" val="169518846"/>
                    </a:ext>
                  </a:extLst>
                </a:gridCol>
                <a:gridCol w="7705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0556">
                  <a:extLst>
                    <a:ext uri="{9D8B030D-6E8A-4147-A177-3AD203B41FA5}">
                      <a16:colId xmlns:a16="http://schemas.microsoft.com/office/drawing/2014/main" val="1000782731"/>
                    </a:ext>
                  </a:extLst>
                </a:gridCol>
                <a:gridCol w="770556">
                  <a:extLst>
                    <a:ext uri="{9D8B030D-6E8A-4147-A177-3AD203B41FA5}">
                      <a16:colId xmlns:a16="http://schemas.microsoft.com/office/drawing/2014/main" val="1811639873"/>
                    </a:ext>
                  </a:extLst>
                </a:gridCol>
                <a:gridCol w="77055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99729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729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34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Membuat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jadwal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penugasan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Inspektur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Pembina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Apel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53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Dokumentasi Foto dan Video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125" indent="-1111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6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Publikasi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Media Sosial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36538" indent="-236538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34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Input materi pelayanan RS dan Info Publlik di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Website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3700" algn="l"/>
                        </a:tabLs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840994" y="148772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3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2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932303"/>
              </p:ext>
            </p:extLst>
          </p:nvPr>
        </p:nvGraphicFramePr>
        <p:xfrm>
          <a:off x="765817" y="908720"/>
          <a:ext cx="11233247" cy="3505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3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0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0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05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5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0556">
                  <a:extLst>
                    <a:ext uri="{9D8B030D-6E8A-4147-A177-3AD203B41FA5}">
                      <a16:colId xmlns:a16="http://schemas.microsoft.com/office/drawing/2014/main" val="3595978619"/>
                    </a:ext>
                  </a:extLst>
                </a:gridCol>
                <a:gridCol w="770556">
                  <a:extLst>
                    <a:ext uri="{9D8B030D-6E8A-4147-A177-3AD203B41FA5}">
                      <a16:colId xmlns:a16="http://schemas.microsoft.com/office/drawing/2014/main" val="2470653308"/>
                    </a:ext>
                  </a:extLst>
                </a:gridCol>
                <a:gridCol w="7705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0556">
                  <a:extLst>
                    <a:ext uri="{9D8B030D-6E8A-4147-A177-3AD203B41FA5}">
                      <a16:colId xmlns:a16="http://schemas.microsoft.com/office/drawing/2014/main" val="1053469473"/>
                    </a:ext>
                  </a:extLst>
                </a:gridCol>
                <a:gridCol w="770556">
                  <a:extLst>
                    <a:ext uri="{9D8B030D-6E8A-4147-A177-3AD203B41FA5}">
                      <a16:colId xmlns:a16="http://schemas.microsoft.com/office/drawing/2014/main" val="3383273639"/>
                    </a:ext>
                  </a:extLst>
                </a:gridCol>
                <a:gridCol w="77055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00555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555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9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perangkat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lunak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(software)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9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perangkat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keras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(hardware)</a:t>
                      </a:r>
                      <a:endParaRPr lang="en-US" sz="1400" b="0" i="0" u="none" strike="noStrike" dirty="0" smtClean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74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Perbaikan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Printer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74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Pengelolaan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jaringan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9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Pencadangan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data (backup)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09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Pemeliharaan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rutin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komputer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90156" y="199572"/>
            <a:ext cx="4176464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 RS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3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5900" y="97309"/>
            <a:ext cx="9220200" cy="794050"/>
            <a:chOff x="1234167" y="152399"/>
            <a:chExt cx="9220200" cy="794050"/>
          </a:xfrm>
        </p:grpSpPr>
        <p:sp>
          <p:nvSpPr>
            <p:cNvPr id="13" name="Rectangle 12"/>
            <p:cNvSpPr/>
            <p:nvPr/>
          </p:nvSpPr>
          <p:spPr>
            <a:xfrm>
              <a:off x="1983108" y="234152"/>
              <a:ext cx="8471259" cy="630544"/>
            </a:xfrm>
            <a:prstGeom prst="rect">
              <a:avLst/>
            </a:prstGeom>
            <a:noFill/>
          </p:spPr>
          <p:txBody>
            <a:bodyPr wrap="square" lIns="136767" tIns="68383" rIns="136767" bIns="68383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REALISASI </a:t>
              </a:r>
              <a:r>
                <a:rPr lang="en-US" sz="3200" b="1" dirty="0" smtClean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ANGGARAN BLUD</a:t>
              </a:r>
              <a:endParaRPr lang="en-US" sz="3200" b="1" dirty="0">
                <a:ln w="0"/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Rectangle: Rounded Corners 74">
              <a:extLst>
                <a:ext uri="{FF2B5EF4-FFF2-40B4-BE49-F238E27FC236}">
                  <a16:creationId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382756" y="207488"/>
              <a:ext cx="882645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1234168" y="152399"/>
              <a:ext cx="964260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1234167" y="207488"/>
              <a:ext cx="890088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59759"/>
              </p:ext>
            </p:extLst>
          </p:nvPr>
        </p:nvGraphicFramePr>
        <p:xfrm>
          <a:off x="155170" y="1196752"/>
          <a:ext cx="11699882" cy="302796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40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0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8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0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URAIAN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KEUANGAN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.)</a:t>
                      </a: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(%)</a:t>
                      </a: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29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Pegawai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6.010.000.000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4.714.540.000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78,53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29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Barang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Jasa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31.189.800.000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20.597.142.891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66,04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29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Modal</a:t>
                      </a: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1.837.106.000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1.008.678.695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54,91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302851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5223" y="5177135"/>
            <a:ext cx="787558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TERIMA KASIH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7012" y="457200"/>
            <a:ext cx="11353800" cy="6172200"/>
            <a:chOff x="227012" y="457200"/>
            <a:chExt cx="10210800" cy="6172200"/>
          </a:xfrm>
        </p:grpSpPr>
        <p:sp>
          <p:nvSpPr>
            <p:cNvPr id="3" name="Rectangle 2"/>
            <p:cNvSpPr/>
            <p:nvPr/>
          </p:nvSpPr>
          <p:spPr>
            <a:xfrm>
              <a:off x="227012" y="4495800"/>
              <a:ext cx="10210800" cy="5334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79612" y="457200"/>
              <a:ext cx="304800" cy="61722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5212" y="3276600"/>
              <a:ext cx="914400" cy="1219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9195" y="5029200"/>
              <a:ext cx="914400" cy="1219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2" y="468084"/>
            <a:ext cx="8458200" cy="3951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26"/>
          <p:cNvGrpSpPr/>
          <p:nvPr/>
        </p:nvGrpSpPr>
        <p:grpSpPr>
          <a:xfrm>
            <a:off x="518260" y="1782301"/>
            <a:ext cx="1582572" cy="1066800"/>
            <a:chOff x="323850" y="234951"/>
            <a:chExt cx="2228850" cy="1285470"/>
          </a:xfrm>
        </p:grpSpPr>
        <p:sp>
          <p:nvSpPr>
            <p:cNvPr id="12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5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6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9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0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1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2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3176" y="1962059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919626" y="2891935"/>
            <a:ext cx="8045344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2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PENDAPATAN</a:t>
            </a:r>
            <a:endParaRPr lang="en-US" sz="52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43" y="2841967"/>
            <a:ext cx="914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06" y="3756367"/>
            <a:ext cx="1117618" cy="11176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183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93468" y="152400"/>
            <a:ext cx="6801144" cy="794050"/>
            <a:chOff x="893468" y="152400"/>
            <a:chExt cx="6801144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668854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0412" y="152400"/>
            <a:ext cx="7866857" cy="6838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</a:t>
            </a:r>
            <a:endParaRPr 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528199"/>
              </p:ext>
            </p:extLst>
          </p:nvPr>
        </p:nvGraphicFramePr>
        <p:xfrm>
          <a:off x="405780" y="1772816"/>
          <a:ext cx="11072741" cy="37010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861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6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659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SAMPAI</a:t>
                      </a:r>
                      <a:r>
                        <a:rPr lang="en-US" sz="1800" b="1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DENGAN BULAN NOVEMBER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755" marB="4575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755" marB="45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8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TARGET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REALISASI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43" marB="4574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8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2"/>
                          </a:solidFill>
                        </a:rPr>
                        <a:t>Rp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2"/>
                          </a:solidFill>
                        </a:rPr>
                        <a:t>Rp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(%)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48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35.000.000.000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27.172.489.294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77,64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87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387977804"/>
              </p:ext>
            </p:extLst>
          </p:nvPr>
        </p:nvGraphicFramePr>
        <p:xfrm>
          <a:off x="477788" y="1556792"/>
          <a:ext cx="113052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8012" y="346974"/>
            <a:ext cx="10969945" cy="445878"/>
          </a:xfrm>
          <a:prstGeom prst="rect">
            <a:avLst/>
          </a:prstGeom>
          <a:noFill/>
        </p:spPr>
        <p:txBody>
          <a:bodyPr wrap="square" lIns="136767" tIns="68383" rIns="136767" bIns="68383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REALISASI PENDAPATAN</a:t>
            </a:r>
            <a:endParaRPr lang="en-US" sz="2000" b="1" dirty="0">
              <a:ln w="0"/>
              <a:solidFill>
                <a:srgbClr val="CC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 flipH="1">
            <a:off x="10558908" y="6309320"/>
            <a:ext cx="288032" cy="432048"/>
          </a:xfrm>
        </p:spPr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893468" y="152400"/>
            <a:ext cx="8009256" cy="794050"/>
            <a:chOff x="893468" y="152400"/>
            <a:chExt cx="8009256" cy="794050"/>
          </a:xfrm>
        </p:grpSpPr>
        <p:sp>
          <p:nvSpPr>
            <p:cNvPr id="18" name="Rectangle: Rounded Corners 74">
              <a:extLst>
                <a:ext uri="{FF2B5EF4-FFF2-40B4-BE49-F238E27FC236}">
                  <a16:creationId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1331149" y="76200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 PER KEGIATAN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487213344"/>
              </p:ext>
            </p:extLst>
          </p:nvPr>
        </p:nvGraphicFramePr>
        <p:xfrm>
          <a:off x="261764" y="1412776"/>
          <a:ext cx="39048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ight Arrow 4"/>
          <p:cNvSpPr/>
          <p:nvPr/>
        </p:nvSpPr>
        <p:spPr>
          <a:xfrm rot="20484966" flipH="1">
            <a:off x="3028947" y="4362705"/>
            <a:ext cx="1108559" cy="827070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76,74%</a:t>
            </a:r>
            <a:endParaRPr lang="en-US" sz="1200" b="1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078328436"/>
              </p:ext>
            </p:extLst>
          </p:nvPr>
        </p:nvGraphicFramePr>
        <p:xfrm>
          <a:off x="3934172" y="1412776"/>
          <a:ext cx="39048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954087107"/>
              </p:ext>
            </p:extLst>
          </p:nvPr>
        </p:nvGraphicFramePr>
        <p:xfrm>
          <a:off x="7678588" y="1412776"/>
          <a:ext cx="39048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6738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11603</TotalTime>
  <Words>6574</Words>
  <Application>Microsoft Office PowerPoint</Application>
  <PresentationFormat>Custom</PresentationFormat>
  <Paragraphs>5307</Paragraphs>
  <Slides>50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Arial Black</vt:lpstr>
      <vt:lpstr>Calibri</vt:lpstr>
      <vt:lpstr>Euphemia</vt:lpstr>
      <vt:lpstr>Impact</vt:lpstr>
      <vt:lpstr>Lucida Sans</vt:lpstr>
      <vt:lpstr>Tahoma</vt:lpstr>
      <vt:lpstr>Verdana</vt:lpstr>
      <vt:lpstr>Wingdings</vt:lpstr>
      <vt:lpstr>Theme3</vt:lpstr>
      <vt:lpstr>PowerPoint Presentation</vt:lpstr>
      <vt:lpstr>PowerPoint Presentation</vt:lpstr>
      <vt:lpstr>REALISASI ANGGARAN</vt:lpstr>
      <vt:lpstr>PowerPoint Presentation</vt:lpstr>
      <vt:lpstr>PowerPoint Presentation</vt:lpstr>
      <vt:lpstr>PowerPoint Presentation</vt:lpstr>
      <vt:lpstr>REALISASI PENDAPATAN</vt:lpstr>
      <vt:lpstr>REALISASI PENDAPATAN</vt:lpstr>
      <vt:lpstr>PowerPoint Presentation</vt:lpstr>
      <vt:lpstr>PowerPoint Presentation</vt:lpstr>
      <vt:lpstr>PowerPoint Presentation</vt:lpstr>
      <vt:lpstr>PowerPoint Presentation</vt:lpstr>
      <vt:lpstr>B O R ( % )</vt:lpstr>
      <vt:lpstr>Cakupan Kunjungan Rawat Jalan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WILAYAH CAKUPAN  SURAKARTA &amp; JAWA TENGAH s/d NOVEMBER 2018</vt:lpstr>
      <vt:lpstr>DATA WILAYAH CAKUPAN  JAWA TIMUR s/d NOVEMBER 2018</vt:lpstr>
      <vt:lpstr>DATA WILAYAH CAKUPAN  SURAKARTA &amp; JAWA TENGAH s/d NOVEMBER 2018</vt:lpstr>
      <vt:lpstr>DATA WILAYAH CAKUPAN  JAWA TIMUR s/d NOVEMBER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PME</cp:lastModifiedBy>
  <cp:revision>763</cp:revision>
  <cp:lastPrinted>2018-12-31T04:13:40Z</cp:lastPrinted>
  <dcterms:created xsi:type="dcterms:W3CDTF">2017-07-26T01:43:47Z</dcterms:created>
  <dcterms:modified xsi:type="dcterms:W3CDTF">2018-12-31T04:15:15Z</dcterms:modified>
</cp:coreProperties>
</file>