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42"/>
  </p:notesMasterIdLst>
  <p:handoutMasterIdLst>
    <p:handoutMasterId r:id="rId43"/>
  </p:handoutMasterIdLst>
  <p:sldIdLst>
    <p:sldId id="257" r:id="rId2"/>
    <p:sldId id="330" r:id="rId3"/>
    <p:sldId id="317" r:id="rId4"/>
    <p:sldId id="331" r:id="rId5"/>
    <p:sldId id="346" r:id="rId6"/>
    <p:sldId id="332" r:id="rId7"/>
    <p:sldId id="260" r:id="rId8"/>
    <p:sldId id="264" r:id="rId9"/>
    <p:sldId id="333" r:id="rId10"/>
    <p:sldId id="265" r:id="rId11"/>
    <p:sldId id="272" r:id="rId12"/>
    <p:sldId id="285" r:id="rId13"/>
    <p:sldId id="334" r:id="rId14"/>
    <p:sldId id="335" r:id="rId15"/>
    <p:sldId id="336" r:id="rId16"/>
    <p:sldId id="337" r:id="rId17"/>
    <p:sldId id="338" r:id="rId18"/>
    <p:sldId id="293" r:id="rId19"/>
    <p:sldId id="294" r:id="rId20"/>
    <p:sldId id="339" r:id="rId21"/>
    <p:sldId id="340" r:id="rId22"/>
    <p:sldId id="341" r:id="rId23"/>
    <p:sldId id="353" r:id="rId24"/>
    <p:sldId id="342" r:id="rId25"/>
    <p:sldId id="296" r:id="rId26"/>
    <p:sldId id="347" r:id="rId27"/>
    <p:sldId id="307" r:id="rId28"/>
    <p:sldId id="345" r:id="rId29"/>
    <p:sldId id="354" r:id="rId30"/>
    <p:sldId id="355" r:id="rId31"/>
    <p:sldId id="309" r:id="rId32"/>
    <p:sldId id="348" r:id="rId33"/>
    <p:sldId id="311" r:id="rId34"/>
    <p:sldId id="343" r:id="rId35"/>
    <p:sldId id="314" r:id="rId36"/>
    <p:sldId id="349" r:id="rId37"/>
    <p:sldId id="350" r:id="rId38"/>
    <p:sldId id="351" r:id="rId39"/>
    <p:sldId id="352" r:id="rId40"/>
    <p:sldId id="344" r:id="rId41"/>
  </p:sldIdLst>
  <p:sldSz cx="12188825" cy="6858000"/>
  <p:notesSz cx="7010400" cy="1112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00"/>
    <a:srgbClr val="FF0000"/>
    <a:srgbClr val="CC00FF"/>
    <a:srgbClr val="0000FF"/>
    <a:srgbClr val="FF6600"/>
    <a:srgbClr val="0C0C0C"/>
    <a:srgbClr val="6666FF"/>
    <a:srgbClr val="FFFF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0" autoAdjust="0"/>
    <p:restoredTop sz="92639" autoAdjust="0"/>
  </p:normalViewPr>
  <p:slideViewPr>
    <p:cSldViewPr>
      <p:cViewPr>
        <p:scale>
          <a:sx n="50" d="100"/>
          <a:sy n="50" d="100"/>
        </p:scale>
        <p:origin x="-1482" y="-468"/>
      </p:cViewPr>
      <p:guideLst>
        <p:guide orient="horz" pos="2160"/>
        <p:guide pos="288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9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</c:spPr>
          <c:dLbls>
            <c:dLbl>
              <c:idx val="0"/>
              <c:layout>
                <c:manualLayout>
                  <c:x val="0"/>
                  <c:y val="-4.177167449230787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F4-4242-89BF-D02CED566F32}"/>
                </c:ext>
              </c:extLst>
            </c:dLbl>
            <c:dLbl>
              <c:idx val="1"/>
              <c:layout>
                <c:manualLayout>
                  <c:x val="-1.1916844074382142E-3"/>
                  <c:y val="-4.87336202410259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F4-4242-89BF-D02CED56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C0C0C"/>
                    </a:solidFill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59321177000</c:v>
                </c:pt>
                <c:pt idx="1">
                  <c:v>94223777000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F4-4242-89BF-D02CED566F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FF66"/>
            </a:solidFill>
          </c:spPr>
          <c:dLbls>
            <c:dLbl>
              <c:idx val="0"/>
              <c:layout>
                <c:manualLayout>
                  <c:x val="7.7420410077892632E-2"/>
                  <c:y val="-5.0126027663592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F4-4242-89BF-D02CED566F32}"/>
                </c:ext>
              </c:extLst>
            </c:dLbl>
            <c:dLbl>
              <c:idx val="1"/>
              <c:layout>
                <c:manualLayout>
                  <c:x val="7.38844332611691E-2"/>
                  <c:y val="-4.40923230752139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F4-4242-89BF-D02CED56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_(* #,##0_);_(* \(#,##0\);_(* "-"_);_(@_)</c:formatCode>
                <c:ptCount val="2"/>
                <c:pt idx="0">
                  <c:v>21218912996</c:v>
                </c:pt>
                <c:pt idx="1">
                  <c:v>15601337456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CF4-4242-89BF-D02CED566F32}"/>
            </c:ext>
          </c:extLst>
        </c:ser>
        <c:dLbls/>
        <c:shape val="box"/>
        <c:axId val="103237888"/>
        <c:axId val="103251968"/>
        <c:axId val="0"/>
      </c:bar3DChart>
      <c:catAx>
        <c:axId val="1032378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b="1">
                <a:solidFill>
                  <a:schemeClr val="tx2"/>
                </a:solidFill>
              </a:defRPr>
            </a:pPr>
            <a:endParaRPr lang="en-US"/>
          </a:p>
        </c:txPr>
        <c:crossAx val="103251968"/>
        <c:crosses val="autoZero"/>
        <c:auto val="1"/>
        <c:lblAlgn val="ctr"/>
        <c:lblOffset val="100"/>
      </c:catAx>
      <c:valAx>
        <c:axId val="103251968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tickLblPos val="nextTo"/>
        <c:crossAx val="103237888"/>
        <c:crosses val="autoZero"/>
        <c:crossBetween val="between"/>
      </c:valAx>
    </c:plotArea>
    <c:legend>
      <c:legendPos val="b"/>
      <c:layout/>
      <c:txPr>
        <a:bodyPr rot="0" vert="horz"/>
        <a:lstStyle/>
        <a:p>
          <a:pPr>
            <a:defRPr b="1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.16197179905180603"/>
                  <c:y val="-4.3255028605549695E-2"/>
                </c:manualLayout>
              </c:layout>
              <c:showVal val="1"/>
              <c:showSer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21-4A67-AF19-C6DB7EC4ED0F}"/>
                </c:ext>
              </c:extLst>
            </c:dLbl>
            <c:dLbl>
              <c:idx val="1"/>
              <c:layout>
                <c:manualLayout>
                  <c:x val="1.6797075457224378E-2"/>
                  <c:y val="-0.22874334402145824"/>
                </c:manualLayout>
              </c:layout>
              <c:showVal val="1"/>
              <c:showSer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21-4A67-AF19-C6DB7EC4ED0F}"/>
                </c:ext>
              </c:extLst>
            </c:dLbl>
            <c:dLbl>
              <c:idx val="2"/>
              <c:layout>
                <c:manualLayout>
                  <c:x val="2.3995822081749932E-3"/>
                  <c:y val="-0.24540742313176217"/>
                </c:manualLayout>
              </c:layout>
              <c:showVal val="1"/>
              <c:showSer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21-4A67-AF19-C6DB7EC4ED0F}"/>
                </c:ext>
              </c:extLst>
            </c:dLbl>
            <c:numFmt formatCode="_(* #,##0.00_);_(* \(#,##0.00\);_(* &quot;-&quot;??_);_(@_)" sourceLinked="0"/>
            <c:spPr>
              <a:noFill/>
              <a:ln w="22225" cap="sq" cmpd="dbl"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Val val="1"/>
            <c:showSerName val="1"/>
            <c:separator> 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Pendapatan Pelayanan Kesehatan</c:v>
                </c:pt>
                <c:pt idx="1">
                  <c:v>Pendapatan Pendidikan &amp; Pelatihan</c:v>
                </c:pt>
                <c:pt idx="2">
                  <c:v>Pendapatan Lain-lain</c:v>
                </c:pt>
              </c:strCache>
            </c:strRef>
          </c:cat>
          <c:val>
            <c:numRef>
              <c:f>Sheet1!$B$2:$B$4</c:f>
              <c:numCache>
                <c:formatCode>_(* #.##0_);_(* \(#.##0\);_(* "-"??_);_(@_)</c:formatCode>
                <c:ptCount val="3"/>
                <c:pt idx="0">
                  <c:v>38283000000</c:v>
                </c:pt>
                <c:pt idx="1">
                  <c:v>1172000000</c:v>
                </c:pt>
                <c:pt idx="2">
                  <c:v>545000000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721-4A67-AF19-C6DB7EC4ED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0.1319770214496197"/>
                  <c:y val="-0.28003549855222293"/>
                </c:manualLayout>
              </c:layout>
              <c:showVal val="1"/>
              <c:showSer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21-4A67-AF19-C6DB7EC4ED0F}"/>
                </c:ext>
              </c:extLst>
            </c:dLbl>
            <c:dLbl>
              <c:idx val="1"/>
              <c:layout>
                <c:manualLayout>
                  <c:x val="4.799164416349809E-2"/>
                  <c:y val="-0.12425109686527645"/>
                </c:manualLayout>
              </c:layout>
              <c:showVal val="1"/>
              <c:showSer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21-4A67-AF19-C6DB7EC4ED0F}"/>
                </c:ext>
              </c:extLst>
            </c:dLbl>
            <c:dLbl>
              <c:idx val="2"/>
              <c:layout>
                <c:manualLayout>
                  <c:x val="8.3985377286121668E-2"/>
                  <c:y val="-0.25477631775343862"/>
                </c:manualLayout>
              </c:layout>
              <c:showVal val="1"/>
              <c:showSer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21-4A67-AF19-C6DB7EC4ED0F}"/>
                </c:ext>
              </c:extLst>
            </c:dLbl>
            <c:numFmt formatCode="_(* #,##0.00_);_(* \(#,##0.00\);_(* &quot;-&quot;??_);_(@_)" sourceLinked="0"/>
            <c:spPr>
              <a:ln w="22225" cmpd="thinThick"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Val val="1"/>
            <c:showSerName val="1"/>
            <c:separator> 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Pendapatan Pelayanan Kesehatan</c:v>
                </c:pt>
                <c:pt idx="1">
                  <c:v>Pendapatan Pendidikan &amp; Pelatihan</c:v>
                </c:pt>
                <c:pt idx="2">
                  <c:v>Pendapatan Lain-lain</c:v>
                </c:pt>
              </c:strCache>
            </c:strRef>
          </c:cat>
          <c:val>
            <c:numRef>
              <c:f>Sheet1!$C$2:$C$4</c:f>
              <c:numCache>
                <c:formatCode>_(* #.##0_);_(* \(#.##0\);_(* "-"??_);_(@_)</c:formatCode>
                <c:ptCount val="3"/>
                <c:pt idx="0">
                  <c:v>12369823971</c:v>
                </c:pt>
                <c:pt idx="1">
                  <c:v>656949000</c:v>
                </c:pt>
                <c:pt idx="2">
                  <c:v>166837632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721-4A67-AF19-C6DB7EC4ED0F}"/>
            </c:ext>
          </c:extLst>
        </c:ser>
        <c:dLbls/>
        <c:shape val="box"/>
        <c:axId val="105117568"/>
        <c:axId val="105119104"/>
        <c:axId val="0"/>
      </c:bar3DChart>
      <c:catAx>
        <c:axId val="1051175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05119104"/>
        <c:crosses val="autoZero"/>
        <c:auto val="1"/>
        <c:lblAlgn val="ctr"/>
        <c:lblOffset val="100"/>
      </c:catAx>
      <c:valAx>
        <c:axId val="105119104"/>
        <c:scaling>
          <c:orientation val="minMax"/>
        </c:scaling>
        <c:delete val="1"/>
        <c:axPos val="l"/>
        <c:numFmt formatCode="_(* #.##0_);_(* \(#.##0\);_(* &quot;-&quot;??_);_(@_)" sourceLinked="1"/>
        <c:tickLblPos val="nextTo"/>
        <c:crossAx val="1051175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0.56715</cdr:x>
      <cdr:y>0.67464</cdr:y>
    </cdr:from>
    <cdr:to>
      <cdr:x>0.67526</cdr:x>
      <cdr:y>0.74044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48400" y="3756215"/>
          <a:ext cx="1191072" cy="366356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10,6%</a:t>
          </a:r>
          <a:endParaRPr lang="en-US" sz="20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0.46259</cdr:x>
      <cdr:y>0.61526</cdr:y>
    </cdr:from>
    <cdr:to>
      <cdr:x>0.46259</cdr:x>
      <cdr:y>0.81641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4896544" y="3744416"/>
          <a:ext cx="0" cy="1224136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0.56463</cdr:x>
      <cdr:y>0.72175</cdr:y>
    </cdr:from>
    <cdr:to>
      <cdr:x>0.56463</cdr:x>
      <cdr:y>0.82824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5976664" y="4392488"/>
          <a:ext cx="0" cy="64807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0.26531</cdr:x>
      <cdr:y>0.39046</cdr:y>
    </cdr:from>
    <cdr:to>
      <cdr:x>0.29252</cdr:x>
      <cdr:y>0.39046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2808312" y="2376264"/>
          <a:ext cx="288032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0.26531</cdr:x>
      <cdr:y>0.39046</cdr:y>
    </cdr:from>
    <cdr:to>
      <cdr:x>0.26531</cdr:x>
      <cdr:y>0.69809</cdr:y>
    </cdr:to>
    <cdr:cxnSp macro="">
      <cdr:nvCxnSpPr>
        <cdr:cNvPr id="11" name="Straight Connector 10"/>
        <cdr:cNvCxnSpPr/>
      </cdr:nvCxnSpPr>
      <cdr:spPr>
        <a:xfrm xmlns:a="http://schemas.openxmlformats.org/drawingml/2006/main">
          <a:off x="2808312" y="2376264"/>
          <a:ext cx="0" cy="187220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EFEA5A-C469-4C64-A314-E4E0675985B1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839834-2A73-42A8-8072-1C0DD21FA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17480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190F01-3B9A-468A-88C7-963163970A13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01613" y="833438"/>
            <a:ext cx="7413626" cy="4171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4EB224-D5A9-4B03-9760-27AED58BE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43344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A18F75-3986-4B4B-ADCB-EC63F9EE72EC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079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DF157F-EDFE-4A04-B47E-B0A3627A3341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2502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FCD797-9DFD-42E4-8F66-62A524927FD6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278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0A231B6-E45F-475E-9587-83E2657B8996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2583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9F3248-150E-463D-9693-8312B2C627E5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079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60808B-8AEC-427E-8B1E-45559C8AA76C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9888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1D41BBF-1E4F-402F-9653-DC794E995C90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802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2C453-1DC7-447C-A08B-646A49E7F414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802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C56FCD-BFB8-4235-9EE3-98823ACE6F79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802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93329A3-9CCA-4BD0-9C0A-E6A7C128A407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802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936D1A-9E96-4B8A-B5E3-D90826E94E63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80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17FA2-B806-4B47-81E8-7D1742BBE3A2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07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DAAFAE-9162-4897-B4D3-F4E716195A21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5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DAAFAE-9162-4897-B4D3-F4E716195A21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5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3A8EB9-65EF-487E-A78B-827E01C77AA6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610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3A8EB9-65EF-487E-A78B-827E01C77AA6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610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3A8EB9-65EF-487E-A78B-827E01C77AA6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6108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704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7048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A153CD-4141-41B0-A250-D22FE7CB551F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8330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C86A54-53D6-428B-A42B-7040E515D14D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8330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D57206D-8E1C-4D4C-9BB2-141DE8B64851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9877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6711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7048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7048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7048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704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671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671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6A13BD-9051-45D9-BF39-24C82C7F39BB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079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B5211EE-8D03-438F-8E22-8CF671D6F9A1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813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3EC78C9-006D-4BA4-99B7-279F7F17E222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508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0C276D-A335-479B-9055-F153B2CE31A7}" type="datetime7">
              <a:rPr lang="en-US" smtClean="0"/>
              <a:pPr/>
              <a:t>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07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35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5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22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3" y="277823"/>
            <a:ext cx="1096994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65" y="1600214"/>
            <a:ext cx="53834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6008" y="1600207"/>
            <a:ext cx="5383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6008" y="3941770"/>
            <a:ext cx="5383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462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3" y="277823"/>
            <a:ext cx="1096994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453" y="1600214"/>
            <a:ext cx="10969945" cy="4530725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954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47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8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46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85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15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3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88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39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35"/>
          <a:stretch/>
        </p:blipFill>
        <p:spPr>
          <a:xfrm>
            <a:off x="0" y="1168307"/>
            <a:ext cx="7684486" cy="5261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71321" y="5533081"/>
            <a:ext cx="10360503" cy="431175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95" tIns="47097" rIns="94195" bIns="47097" anchor="ctr">
            <a:normAutofit/>
          </a:bodyPr>
          <a:lstStyle/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343" y="113300"/>
            <a:ext cx="7759024" cy="1153764"/>
          </a:xfrm>
          <a:prstGeom prst="rect">
            <a:avLst/>
          </a:prstGeom>
          <a:noFill/>
        </p:spPr>
        <p:txBody>
          <a:bodyPr wrap="none" lIns="136767" tIns="68383" rIns="136767" bIns="68383">
            <a:spAutoFit/>
          </a:bodyPr>
          <a:lstStyle/>
          <a:p>
            <a:pPr algn="ctr"/>
            <a:r>
              <a:rPr lang="en-US" sz="4200" b="1" dirty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LAPORAN </a:t>
            </a:r>
            <a:r>
              <a:rPr lang="en-US" sz="4200" b="1" dirty="0" smtClean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KINERJA 2018</a:t>
            </a:r>
            <a:endParaRPr lang="en-US" sz="4200" b="1" dirty="0">
              <a:ln w="0"/>
              <a:solidFill>
                <a:srgbClr val="CC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4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967288" y="4873279"/>
            <a:ext cx="6261991" cy="999876"/>
          </a:xfrm>
          <a:prstGeom prst="rect">
            <a:avLst/>
          </a:prstGeom>
          <a:noFill/>
        </p:spPr>
        <p:txBody>
          <a:bodyPr wrap="square" lIns="136767" tIns="68383" rIns="136767" bIns="68383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RSJD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b="1" dirty="0" smtClean="0">
              <a:ln w="0"/>
              <a:solidFill>
                <a:schemeClr val="accent1">
                  <a:lumMod val="50000"/>
                </a:schemeClr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dr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. ARIF 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ZAINUDIN</a:t>
            </a:r>
            <a:endParaRPr lang="en-US" sz="2800" b="1" dirty="0">
              <a:ln w="0"/>
              <a:solidFill>
                <a:schemeClr val="accent1">
                  <a:lumMod val="50000"/>
                </a:schemeClr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11042057" y="412181"/>
            <a:ext cx="881419" cy="552851"/>
            <a:chOff x="323850" y="234951"/>
            <a:chExt cx="2228850" cy="1285470"/>
          </a:xfrm>
        </p:grpSpPr>
        <p:sp>
          <p:nvSpPr>
            <p:cNvPr id="28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9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0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1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2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8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780" y="113300"/>
            <a:ext cx="950895" cy="10550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90401" y="2743200"/>
            <a:ext cx="1415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MEI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48784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1650496781"/>
              </p:ext>
            </p:extLst>
          </p:nvPr>
        </p:nvGraphicFramePr>
        <p:xfrm>
          <a:off x="893468" y="1196752"/>
          <a:ext cx="11144542" cy="50639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32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671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413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KINERJA</a:t>
                      </a:r>
                    </a:p>
                    <a:p>
                      <a:endParaRPr lang="en-US" sz="20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13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JAN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FEB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MAR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APR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MEI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BOR (%)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62,98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64,53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70,47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70,62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67,36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LOS (</a:t>
                      </a:r>
                      <a:r>
                        <a:rPr lang="en-US" sz="2000" b="1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Hari</a:t>
                      </a:r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20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20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Jalan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8.300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6.918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7.270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7.633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7.462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20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20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Inap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247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230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266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253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IGD 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309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292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305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300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93468" y="152400"/>
            <a:ext cx="8009256" cy="794050"/>
            <a:chOff x="893468" y="152400"/>
            <a:chExt cx="8009256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331149" y="76200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CAPAIAN KINERJA PELAYANAN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1739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189401877"/>
              </p:ext>
            </p:extLst>
          </p:nvPr>
        </p:nvGraphicFramePr>
        <p:xfrm>
          <a:off x="135469" y="1268760"/>
          <a:ext cx="11808206" cy="255996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63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2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7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136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136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1367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81367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0578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2.067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1.112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8604"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marL="0" indent="0" algn="l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4.524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3.387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3.773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3.988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3.919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93468" y="152400"/>
            <a:ext cx="8304538" cy="794050"/>
            <a:chOff x="893468" y="152400"/>
            <a:chExt cx="8009256" cy="794050"/>
          </a:xfrm>
        </p:grpSpPr>
        <p:sp>
          <p:nvSpPr>
            <p:cNvPr id="7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1436964" y="48643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 BERDASARKAN CARA BAYAR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261764" y="953641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5820" y="879103"/>
            <a:ext cx="26725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sz="24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135467" y="3896035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6113" y="3831431"/>
            <a:ext cx="24609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sz="24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405780" y="3898724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25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1451533"/>
              </p:ext>
            </p:extLst>
          </p:nvPr>
        </p:nvGraphicFramePr>
        <p:xfrm>
          <a:off x="0" y="4253408"/>
          <a:ext cx="11950119" cy="255996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378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04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97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55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355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3552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83552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0578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8604"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marL="0" indent="0" algn="l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70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7542695"/>
              </p:ext>
            </p:extLst>
          </p:nvPr>
        </p:nvGraphicFramePr>
        <p:xfrm>
          <a:off x="117747" y="1057828"/>
          <a:ext cx="12074722" cy="57898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200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85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64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949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949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949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7949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83974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974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1922" marR="181922" marT="68546" marB="68546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 JATENG DAN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93468" y="44624"/>
            <a:ext cx="8304538" cy="611863"/>
            <a:chOff x="893468" y="152400"/>
            <a:chExt cx="8009256" cy="794050"/>
          </a:xfrm>
        </p:grpSpPr>
        <p:sp>
          <p:nvSpPr>
            <p:cNvPr id="6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436964" y="-99392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 BERDASARKAN WILAYAH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94255" y="702120"/>
            <a:ext cx="288032" cy="252233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287" y="614036"/>
            <a:ext cx="2255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sz="20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595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5760" y="1563092"/>
            <a:ext cx="9009091" cy="5197425"/>
            <a:chOff x="918260" y="-381000"/>
            <a:chExt cx="10126693" cy="6291017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60" y="-381000"/>
              <a:ext cx="9809450" cy="6291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grpSp>
          <p:nvGrpSpPr>
            <p:cNvPr id="46" name="Group 45"/>
            <p:cNvGrpSpPr/>
            <p:nvPr/>
          </p:nvGrpSpPr>
          <p:grpSpPr>
            <a:xfrm>
              <a:off x="9194574" y="1100822"/>
              <a:ext cx="722546" cy="668221"/>
              <a:chOff x="4152666" y="4894379"/>
              <a:chExt cx="988752" cy="949601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202921" y="2337983"/>
              <a:ext cx="722546" cy="668221"/>
              <a:chOff x="4152666" y="4894379"/>
              <a:chExt cx="988752" cy="949601"/>
            </a:xfrm>
          </p:grpSpPr>
          <p:sp>
            <p:nvSpPr>
              <p:cNvPr id="48" name="Teardrop 47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94612" y="1147527"/>
              <a:ext cx="722546" cy="668221"/>
              <a:chOff x="4152666" y="4894379"/>
              <a:chExt cx="988752" cy="949601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7030A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810360" y="3855794"/>
              <a:ext cx="750377" cy="807616"/>
              <a:chOff x="4152666" y="4894379"/>
              <a:chExt cx="988752" cy="949601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>
              <a:endCxn id="54" idx="7"/>
            </p:cNvCxnSpPr>
            <p:nvPr/>
          </p:nvCxnSpPr>
          <p:spPr>
            <a:xfrm>
              <a:off x="8446886" y="4191000"/>
              <a:ext cx="1739502" cy="825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276068" y="2611204"/>
              <a:ext cx="750377" cy="807616"/>
              <a:chOff x="4152666" y="4894379"/>
              <a:chExt cx="988752" cy="949601"/>
            </a:xfrm>
          </p:grpSpPr>
          <p:sp>
            <p:nvSpPr>
              <p:cNvPr id="65" name="Teardrop 64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7" name="Straight Connector 66"/>
            <p:cNvCxnSpPr>
              <a:endCxn id="65" idx="7"/>
            </p:cNvCxnSpPr>
            <p:nvPr/>
          </p:nvCxnSpPr>
          <p:spPr>
            <a:xfrm>
              <a:off x="8446886" y="3276600"/>
              <a:ext cx="2205210" cy="495266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8" idx="7"/>
            </p:cNvCxnSpPr>
            <p:nvPr/>
          </p:nvCxnSpPr>
          <p:spPr>
            <a:xfrm>
              <a:off x="8547968" y="2915443"/>
              <a:ext cx="965831" cy="4304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704012" y="2256984"/>
              <a:ext cx="722546" cy="668221"/>
              <a:chOff x="4152666" y="4894379"/>
              <a:chExt cx="988752" cy="949601"/>
            </a:xfrm>
          </p:grpSpPr>
          <p:sp>
            <p:nvSpPr>
              <p:cNvPr id="74" name="Teardrop 7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0662" y="3202083"/>
              <a:ext cx="722546" cy="668221"/>
              <a:chOff x="4152666" y="4894379"/>
              <a:chExt cx="988752" cy="949601"/>
            </a:xfrm>
          </p:grpSpPr>
          <p:sp>
            <p:nvSpPr>
              <p:cNvPr id="77" name="Teardrop 76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DD0F8A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endCxn id="77" idx="7"/>
            </p:cNvCxnSpPr>
            <p:nvPr/>
          </p:nvCxnSpPr>
          <p:spPr>
            <a:xfrm flipH="1">
              <a:off x="6541540" y="3536193"/>
              <a:ext cx="788221" cy="673796"/>
            </a:xfrm>
            <a:prstGeom prst="line">
              <a:avLst/>
            </a:prstGeom>
            <a:ln w="28575">
              <a:solidFill>
                <a:srgbClr val="DD0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20617462">
              <a:off x="6761715" y="4193562"/>
              <a:ext cx="722546" cy="668221"/>
              <a:chOff x="4152666" y="4894379"/>
              <a:chExt cx="988752" cy="949601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Connector 84"/>
            <p:cNvCxnSpPr>
              <a:endCxn id="74" idx="7"/>
            </p:cNvCxnSpPr>
            <p:nvPr/>
          </p:nvCxnSpPr>
          <p:spPr>
            <a:xfrm flipH="1">
              <a:off x="7014890" y="3162809"/>
              <a:ext cx="467271" cy="102081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3" idx="7"/>
            </p:cNvCxnSpPr>
            <p:nvPr/>
          </p:nvCxnSpPr>
          <p:spPr>
            <a:xfrm flipH="1">
              <a:off x="7264602" y="3615009"/>
              <a:ext cx="791284" cy="1573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858134" y="1481637"/>
              <a:ext cx="1026477" cy="911571"/>
              <a:chOff x="4152666" y="4894379"/>
              <a:chExt cx="988752" cy="949601"/>
            </a:xfrm>
          </p:grpSpPr>
          <p:sp>
            <p:nvSpPr>
              <p:cNvPr id="96" name="Teardrop 95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704011" y="639149"/>
              <a:ext cx="722546" cy="668221"/>
              <a:chOff x="4152666" y="4894379"/>
              <a:chExt cx="988752" cy="949601"/>
            </a:xfrm>
          </p:grpSpPr>
          <p:sp>
            <p:nvSpPr>
              <p:cNvPr id="99" name="Teardrop 98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99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>
              <a:stCxn id="99" idx="7"/>
            </p:cNvCxnSpPr>
            <p:nvPr/>
          </p:nvCxnSpPr>
          <p:spPr>
            <a:xfrm>
              <a:off x="7014889" y="1647055"/>
              <a:ext cx="1040995" cy="1566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281287" y="1233142"/>
              <a:ext cx="535512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BLO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147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18442" y="2716722"/>
              <a:ext cx="726511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Arial Black" pitchFamily="34" charset="0"/>
                </a:rPr>
                <a:t>KRA</a:t>
              </a:r>
            </a:p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Arial Black" pitchFamily="34" charset="0"/>
                </a:rPr>
                <a:t>3.446</a:t>
              </a:r>
              <a:endParaRPr lang="en-US" sz="1200" b="1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54619" y="4033397"/>
              <a:ext cx="665896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WON</a:t>
              </a: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994</a:t>
              </a:r>
              <a:endParaRPr lang="en-US" sz="12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36743" y="2460178"/>
              <a:ext cx="63821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SRA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3.333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34472" y="1242145"/>
              <a:ext cx="628057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GRO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145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47536" y="729326"/>
              <a:ext cx="638219" cy="52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SKA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3.290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24112" y="2351602"/>
              <a:ext cx="685067" cy="52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Arial Black" pitchFamily="34" charset="0"/>
                </a:rPr>
                <a:t>BOY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Arial Black" pitchFamily="34" charset="0"/>
                </a:rPr>
                <a:t>1.953</a:t>
              </a:r>
              <a:endParaRPr lang="en-US" sz="11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75949" y="3310201"/>
              <a:ext cx="602182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KLA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622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93777" y="4288531"/>
              <a:ext cx="63821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SUK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3.099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58847" y="1602443"/>
              <a:ext cx="865253" cy="67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JATENG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LAIN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588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</p:grp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063319" y="990600"/>
            <a:ext cx="7970249" cy="83554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&amp; JAWA TENGAH s/d Mei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0045" y="228600"/>
            <a:ext cx="4339816" cy="7620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413851" y="228600"/>
            <a:ext cx="41560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RAWAT JALAN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C0C0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05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093" y="924345"/>
            <a:ext cx="1496506" cy="907646"/>
            <a:chOff x="9947672" y="2617374"/>
            <a:chExt cx="1589611" cy="1023893"/>
          </a:xfrm>
        </p:grpSpPr>
        <p:sp>
          <p:nvSpPr>
            <p:cNvPr id="25" name="Teardrop 24"/>
            <p:cNvSpPr/>
            <p:nvPr/>
          </p:nvSpPr>
          <p:spPr>
            <a:xfrm rot="8222429">
              <a:off x="10260378" y="2617374"/>
              <a:ext cx="964200" cy="1023893"/>
            </a:xfrm>
            <a:prstGeom prst="teardrop">
              <a:avLst>
                <a:gd name="adj" fmla="val 179545"/>
              </a:avLst>
            </a:prstGeom>
            <a:solidFill>
              <a:srgbClr val="FF3300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341735" y="2696688"/>
              <a:ext cx="801486" cy="884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47672" y="2898487"/>
              <a:ext cx="1589611" cy="520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MAGETAN</a:t>
              </a:r>
            </a:p>
            <a:p>
              <a:pPr algn="ctr">
                <a:defRPr/>
              </a:pPr>
              <a:r>
                <a:rPr lang="en-US" sz="12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444</a:t>
              </a:r>
              <a:endParaRPr lang="en-US" sz="1200" b="1" dirty="0">
                <a:solidFill>
                  <a:srgbClr val="0C0C0C"/>
                </a:solidFill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016" y="1251155"/>
            <a:ext cx="10515600" cy="5310055"/>
            <a:chOff x="455612" y="927269"/>
            <a:chExt cx="10515600" cy="5310055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612" y="1427726"/>
              <a:ext cx="10134600" cy="48095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3" name="Group 2"/>
            <p:cNvGrpSpPr/>
            <p:nvPr/>
          </p:nvGrpSpPr>
          <p:grpSpPr>
            <a:xfrm>
              <a:off x="455612" y="2693059"/>
              <a:ext cx="1589611" cy="1023893"/>
              <a:chOff x="9947672" y="2617374"/>
              <a:chExt cx="1589611" cy="1023893"/>
            </a:xfrm>
          </p:grpSpPr>
          <p:sp>
            <p:nvSpPr>
              <p:cNvPr id="18" name="Teardrop 1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947672" y="2898487"/>
                <a:ext cx="15896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PACITAN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98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02605" y="927269"/>
              <a:ext cx="1499289" cy="896205"/>
              <a:chOff x="9947672" y="2617374"/>
              <a:chExt cx="1589611" cy="1023893"/>
            </a:xfrm>
          </p:grpSpPr>
          <p:sp>
            <p:nvSpPr>
              <p:cNvPr id="21" name="Teardrop 20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47672" y="2898487"/>
                <a:ext cx="1589611" cy="5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NGAWI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430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95286" y="1330983"/>
              <a:ext cx="1589611" cy="1023893"/>
              <a:chOff x="9947672" y="2617374"/>
              <a:chExt cx="1589611" cy="1023893"/>
            </a:xfrm>
          </p:grpSpPr>
          <p:sp>
            <p:nvSpPr>
              <p:cNvPr id="34" name="Teardrop 33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FFCC0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47672" y="2898487"/>
                <a:ext cx="158961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BOJO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NEGORO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64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05148" y="2191432"/>
              <a:ext cx="1385361" cy="894978"/>
              <a:chOff x="9947672" y="2617374"/>
              <a:chExt cx="1589611" cy="1023893"/>
            </a:xfrm>
          </p:grpSpPr>
          <p:sp>
            <p:nvSpPr>
              <p:cNvPr id="38" name="Teardrop 3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B05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947672" y="2898487"/>
                <a:ext cx="1589611" cy="47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MADIUN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186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333865" y="3145138"/>
              <a:ext cx="1589611" cy="1023893"/>
              <a:chOff x="9947672" y="2617374"/>
              <a:chExt cx="1589611" cy="1023893"/>
            </a:xfrm>
          </p:grpSpPr>
          <p:sp>
            <p:nvSpPr>
              <p:cNvPr id="42" name="Teardrop 4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AF0101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947672" y="2898487"/>
                <a:ext cx="15896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PONOROGO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239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2385389" y="4191000"/>
              <a:ext cx="1743281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5" idx="7"/>
            </p:cNvCxnSpPr>
            <p:nvPr/>
          </p:nvCxnSpPr>
          <p:spPr>
            <a:xfrm>
              <a:off x="1493862" y="2205925"/>
              <a:ext cx="739917" cy="155401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7"/>
            </p:cNvCxnSpPr>
            <p:nvPr/>
          </p:nvCxnSpPr>
          <p:spPr>
            <a:xfrm>
              <a:off x="2397456" y="2650995"/>
              <a:ext cx="155089" cy="7848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094412" y="960926"/>
              <a:ext cx="1907097" cy="1205168"/>
              <a:chOff x="9947672" y="2617374"/>
              <a:chExt cx="1589611" cy="1023893"/>
            </a:xfrm>
          </p:grpSpPr>
          <p:sp>
            <p:nvSpPr>
              <p:cNvPr id="62" name="Teardrop 6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947672" y="2898487"/>
                <a:ext cx="1589611" cy="54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JATIM 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LAINNYA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517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3436269" y="0"/>
            <a:ext cx="7701370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 TIMUR s/d Mei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7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5760" y="1563092"/>
            <a:ext cx="8992626" cy="5197425"/>
            <a:chOff x="918260" y="-381000"/>
            <a:chExt cx="10108185" cy="6291017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60" y="-381000"/>
              <a:ext cx="9809450" cy="6291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grpSp>
          <p:nvGrpSpPr>
            <p:cNvPr id="46" name="Group 45"/>
            <p:cNvGrpSpPr/>
            <p:nvPr/>
          </p:nvGrpSpPr>
          <p:grpSpPr>
            <a:xfrm>
              <a:off x="9194574" y="1100822"/>
              <a:ext cx="722546" cy="668221"/>
              <a:chOff x="4152666" y="4894379"/>
              <a:chExt cx="988752" cy="949601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202921" y="2337983"/>
              <a:ext cx="722546" cy="668221"/>
              <a:chOff x="4152666" y="4894379"/>
              <a:chExt cx="988752" cy="949601"/>
            </a:xfrm>
          </p:grpSpPr>
          <p:sp>
            <p:nvSpPr>
              <p:cNvPr id="48" name="Teardrop 47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94612" y="1147527"/>
              <a:ext cx="722546" cy="668221"/>
              <a:chOff x="4152666" y="4894379"/>
              <a:chExt cx="988752" cy="949601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7030A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810360" y="3855794"/>
              <a:ext cx="750377" cy="807616"/>
              <a:chOff x="4152666" y="4894379"/>
              <a:chExt cx="988752" cy="949601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>
              <a:endCxn id="54" idx="7"/>
            </p:cNvCxnSpPr>
            <p:nvPr/>
          </p:nvCxnSpPr>
          <p:spPr>
            <a:xfrm>
              <a:off x="8446886" y="4191000"/>
              <a:ext cx="1739502" cy="825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276068" y="2611204"/>
              <a:ext cx="750377" cy="807616"/>
              <a:chOff x="4152666" y="4894379"/>
              <a:chExt cx="988752" cy="949601"/>
            </a:xfrm>
          </p:grpSpPr>
          <p:sp>
            <p:nvSpPr>
              <p:cNvPr id="65" name="Teardrop 64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7" name="Straight Connector 66"/>
            <p:cNvCxnSpPr>
              <a:endCxn id="65" idx="7"/>
            </p:cNvCxnSpPr>
            <p:nvPr/>
          </p:nvCxnSpPr>
          <p:spPr>
            <a:xfrm>
              <a:off x="8446886" y="3276600"/>
              <a:ext cx="2205210" cy="495266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8" idx="7"/>
            </p:cNvCxnSpPr>
            <p:nvPr/>
          </p:nvCxnSpPr>
          <p:spPr>
            <a:xfrm>
              <a:off x="8547968" y="2915443"/>
              <a:ext cx="965831" cy="4304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704012" y="2256984"/>
              <a:ext cx="722546" cy="668221"/>
              <a:chOff x="4152666" y="4894379"/>
              <a:chExt cx="988752" cy="949601"/>
            </a:xfrm>
          </p:grpSpPr>
          <p:sp>
            <p:nvSpPr>
              <p:cNvPr id="74" name="Teardrop 7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0662" y="3202083"/>
              <a:ext cx="722546" cy="668221"/>
              <a:chOff x="4152666" y="4894379"/>
              <a:chExt cx="988752" cy="949601"/>
            </a:xfrm>
          </p:grpSpPr>
          <p:sp>
            <p:nvSpPr>
              <p:cNvPr id="77" name="Teardrop 76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DD0F8A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endCxn id="77" idx="7"/>
            </p:cNvCxnSpPr>
            <p:nvPr/>
          </p:nvCxnSpPr>
          <p:spPr>
            <a:xfrm flipH="1">
              <a:off x="6541540" y="3536193"/>
              <a:ext cx="788221" cy="673796"/>
            </a:xfrm>
            <a:prstGeom prst="line">
              <a:avLst/>
            </a:prstGeom>
            <a:ln w="28575">
              <a:solidFill>
                <a:srgbClr val="DD0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20617462">
              <a:off x="6761715" y="4193562"/>
              <a:ext cx="722546" cy="668221"/>
              <a:chOff x="4152666" y="4894379"/>
              <a:chExt cx="988752" cy="949601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Connector 84"/>
            <p:cNvCxnSpPr>
              <a:endCxn id="74" idx="7"/>
            </p:cNvCxnSpPr>
            <p:nvPr/>
          </p:nvCxnSpPr>
          <p:spPr>
            <a:xfrm flipH="1">
              <a:off x="7014890" y="3162809"/>
              <a:ext cx="467271" cy="102081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3" idx="7"/>
            </p:cNvCxnSpPr>
            <p:nvPr/>
          </p:nvCxnSpPr>
          <p:spPr>
            <a:xfrm flipH="1">
              <a:off x="7264602" y="3615009"/>
              <a:ext cx="791284" cy="1573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858134" y="1481637"/>
              <a:ext cx="1026477" cy="911571"/>
              <a:chOff x="4152666" y="4894379"/>
              <a:chExt cx="988752" cy="949601"/>
            </a:xfrm>
          </p:grpSpPr>
          <p:sp>
            <p:nvSpPr>
              <p:cNvPr id="96" name="Teardrop 95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704011" y="639149"/>
              <a:ext cx="722546" cy="668221"/>
              <a:chOff x="4152666" y="4894379"/>
              <a:chExt cx="988752" cy="949601"/>
            </a:xfrm>
          </p:grpSpPr>
          <p:sp>
            <p:nvSpPr>
              <p:cNvPr id="99" name="Teardrop 98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99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>
              <a:stCxn id="99" idx="7"/>
            </p:cNvCxnSpPr>
            <p:nvPr/>
          </p:nvCxnSpPr>
          <p:spPr>
            <a:xfrm>
              <a:off x="7014889" y="1647055"/>
              <a:ext cx="1040995" cy="1566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249429" y="1233142"/>
              <a:ext cx="599228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BLO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68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75394" y="2809910"/>
              <a:ext cx="55172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tx2"/>
                  </a:solidFill>
                  <a:latin typeface="Arial Black" pitchFamily="34" charset="0"/>
                </a:rPr>
                <a:t>KRA</a:t>
              </a:r>
            </a:p>
            <a:p>
              <a:pPr algn="ctr"/>
              <a:r>
                <a:rPr lang="en-US" sz="1000" b="1" dirty="0" smtClean="0">
                  <a:solidFill>
                    <a:schemeClr val="tx2"/>
                  </a:solidFill>
                  <a:latin typeface="Arial Black" pitchFamily="34" charset="0"/>
                </a:rPr>
                <a:t>167</a:t>
              </a:r>
              <a:endParaRPr lang="en-US" sz="1000" b="1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54619" y="4033397"/>
              <a:ext cx="665896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WON</a:t>
              </a: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110</a:t>
              </a:r>
              <a:endParaRPr lang="en-US" sz="12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88091" y="2460178"/>
              <a:ext cx="535512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SRA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192</a:t>
              </a:r>
              <a:endParaRPr lang="en-US" sz="10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34472" y="1242145"/>
              <a:ext cx="628057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GRO</a:t>
              </a:r>
            </a:p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15</a:t>
              </a:r>
              <a:endParaRPr lang="en-US" sz="12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94385" y="729326"/>
              <a:ext cx="544521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SKA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114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90781" y="2351602"/>
              <a:ext cx="55172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BOY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110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75949" y="3310201"/>
              <a:ext cx="602182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KLA</a:t>
              </a:r>
            </a:p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8</a:t>
              </a:r>
              <a:endParaRPr lang="en-US" sz="12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02785" y="4288531"/>
              <a:ext cx="620199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SUK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155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58846" y="1602443"/>
              <a:ext cx="865253" cy="67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JATENG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LAIN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168</a:t>
              </a:r>
              <a:endParaRPr lang="en-US" sz="10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</p:grp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318343" y="998041"/>
            <a:ext cx="8059090" cy="8970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&amp; JAWA TENGAH s/d Mei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0045" y="228600"/>
            <a:ext cx="4339816" cy="7620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02428" y="228600"/>
            <a:ext cx="37788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RAWAT INAP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C0C0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81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093" y="924345"/>
            <a:ext cx="1496506" cy="907646"/>
            <a:chOff x="9947672" y="2617374"/>
            <a:chExt cx="1589611" cy="1023893"/>
          </a:xfrm>
        </p:grpSpPr>
        <p:sp>
          <p:nvSpPr>
            <p:cNvPr id="25" name="Teardrop 24"/>
            <p:cNvSpPr/>
            <p:nvPr/>
          </p:nvSpPr>
          <p:spPr>
            <a:xfrm rot="8222429">
              <a:off x="10260378" y="2617374"/>
              <a:ext cx="964200" cy="1023893"/>
            </a:xfrm>
            <a:prstGeom prst="teardrop">
              <a:avLst>
                <a:gd name="adj" fmla="val 179545"/>
              </a:avLst>
            </a:prstGeom>
            <a:solidFill>
              <a:srgbClr val="FF3300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341735" y="2696688"/>
              <a:ext cx="801486" cy="884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47672" y="2898487"/>
              <a:ext cx="1589611" cy="451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MAGETAN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27</a:t>
              </a:r>
              <a:endParaRPr lang="en-US" sz="1000" b="1" dirty="0">
                <a:solidFill>
                  <a:srgbClr val="0C0C0C"/>
                </a:solidFill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016" y="1251155"/>
            <a:ext cx="10515600" cy="5310055"/>
            <a:chOff x="455612" y="927269"/>
            <a:chExt cx="10515600" cy="5310055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612" y="1427726"/>
              <a:ext cx="10134600" cy="48095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3" name="Group 2"/>
            <p:cNvGrpSpPr/>
            <p:nvPr/>
          </p:nvGrpSpPr>
          <p:grpSpPr>
            <a:xfrm>
              <a:off x="455612" y="2693059"/>
              <a:ext cx="1589611" cy="1023893"/>
              <a:chOff x="9947672" y="2617374"/>
              <a:chExt cx="1589611" cy="1023893"/>
            </a:xfrm>
          </p:grpSpPr>
          <p:sp>
            <p:nvSpPr>
              <p:cNvPr id="18" name="Teardrop 1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947672" y="2898487"/>
                <a:ext cx="15896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PACITAN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21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02605" y="927269"/>
              <a:ext cx="1499289" cy="896205"/>
              <a:chOff x="9947672" y="2617374"/>
              <a:chExt cx="1589611" cy="1023893"/>
            </a:xfrm>
          </p:grpSpPr>
          <p:sp>
            <p:nvSpPr>
              <p:cNvPr id="21" name="Teardrop 20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47672" y="2898487"/>
                <a:ext cx="1589611" cy="5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NGAWI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28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95286" y="1330983"/>
              <a:ext cx="1589611" cy="1023893"/>
              <a:chOff x="9947672" y="2617374"/>
              <a:chExt cx="1589611" cy="1023893"/>
            </a:xfrm>
          </p:grpSpPr>
          <p:sp>
            <p:nvSpPr>
              <p:cNvPr id="34" name="Teardrop 33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FFCC0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47672" y="2898487"/>
                <a:ext cx="158961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BOJO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NEGORO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9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05148" y="2191432"/>
              <a:ext cx="1385361" cy="894978"/>
              <a:chOff x="9947672" y="2617374"/>
              <a:chExt cx="1589611" cy="1023893"/>
            </a:xfrm>
          </p:grpSpPr>
          <p:sp>
            <p:nvSpPr>
              <p:cNvPr id="38" name="Teardrop 3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B05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947672" y="2898487"/>
                <a:ext cx="1589611" cy="47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MADIUN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14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333865" y="3145138"/>
              <a:ext cx="1589611" cy="1023893"/>
              <a:chOff x="9947672" y="2617374"/>
              <a:chExt cx="1589611" cy="1023893"/>
            </a:xfrm>
          </p:grpSpPr>
          <p:sp>
            <p:nvSpPr>
              <p:cNvPr id="42" name="Teardrop 4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AF0101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947672" y="2898487"/>
                <a:ext cx="15896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PONOROGO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41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2385389" y="4191000"/>
              <a:ext cx="1743281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5" idx="7"/>
            </p:cNvCxnSpPr>
            <p:nvPr/>
          </p:nvCxnSpPr>
          <p:spPr>
            <a:xfrm>
              <a:off x="1493862" y="2205925"/>
              <a:ext cx="739917" cy="155401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7"/>
            </p:cNvCxnSpPr>
            <p:nvPr/>
          </p:nvCxnSpPr>
          <p:spPr>
            <a:xfrm>
              <a:off x="2397456" y="2650995"/>
              <a:ext cx="155089" cy="7848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136023" y="1667377"/>
              <a:ext cx="1907097" cy="1205168"/>
              <a:chOff x="9982356" y="3217565"/>
              <a:chExt cx="1589611" cy="1023893"/>
            </a:xfrm>
          </p:grpSpPr>
          <p:sp>
            <p:nvSpPr>
              <p:cNvPr id="62" name="Teardrop 61"/>
              <p:cNvSpPr/>
              <p:nvPr/>
            </p:nvSpPr>
            <p:spPr>
              <a:xfrm rot="8222429">
                <a:off x="10305662" y="3217565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0381279" y="3309624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982356" y="3461693"/>
                <a:ext cx="1589611" cy="54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JATIM 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LAINNYA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38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3436269" y="0"/>
            <a:ext cx="7701370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 TIMUR s/d Mei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Teardrop 46"/>
          <p:cNvSpPr/>
          <p:nvPr/>
        </p:nvSpPr>
        <p:spPr>
          <a:xfrm rot="8222429">
            <a:off x="9406460" y="1046810"/>
            <a:ext cx="1585636" cy="1677245"/>
          </a:xfrm>
          <a:prstGeom prst="teardrop">
            <a:avLst>
              <a:gd name="adj" fmla="val 200000"/>
            </a:avLst>
          </a:prstGeom>
          <a:solidFill>
            <a:srgbClr val="00000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515202" y="1200814"/>
            <a:ext cx="1368152" cy="14194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2"/>
                </a:solidFill>
                <a:latin typeface="Arial Black" pitchFamily="34" charset="0"/>
              </a:rPr>
              <a:t>LUAR JATENG DAN JATIM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Arial Black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326779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469412" y="3316494"/>
            <a:ext cx="6994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INSTALASI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4934" y="2756812"/>
            <a:ext cx="945017" cy="94501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4258" y="3992579"/>
            <a:ext cx="1146369" cy="648491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2143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99971885"/>
              </p:ext>
            </p:extLst>
          </p:nvPr>
        </p:nvGraphicFramePr>
        <p:xfrm>
          <a:off x="2" y="609600"/>
          <a:ext cx="5878384" cy="219269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938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51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38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38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38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38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038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545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2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91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3.394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3.164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3.358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3.273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3.587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91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1.488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1.456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1.530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1.630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1.541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IGD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91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402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414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33772" y="116114"/>
            <a:ext cx="3276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5783347"/>
              </p:ext>
            </p:extLst>
          </p:nvPr>
        </p:nvGraphicFramePr>
        <p:xfrm>
          <a:off x="-1" y="3755817"/>
          <a:ext cx="5878387" cy="24814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67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5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92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92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92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92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926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443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Faeces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287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273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Kimia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Klinik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1.373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1.374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1.512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3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Narkoba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1.027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365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Urine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60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44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2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Imunoserologi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35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06286340"/>
              </p:ext>
            </p:extLst>
          </p:nvPr>
        </p:nvGraphicFramePr>
        <p:xfrm>
          <a:off x="6094411" y="692696"/>
          <a:ext cx="6094413" cy="6103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51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4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77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77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77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77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77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3948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Cranium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Thorax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8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Abdomen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BNO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8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Cervical AP/LAT/OBLIQ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Thoracal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8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Thoracolumbal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Lumbalis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Lumbosacral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Sacrum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Coccygeus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8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Superior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9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Inferior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Colon In Loop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IVP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Panoramic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66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Pelvis/ Hip Joint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CT Scan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25038" y="3222417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LABORATORIUM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4412" y="84071"/>
            <a:ext cx="3276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RADIOLOGI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03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9288536"/>
              </p:ext>
            </p:extLst>
          </p:nvPr>
        </p:nvGraphicFramePr>
        <p:xfrm>
          <a:off x="1" y="575938"/>
          <a:ext cx="5662362" cy="614751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466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76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05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05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56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566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566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972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1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Exercise 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Asesmen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Static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Bycicle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Class Exercise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Treadmill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31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Elektrical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Stimulation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Infrared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Lokal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Pijat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Bayi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31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Mwd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Cryotherapy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Swd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Ultrasound 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Parafin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Bath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31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A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Infra Red General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31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Exercise Therapy General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131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C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Swt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Traksi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L/C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89756" y="131394"/>
            <a:ext cx="5400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 MEDIK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6052316"/>
              </p:ext>
            </p:extLst>
          </p:nvPr>
        </p:nvGraphicFramePr>
        <p:xfrm>
          <a:off x="6238429" y="692696"/>
          <a:ext cx="5950394" cy="508631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10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44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24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24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66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66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1666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Kiriman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Dokter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9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Sakit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Karyawan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Ev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Pribadi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46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Intelegensi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 Bakat Minat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 Psi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Psikoedukasi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 Kep. Dinas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7534572" y="144575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PSIKOLOGI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62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244951" y="3316494"/>
            <a:ext cx="7442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ANGGARAN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722" y="2903933"/>
            <a:ext cx="1879606" cy="18796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83881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53852" y="187446"/>
            <a:ext cx="3278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NAPZA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22205851"/>
              </p:ext>
            </p:extLst>
          </p:nvPr>
        </p:nvGraphicFramePr>
        <p:xfrm>
          <a:off x="117748" y="980728"/>
          <a:ext cx="5904655" cy="53285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11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70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8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60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608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608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648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5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3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0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TAK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3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Supportif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CBT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15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Brief Intervention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3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Motivasi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Interview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60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 Terapi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64597741"/>
              </p:ext>
            </p:extLst>
          </p:nvPr>
        </p:nvGraphicFramePr>
        <p:xfrm>
          <a:off x="6166421" y="967780"/>
          <a:ext cx="6022403" cy="431042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92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71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55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09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55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55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55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MMSE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GDS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CDT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04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Intensif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1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Maksimal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Minimal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TAK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9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65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Infeksi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1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Pasang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6310435" y="174498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PSIKOGERIATRI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409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02124" y="145143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3076749"/>
              </p:ext>
            </p:extLst>
          </p:nvPr>
        </p:nvGraphicFramePr>
        <p:xfrm>
          <a:off x="2133972" y="685800"/>
          <a:ext cx="8640960" cy="600516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053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75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55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55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51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590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590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685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4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</a:t>
                      </a:r>
                      <a:r>
                        <a:rPr lang="sv-SE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77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sub</a:t>
                      </a:r>
                      <a:r>
                        <a:rPr lang="sv-SE" sz="14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akut</a:t>
                      </a:r>
                      <a:endParaRPr lang="sv-SE" sz="14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melarikan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35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meninggal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dunia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percobaan bunuh diri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63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dipindahkan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akut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59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dirujuk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RS lain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7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Patient Safety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44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Nosokomial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1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alergi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369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Pasung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b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PMI/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Baresos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48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4948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718148" y="120824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GIGI &amp; MULUT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2574088"/>
              </p:ext>
            </p:extLst>
          </p:nvPr>
        </p:nvGraphicFramePr>
        <p:xfrm>
          <a:off x="1053852" y="692696"/>
          <a:ext cx="9649072" cy="408876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731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11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78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88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67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040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304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282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Tumpatan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Gigi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Tetap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Tumpatan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Sulung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6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Tumpatan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Sementara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Pengobatan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Pulpa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Pencabutan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Tetap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Pencabutan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Sulung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Pengobatan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Periodontal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Pengobatan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Abses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6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Pembersihan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8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Lain-lain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2412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248467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7548762"/>
              </p:ext>
            </p:extLst>
          </p:nvPr>
        </p:nvGraphicFramePr>
        <p:xfrm>
          <a:off x="1485897" y="744633"/>
          <a:ext cx="9721081" cy="599673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918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804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97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97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97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297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2976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301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53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Kompleks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(&gt; 1 jam)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(½ - 1 jam 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 &lt; ½ jam 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453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WICARA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Bahasa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14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Bicara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Menelan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66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Snooslen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Room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Semsory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15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aktifitas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kehidupan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sehari-hari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Proper Body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Mekanik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15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Pembuatan Alat Lontar dan Adaptasi Alat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Rileksasi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415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Analisa &amp; Intervensi, Persepsi, Kognitif, Psikomotor</a:t>
                      </a:r>
                      <a:endParaRPr lang="it-IT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Modalitas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Orthopedagoge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Biofeedback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Neurofeedback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605854" y="152400"/>
            <a:ext cx="58674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TUMBUH KEMBANG ANAK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47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39992" y="249022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GAWAT DARURAT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54452" y="238937"/>
            <a:ext cx="444704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ELEKTROMEDIK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34735050"/>
              </p:ext>
            </p:extLst>
          </p:nvPr>
        </p:nvGraphicFramePr>
        <p:xfrm>
          <a:off x="117749" y="980728"/>
          <a:ext cx="5976663" cy="52732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60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71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11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801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12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marL="0" lvl="0" indent="0" algn="l"/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Baru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Luka Lama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5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 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16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8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Askep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Critical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NGT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DC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Penggunaan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Ambulance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Pemakaian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Oksigen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Infus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EKG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Nebulizer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884684"/>
              </p:ext>
            </p:extLst>
          </p:nvPr>
        </p:nvGraphicFramePr>
        <p:xfrm>
          <a:off x="6238427" y="980728"/>
          <a:ext cx="5932684" cy="269744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040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37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45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81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932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 KONVENSIONAL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0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MECTA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0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2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9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STRESS ANALISER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1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TMS</a:t>
                      </a:r>
                      <a:endParaRPr lang="en-US" sz="12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2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91226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8349541"/>
              </p:ext>
            </p:extLst>
          </p:nvPr>
        </p:nvGraphicFramePr>
        <p:xfrm>
          <a:off x="1557908" y="620689"/>
          <a:ext cx="9217025" cy="615181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256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375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92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68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92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92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92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490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13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3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4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 Group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3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46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18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 KESEHATAN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39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KERJASAMA LINTAS SEKTOR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87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Penjaringan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 Non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Penjaringan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83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panti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4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Penjemputan pasien pasung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39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Kader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Bimbingan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berbasis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gender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UPSK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450484" y="123023"/>
            <a:ext cx="6085012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KESEHATAN JIWA MASYARAKAT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1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87726545"/>
              </p:ext>
            </p:extLst>
          </p:nvPr>
        </p:nvGraphicFramePr>
        <p:xfrm>
          <a:off x="1341886" y="692697"/>
          <a:ext cx="9073004" cy="606281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813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83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83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83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83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83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9046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Laki-laki</a:t>
                      </a: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Peternakan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Perikanan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Okupasi Terapi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</a:t>
                      </a:r>
                      <a:r>
                        <a:rPr lang="fi-FI" sz="11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Cuci Motor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374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Kewirausahaan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943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Okupasi Terapi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Pertanian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</a:t>
                      </a:r>
                      <a:r>
                        <a:rPr lang="fi-FI" sz="1100" b="0" i="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kebersihan Lingkungan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Perempuan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Menyulam/Menjahit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6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Memasak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 Telor Asin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Okupasi Terapi Kerja 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Rumah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Tangga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6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 Kerja Mainan Anak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Okupasi Terapi Kerja Kerajinan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Tangan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9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Laki-laki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Perempuan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Gerak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Musik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Agama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66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Permainan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1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Rekreasi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11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g.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Family Gathering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h. Day Care   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070076" y="142509"/>
            <a:ext cx="6408712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 PSIKOSOSIAL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78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77381158"/>
              </p:ext>
            </p:extLst>
          </p:nvPr>
        </p:nvGraphicFramePr>
        <p:xfrm>
          <a:off x="1269876" y="1380777"/>
          <a:ext cx="9865096" cy="49258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220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328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37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67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02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31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331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331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Suntik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3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IPWL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2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Bebas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Narkoba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Sakit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9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Pernah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g. SK PKHI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1723" y="5698334"/>
            <a:ext cx="10969625" cy="1052513"/>
          </a:xfrm>
          <a:prstGeom prst="rect">
            <a:avLst/>
          </a:prstGeom>
        </p:spPr>
        <p:txBody>
          <a:bodyPr lIns="87240" tIns="43619" rIns="87240" bIns="43619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56441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66841" y="923484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7828" y="865540"/>
            <a:ext cx="15937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723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83977088"/>
              </p:ext>
            </p:extLst>
          </p:nvPr>
        </p:nvGraphicFramePr>
        <p:xfrm>
          <a:off x="117748" y="4147100"/>
          <a:ext cx="8784976" cy="243447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107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706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07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07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07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070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070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576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619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9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ANAK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9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SARAF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117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9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KULIT &amp; KELAMIN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9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PENYAKIT DALAM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5016" y="485964"/>
            <a:ext cx="463780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 RAWAT JALAN NON PSIKIATRI</a:t>
            </a:r>
            <a:endParaRPr lang="en-US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66841" y="116632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0032" y="62843"/>
            <a:ext cx="22589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17078" y="116632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2771544"/>
              </p:ext>
            </p:extLst>
          </p:nvPr>
        </p:nvGraphicFramePr>
        <p:xfrm>
          <a:off x="189756" y="718305"/>
          <a:ext cx="8784974" cy="3286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409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90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49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49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49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549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549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KUNJUNGAN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312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232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243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303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305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CARA BAYAR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UMUM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 PBI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121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105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PBI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BKMKS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030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JAMKESDA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31201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06436395"/>
              </p:ext>
            </p:extLst>
          </p:nvPr>
        </p:nvGraphicFramePr>
        <p:xfrm>
          <a:off x="1269876" y="1380777"/>
          <a:ext cx="9865096" cy="93683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220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566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67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02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31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31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331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5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HD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1723" y="5698334"/>
            <a:ext cx="10969625" cy="1052513"/>
          </a:xfrm>
          <a:prstGeom prst="rect">
            <a:avLst/>
          </a:prstGeom>
        </p:spPr>
        <p:txBody>
          <a:bodyPr lIns="87240" tIns="43619" rIns="87240" bIns="43619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56441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HEMODIALISIS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7869" y="256490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Pelayanan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hemodialisis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adalah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layanan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baru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pada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RSJD dr.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Arif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Zainudin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sudah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mulai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beroperasi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pada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bulan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Februari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2018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dan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diresmikan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pada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tanggal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24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Maret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2018.</a:t>
            </a:r>
            <a:endParaRPr lang="en-US" sz="1600" i="1" dirty="0">
              <a:solidFill>
                <a:srgbClr val="CC3300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80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0412" y="152400"/>
            <a:ext cx="7866857" cy="6838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ANGGARAN</a:t>
            </a:r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90647015"/>
              </p:ext>
            </p:extLst>
          </p:nvPr>
        </p:nvGraphicFramePr>
        <p:xfrm>
          <a:off x="455612" y="1142999"/>
          <a:ext cx="11017224" cy="556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2449738" y="4647186"/>
            <a:ext cx="1066800" cy="504056"/>
          </a:xfrm>
          <a:prstGeom prst="rect">
            <a:avLst/>
          </a:prstGeom>
          <a:solidFill>
            <a:srgbClr val="00B0F0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28,73%</a:t>
            </a:r>
            <a:endParaRPr lang="en-US" sz="2000" b="1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3468" y="152400"/>
            <a:ext cx="6801144" cy="794050"/>
            <a:chOff x="893468" y="152400"/>
            <a:chExt cx="6801144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668854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625804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58633977"/>
              </p:ext>
            </p:extLst>
          </p:nvPr>
        </p:nvGraphicFramePr>
        <p:xfrm>
          <a:off x="1269876" y="1380777"/>
          <a:ext cx="9865096" cy="49258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220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328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37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67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02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31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331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331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Suntik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3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IPWL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2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Bebas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Narkoba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Sakit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9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Pernah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g. SK PKHI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1723" y="5698334"/>
            <a:ext cx="10969625" cy="1052513"/>
          </a:xfrm>
          <a:prstGeom prst="rect">
            <a:avLst/>
          </a:prstGeom>
        </p:spPr>
        <p:txBody>
          <a:bodyPr lIns="87240" tIns="43619" rIns="87240" bIns="43619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56441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66841" y="923484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7828" y="865540"/>
            <a:ext cx="15937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80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1847308"/>
              </p:ext>
            </p:extLst>
          </p:nvPr>
        </p:nvGraphicFramePr>
        <p:xfrm>
          <a:off x="2133972" y="1052736"/>
          <a:ext cx="7416824" cy="227877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37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42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22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0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21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521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521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170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6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Permintaan makanan pasien rawat inap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6.656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6.155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7.444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7.151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Gizi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1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Survey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Diet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08079012"/>
              </p:ext>
            </p:extLst>
          </p:nvPr>
        </p:nvGraphicFramePr>
        <p:xfrm>
          <a:off x="2262464" y="4077072"/>
          <a:ext cx="7216322" cy="24475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130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35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06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47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47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47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47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025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2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Pencucian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Linen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18.710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17.357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16.455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16.835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Pencucian Linen Non </a:t>
                      </a: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Linen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Rusak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142084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42084" y="3485243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LAUNDRY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09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01268894"/>
              </p:ext>
            </p:extLst>
          </p:nvPr>
        </p:nvGraphicFramePr>
        <p:xfrm>
          <a:off x="909836" y="722778"/>
          <a:ext cx="9649072" cy="602494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165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512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62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62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62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62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624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15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52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rutin Peralatan Elektronika dan Komunikasi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rutin Peralatan Listrik dan Air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</a:t>
                      </a: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 peralatan Laundry dan Kitchen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Elektronika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Komunikasi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Listrik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Laundry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Kitchen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 dan Pemeliharaan oleh Pihak Ketiga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90156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 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26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8824043"/>
              </p:ext>
            </p:extLst>
          </p:nvPr>
        </p:nvGraphicFramePr>
        <p:xfrm>
          <a:off x="34698" y="1295400"/>
          <a:ext cx="11658597" cy="54616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41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680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98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98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98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298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298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7871">
                <a:tc gridSpan="3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KUALITAS KESEHATAN LINGKUNGAN		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endParaRPr lang="en-US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endParaRPr lang="en-US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endParaRPr lang="en-US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suhu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kelembaban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pencahayaan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kebisingan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udara ruang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lantai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dinding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linen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 alat medis/ pemantauan kualitas hasil sterilisasi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kualitas kimia air bersih dan air minum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bakteriologis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E Coli makanan dan minuman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total &amp; angka kuman E Coli alat makan / minum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(COD, BOD, TSS, pH,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Phosphat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NH3-N,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Mikrobiologi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mingguan sisa chlor bebas air bersih</a:t>
                      </a:r>
                      <a:endParaRPr lang="sv-SE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pH &amp;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suhu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mingguan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325257" y="11430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SANITASI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93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2426522"/>
              </p:ext>
            </p:extLst>
          </p:nvPr>
        </p:nvGraphicFramePr>
        <p:xfrm>
          <a:off x="213783" y="1264350"/>
          <a:ext cx="11636204" cy="538101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71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3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26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19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8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98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1982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1982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1982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3862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091">
                <a:tc gridSpan="2"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425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PENYEHATAN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AIR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Desinfeksi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Pengurasan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tandon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425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 LIMBAH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5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proses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pengambilan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pengiriman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Insenerasi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9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sampah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9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pengelolaan sampah non medis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9059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SANITASI RUANG DAN LINGKUNGAN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3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pemeliharaan lingkungan kerja secara insentif (dengan checklist)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sanitasi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bangunan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langsung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pemeliharaan taman &amp; lingkungan luar gedung ( dengan checlist)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425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PENGENDALIAN VEKTOR / BINATANG PENGGANGGU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Survey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jentik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Fogging serangga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Pengendalian rayap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794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4524555"/>
              </p:ext>
            </p:extLst>
          </p:nvPr>
        </p:nvGraphicFramePr>
        <p:xfrm>
          <a:off x="838655" y="1219200"/>
          <a:ext cx="10872380" cy="317326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281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916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0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05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705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705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7050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922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asrama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mahasiswa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praktek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Magang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Kunjungan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Permintaan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Pengembangan SDM Internal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Pengembangan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SDM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Eksternal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1000" y="11430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SUBAG DIKLITBANG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88959783"/>
              </p:ext>
            </p:extLst>
          </p:nvPr>
        </p:nvGraphicFramePr>
        <p:xfrm>
          <a:off x="836612" y="5029200"/>
          <a:ext cx="10802416" cy="121801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94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74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37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37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37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637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637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09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INDIKATOR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75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Persentase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pegawai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mengikuti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Bintek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selama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jam/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tahun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(%)</a:t>
                      </a:r>
                      <a:endParaRPr lang="en-US" sz="1400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56,05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Chevron 11"/>
          <p:cNvSpPr/>
          <p:nvPr/>
        </p:nvSpPr>
        <p:spPr>
          <a:xfrm>
            <a:off x="1751012" y="645886"/>
            <a:ext cx="2439988" cy="484632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KEGIATAN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6612" y="4397429"/>
            <a:ext cx="5562600" cy="501541"/>
            <a:chOff x="836612" y="4643773"/>
            <a:chExt cx="5562600" cy="501541"/>
          </a:xfrm>
        </p:grpSpPr>
        <p:sp>
          <p:nvSpPr>
            <p:cNvPr id="8" name="Pentagon 7"/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Arial Black" pitchFamily="34" charset="0"/>
                </a:rPr>
                <a:t>2</a:t>
              </a:r>
              <a:endParaRPr lang="en-US" sz="24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85710" y="4643773"/>
              <a:ext cx="461350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PENINGKATAN MUTU SDM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0470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62134411"/>
              </p:ext>
            </p:extLst>
          </p:nvPr>
        </p:nvGraphicFramePr>
        <p:xfrm>
          <a:off x="741226" y="1227900"/>
          <a:ext cx="11185831" cy="53631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51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38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39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39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39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039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0399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kabar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untuk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bacaan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diruang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tunggu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Menerima dan menyambungkan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telepon</a:t>
                      </a: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114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laporan tertulis penyampaian informasi Pembina Apel beserta sosialisasi dari bidang terkait pada tiap apel pagi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36538" indent="476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Melaksanakan dan menyiapkan keperluan kegiatan survey kepuasan pelanggan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Rawat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Jalan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350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55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Rawat Inap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123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Instalasi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Farmasi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Instalasi Lain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26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blangko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kotak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saran (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Lembar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leaftlet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kebutuhan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RS (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Instalasi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90156" y="199572"/>
            <a:ext cx="5688632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HUMAS DAN PEMASARAN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89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75505700"/>
              </p:ext>
            </p:extLst>
          </p:nvPr>
        </p:nvGraphicFramePr>
        <p:xfrm>
          <a:off x="189756" y="836712"/>
          <a:ext cx="11593291" cy="56321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829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528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14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14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14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14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5149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0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Cetak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Leaftlet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71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Leaflet Lama</a:t>
                      </a: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1125" indent="-1111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08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Leaflet Edukasi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36538" indent="-236538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65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Leaflet Instalasi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3700" algn="l"/>
                        </a:tabLs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023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MMT &amp; Banner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55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Pemasaran ke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Instansi Pemerintah dan Swasta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3500" indent="0" algn="ctr" defTabSz="914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123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Input Data &amp; pengetikan tugas Instalasi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Humas &amp; Pemasaran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311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Pengajuan Foto Twitter, Web, Facebook, Instagram dan Path</a:t>
                      </a:r>
                      <a:endParaRPr lang="fi-FI" sz="1400" b="0" i="0" u="none" strike="noStrike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67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Laporan Kegiatan Humas</a:t>
                      </a: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Jadwal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Penugasan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Inspektur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Apel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Menyampaikan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informasi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kedinasan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dalam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bentuk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SMS Gateway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Pemberian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informasi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kepada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pelanggan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(Customer)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840994" y="148772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74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87946933"/>
              </p:ext>
            </p:extLst>
          </p:nvPr>
        </p:nvGraphicFramePr>
        <p:xfrm>
          <a:off x="765818" y="836712"/>
          <a:ext cx="10729193" cy="22517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17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8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07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07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07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507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5076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0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jadwal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penugasan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Inspektur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Pembina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Apel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71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Dokumentasi Foto dan Video</a:t>
                      </a: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1125" indent="-1111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08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Publikasi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Media Sosial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36538" indent="-236538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65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Input materi pelayanan RS dan Info Publlik di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Website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3700" algn="l"/>
                        </a:tabLs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840994" y="148772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3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44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9685205"/>
              </p:ext>
            </p:extLst>
          </p:nvPr>
        </p:nvGraphicFramePr>
        <p:xfrm>
          <a:off x="909836" y="908720"/>
          <a:ext cx="10585180" cy="30319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6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9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39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39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39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397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3397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perangkat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lunak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(software)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11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perangkat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keras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(hardware)</a:t>
                      </a:r>
                      <a:endParaRPr lang="en-US" sz="1400" b="0" i="0" u="none" strike="noStrike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28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Perbaikan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Printer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Pengelolaan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jaringan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Pencadangan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data (backup)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55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Pemeliharaan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rutin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komputer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90156" y="199572"/>
            <a:ext cx="4176464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 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18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5900" y="97309"/>
            <a:ext cx="9220200" cy="794050"/>
            <a:chOff x="1234167" y="152399"/>
            <a:chExt cx="9220200" cy="794050"/>
          </a:xfrm>
        </p:grpSpPr>
        <p:sp>
          <p:nvSpPr>
            <p:cNvPr id="13" name="Rectangle 12"/>
            <p:cNvSpPr/>
            <p:nvPr/>
          </p:nvSpPr>
          <p:spPr>
            <a:xfrm>
              <a:off x="1983108" y="234152"/>
              <a:ext cx="8471259" cy="630544"/>
            </a:xfrm>
            <a:prstGeom prst="rect">
              <a:avLst/>
            </a:prstGeom>
            <a:noFill/>
          </p:spPr>
          <p:txBody>
            <a:bodyPr wrap="square" lIns="136767" tIns="68383" rIns="136767" bIns="68383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REALISASI BELANJA </a:t>
              </a:r>
              <a:r>
                <a:rPr lang="en-US" sz="3200" b="1" dirty="0" smtClean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LANGSUNG </a:t>
              </a:r>
              <a:endParaRPr lang="en-US" sz="3200" b="1" dirty="0">
                <a:ln w="0"/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382756" y="207488"/>
              <a:ext cx="882645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1234168" y="152399"/>
              <a:ext cx="964260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1234167" y="207488"/>
              <a:ext cx="890088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36169262"/>
              </p:ext>
            </p:extLst>
          </p:nvPr>
        </p:nvGraphicFramePr>
        <p:xfrm>
          <a:off x="35617" y="911861"/>
          <a:ext cx="11849995" cy="59437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40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946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851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48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648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078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PROGRAM/KEGIATAN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 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(%)</a:t>
                      </a:r>
                      <a:endParaRPr lang="en-US" sz="13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(%)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9643">
                <a:tc gridSpan="5"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Administrasi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Perkantoran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6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Penyediaan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Jasa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Perkantoran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8.000.000.000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33,46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82,88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9643">
                <a:tc gridSpan="5"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1932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Peningkatan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Derajat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Masyarakat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Dengan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Penyediaan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Fasillitas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Bagi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Penderita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Akibat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Dampak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Asap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Rokok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13.500.000.000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96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marL="0" marR="0" indent="0" algn="l" defTabSz="304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Pemenuhan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Fasilitas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3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25.000.000.000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5,20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078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Pemenuhan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Sarana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Prasarana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Rujukan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 DAK )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5,973.777.000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29,76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56,63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9641">
                <a:tc gridSpan="5"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Pemberdayaan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078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Penyelenggaraan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Pemberdayaan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Masyarakat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Kemitraan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tk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Provinsi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16,23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35,60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9641">
                <a:tc gridSpan="5"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Peningkatan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Mutu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BLUD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9641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Pendukung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40.000.000.000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26,46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27,25</a:t>
                      </a:r>
                    </a:p>
                  </a:txBody>
                  <a:tcPr marL="181970" marR="181970" marT="68587" marB="68587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9641">
                <a:tc gridSpan="5"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Sumber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Daya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Manusia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9309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Penyelenggaraan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Pendidikan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Tenaga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43,93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62,29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0636" y="6381328"/>
            <a:ext cx="2844059" cy="365125"/>
          </a:xfrm>
        </p:spPr>
        <p:txBody>
          <a:bodyPr/>
          <a:lstStyle/>
          <a:p>
            <a:fld id="{1D6647AB-53FC-4FC4-B329-DC0E1CCA45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280122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5223" y="5177135"/>
            <a:ext cx="787558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7012" y="457200"/>
            <a:ext cx="11353800" cy="6172200"/>
            <a:chOff x="227012" y="457200"/>
            <a:chExt cx="10210800" cy="6172200"/>
          </a:xfrm>
        </p:grpSpPr>
        <p:sp>
          <p:nvSpPr>
            <p:cNvPr id="3" name="Rectangle 2"/>
            <p:cNvSpPr/>
            <p:nvPr/>
          </p:nvSpPr>
          <p:spPr>
            <a:xfrm>
              <a:off x="227012" y="4495800"/>
              <a:ext cx="10210800" cy="5334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9612" y="457200"/>
              <a:ext cx="304800" cy="61722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5212" y="3276600"/>
              <a:ext cx="914400" cy="1219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9195" y="5029200"/>
              <a:ext cx="914400" cy="1219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1612" y="468084"/>
            <a:ext cx="8458200" cy="395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26"/>
          <p:cNvGrpSpPr/>
          <p:nvPr/>
        </p:nvGrpSpPr>
        <p:grpSpPr>
          <a:xfrm>
            <a:off x="518260" y="1782301"/>
            <a:ext cx="1582572" cy="1066800"/>
            <a:chOff x="323850" y="234951"/>
            <a:chExt cx="2228850" cy="1285470"/>
          </a:xfrm>
        </p:grpSpPr>
        <p:sp>
          <p:nvSpPr>
            <p:cNvPr id="12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5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6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9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2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24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5900" y="97309"/>
            <a:ext cx="9220200" cy="794050"/>
            <a:chOff x="1234167" y="152399"/>
            <a:chExt cx="9220200" cy="794050"/>
          </a:xfrm>
        </p:grpSpPr>
        <p:sp>
          <p:nvSpPr>
            <p:cNvPr id="13" name="Rectangle 12"/>
            <p:cNvSpPr/>
            <p:nvPr/>
          </p:nvSpPr>
          <p:spPr>
            <a:xfrm>
              <a:off x="1983108" y="234152"/>
              <a:ext cx="8471259" cy="630544"/>
            </a:xfrm>
            <a:prstGeom prst="rect">
              <a:avLst/>
            </a:prstGeom>
            <a:noFill/>
          </p:spPr>
          <p:txBody>
            <a:bodyPr wrap="square" lIns="136767" tIns="68383" rIns="136767" bIns="68383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REALISASI </a:t>
              </a:r>
              <a:r>
                <a:rPr lang="en-US" sz="3200" b="1" dirty="0" smtClean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ANGGARAN BLUD</a:t>
              </a:r>
              <a:endParaRPr lang="en-US" sz="3200" b="1" dirty="0">
                <a:ln w="0"/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382756" y="207488"/>
              <a:ext cx="882645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1234168" y="152399"/>
              <a:ext cx="964260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1234167" y="207488"/>
              <a:ext cx="890088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95988480"/>
              </p:ext>
            </p:extLst>
          </p:nvPr>
        </p:nvGraphicFramePr>
        <p:xfrm>
          <a:off x="155170" y="1196752"/>
          <a:ext cx="11699882" cy="30279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405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05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786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750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750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URAIAN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.)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(%)</a:t>
                      </a: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Pegawai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6.000.000.000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1.891.400.000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31,52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Barang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Jasa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31.500.000.000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8.393.107.759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26,64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Modal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2.500.000.000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301.179.000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12,05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3302851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943749" y="3316494"/>
            <a:ext cx="8045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PENDAPATAN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0243" y="2841967"/>
            <a:ext cx="914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8906" y="3756367"/>
            <a:ext cx="1117618" cy="11176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71183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93468" y="152400"/>
            <a:ext cx="6801144" cy="794050"/>
            <a:chOff x="893468" y="152400"/>
            <a:chExt cx="6801144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668854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0412" y="152400"/>
            <a:ext cx="7866857" cy="6838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</a:t>
            </a:r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3377967"/>
              </p:ext>
            </p:extLst>
          </p:nvPr>
        </p:nvGraphicFramePr>
        <p:xfrm>
          <a:off x="891880" y="1600200"/>
          <a:ext cx="11072741" cy="3657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861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261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53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0318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SAMPAI</a:t>
                      </a:r>
                      <a:r>
                        <a:rPr lang="en-US" sz="1800" b="1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DENGAN BULAN MEI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755" marB="4575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755" marB="4575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98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TARGET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REALISASI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43" marB="4574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98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</a:rPr>
                        <a:t>Rp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</a:rPr>
                        <a:t>Rp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48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40.000.000.000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13.193.610.603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32,98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787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62353" y="1660103"/>
            <a:ext cx="10585176" cy="5554017"/>
            <a:chOff x="837828" y="764704"/>
            <a:chExt cx="10585176" cy="6085882"/>
          </a:xfrm>
        </p:grpSpPr>
        <p:graphicFrame>
          <p:nvGraphicFramePr>
            <p:cNvPr id="2" name="Chart 1"/>
            <p:cNvGraphicFramePr/>
            <p:nvPr>
              <p:extLst>
                <p:ext uri="{D42A27DB-BD31-4B8C-83A1-F6EECF244321}">
                  <p14:modId xmlns:p14="http://schemas.microsoft.com/office/powerpoint/2010/main" xmlns="" val="294818223"/>
                </p:ext>
              </p:extLst>
            </p:nvPr>
          </p:nvGraphicFramePr>
          <p:xfrm>
            <a:off x="837828" y="764704"/>
            <a:ext cx="10585176" cy="60858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8" name="Straight Connector 7"/>
            <p:cNvCxnSpPr/>
            <p:nvPr/>
          </p:nvCxnSpPr>
          <p:spPr>
            <a:xfrm>
              <a:off x="2638028" y="908720"/>
              <a:ext cx="6480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638028" y="908720"/>
              <a:ext cx="0" cy="5040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8902724" y="4437112"/>
            <a:ext cx="0" cy="11521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982844" y="4437112"/>
            <a:ext cx="0" cy="115212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893468" y="152400"/>
            <a:ext cx="8009256" cy="794050"/>
            <a:chOff x="893468" y="152400"/>
            <a:chExt cx="8009256" cy="794050"/>
          </a:xfrm>
        </p:grpSpPr>
        <p:sp>
          <p:nvSpPr>
            <p:cNvPr id="18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1331149" y="76200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 PER KEGIATAN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53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180227" y="3316494"/>
            <a:ext cx="7572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PELAYANAN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4934" y="2756812"/>
            <a:ext cx="945017" cy="94501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4258" y="3992579"/>
            <a:ext cx="1146369" cy="648491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1663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3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6459</TotalTime>
  <Words>4226</Words>
  <Application>Microsoft Office PowerPoint</Application>
  <PresentationFormat>Custom</PresentationFormat>
  <Paragraphs>2967</Paragraphs>
  <Slides>40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Theme3</vt:lpstr>
      <vt:lpstr>Slide 1</vt:lpstr>
      <vt:lpstr>Slide 2</vt:lpstr>
      <vt:lpstr>REALISASI ANGGARAN</vt:lpstr>
      <vt:lpstr>Slide 4</vt:lpstr>
      <vt:lpstr>Slide 5</vt:lpstr>
      <vt:lpstr>Slide 6</vt:lpstr>
      <vt:lpstr>REALISASI PENDAPATAN</vt:lpstr>
      <vt:lpstr>Slide 8</vt:lpstr>
      <vt:lpstr>Slide 9</vt:lpstr>
      <vt:lpstr>Slide 10</vt:lpstr>
      <vt:lpstr>Slide 11</vt:lpstr>
      <vt:lpstr>Slide 12</vt:lpstr>
      <vt:lpstr>DATA WILAYAH CAKUPAN  SURAKARTA &amp; JAWA TENGAH s/d Mei 2018</vt:lpstr>
      <vt:lpstr>DATA WILAYAH CAKUPAN  JAWA TIMUR s/d Mei 2018</vt:lpstr>
      <vt:lpstr>DATA WILAYAH CAKUPAN  SURAKARTA &amp; JAWA TENGAH s/d Mei 2018</vt:lpstr>
      <vt:lpstr>DATA WILAYAH CAKUPAN  JAWA TIMUR s/d Mei 2018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COMPPAQ PRESARIO</cp:lastModifiedBy>
  <cp:revision>480</cp:revision>
  <cp:lastPrinted>2017-08-21T04:12:20Z</cp:lastPrinted>
  <dcterms:created xsi:type="dcterms:W3CDTF">2017-07-26T01:43:47Z</dcterms:created>
  <dcterms:modified xsi:type="dcterms:W3CDTF">2018-07-18T08:16:24Z</dcterms:modified>
</cp:coreProperties>
</file>