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33"/>
  </p:notesMasterIdLst>
  <p:handoutMasterIdLst>
    <p:handoutMasterId r:id="rId34"/>
  </p:handoutMasterIdLst>
  <p:sldIdLst>
    <p:sldId id="257" r:id="rId2"/>
    <p:sldId id="330" r:id="rId3"/>
    <p:sldId id="317" r:id="rId4"/>
    <p:sldId id="331" r:id="rId5"/>
    <p:sldId id="332" r:id="rId6"/>
    <p:sldId id="260" r:id="rId7"/>
    <p:sldId id="264" r:id="rId8"/>
    <p:sldId id="318" r:id="rId9"/>
    <p:sldId id="333" r:id="rId10"/>
    <p:sldId id="265" r:id="rId11"/>
    <p:sldId id="272" r:id="rId12"/>
    <p:sldId id="285" r:id="rId13"/>
    <p:sldId id="334" r:id="rId14"/>
    <p:sldId id="335" r:id="rId15"/>
    <p:sldId id="336" r:id="rId16"/>
    <p:sldId id="337" r:id="rId17"/>
    <p:sldId id="338" r:id="rId18"/>
    <p:sldId id="293" r:id="rId19"/>
    <p:sldId id="294" r:id="rId20"/>
    <p:sldId id="339" r:id="rId21"/>
    <p:sldId id="340" r:id="rId22"/>
    <p:sldId id="341" r:id="rId23"/>
    <p:sldId id="342" r:id="rId24"/>
    <p:sldId id="296" r:id="rId25"/>
    <p:sldId id="307" r:id="rId26"/>
    <p:sldId id="345" r:id="rId27"/>
    <p:sldId id="309" r:id="rId28"/>
    <p:sldId id="311" r:id="rId29"/>
    <p:sldId id="343" r:id="rId30"/>
    <p:sldId id="314" r:id="rId31"/>
    <p:sldId id="344" r:id="rId32"/>
  </p:sldIdLst>
  <p:sldSz cx="12188825" cy="6858000"/>
  <p:notesSz cx="7010400" cy="1112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C0C"/>
    <a:srgbClr val="000000"/>
    <a:srgbClr val="0000FF"/>
    <a:srgbClr val="FF6600"/>
    <a:srgbClr val="FF0000"/>
    <a:srgbClr val="6666FF"/>
    <a:srgbClr val="FFFF00"/>
    <a:srgbClr val="FFFF66"/>
    <a:srgbClr val="CC33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94660"/>
  </p:normalViewPr>
  <p:slideViewPr>
    <p:cSldViewPr>
      <p:cViewPr varScale="1">
        <p:scale>
          <a:sx n="65" d="100"/>
          <a:sy n="65" d="100"/>
        </p:scale>
        <p:origin x="-840" y="-78"/>
      </p:cViewPr>
      <p:guideLst>
        <p:guide orient="horz" pos="2160"/>
        <p:guide pos="288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1771674492307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91684407438214E-3"/>
                  <c:y val="-4.8733620241025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C0C0C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59321177000</c:v>
                </c:pt>
                <c:pt idx="1">
                  <c:v>94223777000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>
                <c:manualLayout>
                  <c:x val="7.7420410077892632E-2"/>
                  <c:y val="-5.0126027663592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38844332611691E-2"/>
                  <c:y val="-4.4092323075213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Sheet1!$C$2:$C$3</c:f>
              <c:numCache>
                <c:formatCode>_(* #,##0_);_(* \(#,##0\);_(* "-"_);_(@_)</c:formatCode>
                <c:ptCount val="2"/>
                <c:pt idx="0">
                  <c:v>4261816086</c:v>
                </c:pt>
                <c:pt idx="1">
                  <c:v>3134670975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7205760"/>
        <c:axId val="277207296"/>
        <c:axId val="0"/>
      </c:bar3DChart>
      <c:catAx>
        <c:axId val="27720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>
                <a:solidFill>
                  <a:schemeClr val="tx2"/>
                </a:solidFill>
              </a:defRPr>
            </a:pPr>
            <a:endParaRPr lang="en-US"/>
          </a:p>
        </c:txPr>
        <c:crossAx val="277207296"/>
        <c:crosses val="autoZero"/>
        <c:auto val="1"/>
        <c:lblAlgn val="ctr"/>
        <c:lblOffset val="100"/>
        <c:noMultiLvlLbl val="0"/>
      </c:catAx>
      <c:valAx>
        <c:axId val="277207296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277205760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 b="1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111207340598522E-2"/>
          <c:y val="2.7573868657196052E-2"/>
          <c:w val="0.94087620314914544"/>
          <c:h val="0.904510725682245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PENDAPATAN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"/>
            <c:invertIfNegative val="0"/>
            <c:bubble3D val="0"/>
            <c:spPr>
              <a:solidFill>
                <a:srgbClr val="E28B0A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4"/>
            <c:invertIfNegative val="0"/>
            <c:bubble3D val="0"/>
            <c:spPr>
              <a:solidFill>
                <a:srgbClr val="CCFF33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5"/>
            <c:invertIfNegative val="0"/>
            <c:bubble3D val="0"/>
            <c:spPr>
              <a:solidFill>
                <a:srgbClr val="FF6699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7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8"/>
            <c:invertIfNegative val="0"/>
            <c:bubble3D val="0"/>
            <c:spPr>
              <a:solidFill>
                <a:srgbClr val="FFFF66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9"/>
            <c:invertIfNegative val="0"/>
            <c:bubble3D val="0"/>
            <c:spPr>
              <a:solidFill>
                <a:srgbClr val="CC00FF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0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"/>
                  <c:y val="-1.1134649253068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948563619287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2269298506137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743178102349518E-17"/>
                  <c:y val="-8.3509869398016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2.78366231326722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8.3509869398016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3486356204698987E-17"/>
                  <c:y val="-2.2269298506137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8368533546777548E-2"/>
                  <c:y val="-1.6148090835065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0083930068376301E-3"/>
                  <c:y val="-2.7836623132672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0041965034188138E-3"/>
                  <c:y val="-8.3509869398016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2.2269298506137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8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_-* #,##0_-;\-* #,##0_-;_-* "-"_-;_-@_-</c:formatCode>
                <c:ptCount val="12"/>
                <c:pt idx="0">
                  <c:v>1785842216</c:v>
                </c:pt>
                <c:pt idx="1">
                  <c:v>2649322706</c:v>
                </c:pt>
                <c:pt idx="2">
                  <c:v>7629830965</c:v>
                </c:pt>
                <c:pt idx="3">
                  <c:v>10410986226</c:v>
                </c:pt>
                <c:pt idx="4">
                  <c:v>12873811285</c:v>
                </c:pt>
                <c:pt idx="5">
                  <c:v>15533237828</c:v>
                </c:pt>
                <c:pt idx="6">
                  <c:v>17854375730</c:v>
                </c:pt>
                <c:pt idx="7">
                  <c:v>22713279892</c:v>
                </c:pt>
                <c:pt idx="8">
                  <c:v>23263709442</c:v>
                </c:pt>
                <c:pt idx="9">
                  <c:v>25773569838</c:v>
                </c:pt>
                <c:pt idx="10">
                  <c:v>28686459935</c:v>
                </c:pt>
                <c:pt idx="11">
                  <c:v>31986529399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5441152"/>
        <c:axId val="295442688"/>
        <c:axId val="0"/>
      </c:bar3DChart>
      <c:catAx>
        <c:axId val="29544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295442688"/>
        <c:crosses val="autoZero"/>
        <c:auto val="1"/>
        <c:lblAlgn val="ctr"/>
        <c:lblOffset val="100"/>
        <c:noMultiLvlLbl val="0"/>
      </c:catAx>
      <c:valAx>
        <c:axId val="295442688"/>
        <c:scaling>
          <c:orientation val="minMax"/>
        </c:scaling>
        <c:delete val="1"/>
        <c:axPos val="l"/>
        <c:numFmt formatCode="_-* #,##0_-;\-* #,##0_-;_-* &quot;-&quot;_-;_-@_-" sourceLinked="1"/>
        <c:majorTickMark val="none"/>
        <c:minorTickMark val="none"/>
        <c:tickLblPos val="nextTo"/>
        <c:crossAx val="2954411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20164915288937E-2"/>
          <c:y val="9.2272263866106319E-2"/>
          <c:w val="0.9755967016942213"/>
          <c:h val="0.709035924113007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0"/>
                  <c:y val="-3.942372416136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8739266566468696E-3"/>
                  <c:y val="-2.9049059908376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714188290749046E-2"/>
                  <c:y val="-3.5273858460171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Pendapatan Pelayanan Kesehatan</c:v>
                </c:pt>
                <c:pt idx="1">
                  <c:v>Pendapatan Pendidikan &amp; Pelatihan</c:v>
                </c:pt>
                <c:pt idx="2">
                  <c:v>Pendapatan lain-lain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38283000000</c:v>
                </c:pt>
                <c:pt idx="1">
                  <c:v>1172000000</c:v>
                </c:pt>
                <c:pt idx="2">
                  <c:v>545000000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Pendapatan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7.431913574941712E-2"/>
                  <c:y val="-2.9049059908376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4302303238144749E-2"/>
                  <c:y val="-3.1123992758974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978117735345968"/>
                  <c:y val="-3.3403478044923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Pendapatan Pelayanan Kesehatan</c:v>
                </c:pt>
                <c:pt idx="1">
                  <c:v>Pendapatan Pendidikan &amp; Pelatihan</c:v>
                </c:pt>
                <c:pt idx="2">
                  <c:v>Pendapatan lain-lain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5211572899</c:v>
                </c:pt>
                <c:pt idx="1">
                  <c:v>267859000</c:v>
                </c:pt>
                <c:pt idx="2">
                  <c:v>55679256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7425920"/>
        <c:axId val="298160896"/>
        <c:axId val="0"/>
      </c:bar3DChart>
      <c:catAx>
        <c:axId val="29742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298160896"/>
        <c:crosses val="autoZero"/>
        <c:auto val="1"/>
        <c:lblAlgn val="ctr"/>
        <c:lblOffset val="100"/>
        <c:noMultiLvlLbl val="0"/>
      </c:catAx>
      <c:valAx>
        <c:axId val="29816089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9742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0.56715</cdr:x>
      <cdr:y>0.67464</cdr:y>
    </cdr:from>
    <cdr:to>
      <cdr:x>0.67526</cdr:x>
      <cdr:y>0.74044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48400" y="3756215"/>
          <a:ext cx="1191072" cy="366356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3,33%</a:t>
          </a:r>
          <a:endParaRPr lang="en-US" sz="20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0.23619</cdr:x>
      <cdr:y>0.53045</cdr:y>
    </cdr:from>
    <cdr:to>
      <cdr:x>0.3172</cdr:x>
      <cdr:y>0.58779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04256" y="3017537"/>
          <a:ext cx="927458" cy="32615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13,61%</a:t>
          </a:r>
          <a:endParaRPr lang="en-US" sz="1600" b="1" dirty="0">
            <a:solidFill>
              <a:srgbClr val="0C0C0C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EFEA5A-C469-4C64-A314-E4E0675985B1}" type="datetime7">
              <a:rPr lang="en-US" smtClean="0"/>
              <a:t>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56701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1056701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839834-2A73-42A8-8072-1C0DD21FA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4801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190F01-3B9A-468A-88C7-963163970A13}" type="datetime7">
              <a:rPr lang="en-US" smtClean="0"/>
              <a:t>Apr-18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01613" y="833438"/>
            <a:ext cx="7413626" cy="4171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6701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1056701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4EB224-D5A9-4B03-9760-27AED58BE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344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A18F75-3986-4B4B-ADCB-EC63F9EE72EC}" type="datetime7">
              <a:rPr lang="en-US" smtClean="0"/>
              <a:t>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ADF157F-EDFE-4A04-B47E-B0A3627A3341}" type="datetime7">
              <a:rPr lang="en-US" smtClean="0"/>
              <a:t>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2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FCD797-9DFD-42E4-8F66-62A524927FD6}" type="datetime7">
              <a:rPr lang="en-US" smtClean="0"/>
              <a:t>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78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0A231B6-E45F-475E-9587-83E2657B8996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E9F3248-150E-463D-9693-8312B2C627E5}" type="datetime7">
              <a:rPr lang="en-US" smtClean="0"/>
              <a:t>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860808B-8AEC-427E-8B1E-45559C8AA76C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8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1D41BBF-1E4F-402F-9653-DC794E995C90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2C453-1DC7-447C-A08B-646A49E7F414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C56FCD-BFB8-4235-9EE3-98823ACE6F79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93329A3-9CCA-4BD0-9C0A-E6A7C128A407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0936D1A-9E96-4B8A-B5E3-D90826E94E63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C17FA2-B806-4B47-81E8-7D1742BBE3A2}" type="datetime7">
              <a:rPr lang="en-US" smtClean="0"/>
              <a:t>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DAAFAE-9162-4897-B4D3-F4E716195A21}" type="datetime7">
              <a:rPr lang="en-US" smtClean="0"/>
              <a:t>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33A8EB9-65EF-487E-A78B-827E01C77AA6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10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FA153CD-4141-41B0-A250-D22FE7CB551F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8C86A54-53D6-428B-A42B-7040E515D14D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D57206D-8E1C-4D4C-9BB2-141DE8B64851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77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6A13BD-9051-45D9-BF39-24C82C7F39BB}" type="datetime7">
              <a:rPr lang="en-US" smtClean="0"/>
              <a:t>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B5211EE-8D03-438F-8E22-8CF671D6F9A1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1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3EC78C9-006D-4BA4-99B7-279F7F17E222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08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01613" y="833438"/>
            <a:ext cx="7413626" cy="4171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72" name="Date Placeholder 5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879A3B22-481C-494F-923B-0BA500A50D43}" type="datetime7">
              <a:rPr lang="en-US" smtClean="0"/>
              <a:t>Apr-18</a:t>
            </a:fld>
            <a:endParaRPr lang="en-US" smtClean="0"/>
          </a:p>
        </p:txBody>
      </p:sp>
      <p:sp>
        <p:nvSpPr>
          <p:cNvPr id="58373" name="Footer Placeholder 6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r>
              <a:rPr lang="fi-FI" smtClean="0"/>
              <a:t>" Melayani Lebih Baik"</a:t>
            </a:r>
            <a:endParaRPr lang="en-US" smtClean="0"/>
          </a:p>
        </p:txBody>
      </p:sp>
      <p:sp>
        <p:nvSpPr>
          <p:cNvPr id="58374" name="Header Placeholder 7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r>
              <a:rPr lang="fi-FI" smtClean="0"/>
              <a:t>Rapat Pleno</a:t>
            </a:r>
            <a:endParaRPr lang="en-US" smtClean="0"/>
          </a:p>
        </p:txBody>
      </p:sp>
      <p:sp>
        <p:nvSpPr>
          <p:cNvPr id="58375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E68C9B2A-14D0-4E26-88D1-327438329388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95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90C276D-A335-479B-9055-F153B2CE31A7}" type="datetime7">
              <a:rPr lang="en-US" smtClean="0"/>
              <a:t>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3" y="277823"/>
            <a:ext cx="10969945" cy="1139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65" y="1600214"/>
            <a:ext cx="53834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6008" y="1600207"/>
            <a:ext cx="5383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6008" y="3941770"/>
            <a:ext cx="5383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2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3" y="277823"/>
            <a:ext cx="10969945" cy="1139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453" y="1600214"/>
            <a:ext cx="10969945" cy="4530725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4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5"/>
          <a:stretch/>
        </p:blipFill>
        <p:spPr>
          <a:xfrm>
            <a:off x="0" y="1168307"/>
            <a:ext cx="7684486" cy="5261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71321" y="5533081"/>
            <a:ext cx="10360503" cy="431175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95" tIns="47097" rIns="94195" bIns="47097" anchor="ctr">
            <a:normAutofit/>
          </a:bodyPr>
          <a:lstStyle/>
          <a:p>
            <a:pPr marL="499167" algn="ctr">
              <a:defRPr/>
            </a:pP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99167" algn="ctr">
              <a:defRPr/>
            </a:pP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0343" y="113300"/>
            <a:ext cx="7759024" cy="1153764"/>
          </a:xfrm>
          <a:prstGeom prst="rect">
            <a:avLst/>
          </a:prstGeom>
          <a:noFill/>
        </p:spPr>
        <p:txBody>
          <a:bodyPr wrap="none" lIns="136767" tIns="68383" rIns="136767" bIns="68383">
            <a:spAutoFit/>
          </a:bodyPr>
          <a:lstStyle/>
          <a:p>
            <a:pPr algn="ctr"/>
            <a:r>
              <a:rPr lang="en-US" sz="4200" b="1" dirty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LAPORAN </a:t>
            </a:r>
            <a:r>
              <a:rPr lang="en-US" sz="4200" b="1" dirty="0" smtClean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KINERJA 2018</a:t>
            </a:r>
            <a:endParaRPr lang="en-US" sz="4200" b="1" dirty="0">
              <a:ln w="0"/>
              <a:solidFill>
                <a:srgbClr val="CC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40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967288" y="4873279"/>
            <a:ext cx="6261991" cy="999876"/>
          </a:xfrm>
          <a:prstGeom prst="rect">
            <a:avLst/>
          </a:prstGeom>
          <a:noFill/>
        </p:spPr>
        <p:txBody>
          <a:bodyPr wrap="square" lIns="136767" tIns="68383" rIns="136767" bIns="68383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RSJD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b="1" dirty="0" smtClean="0">
              <a:ln w="0"/>
              <a:solidFill>
                <a:schemeClr val="accent1">
                  <a:lumMod val="50000"/>
                </a:schemeClr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dr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. ARIF </a:t>
            </a: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ZAINUDIN</a:t>
            </a:r>
            <a:endParaRPr lang="en-US" sz="2800" b="1" dirty="0">
              <a:ln w="0"/>
              <a:solidFill>
                <a:schemeClr val="accent1">
                  <a:lumMod val="50000"/>
                </a:schemeClr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11042057" y="412181"/>
            <a:ext cx="881419" cy="552851"/>
            <a:chOff x="323850" y="234951"/>
            <a:chExt cx="2228850" cy="1285470"/>
          </a:xfrm>
        </p:grpSpPr>
        <p:sp>
          <p:nvSpPr>
            <p:cNvPr id="28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9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0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1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2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3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5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7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8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113300"/>
            <a:ext cx="950895" cy="10550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74283" y="2743200"/>
            <a:ext cx="3248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accent1">
                    <a:lumMod val="50000"/>
                  </a:schemeClr>
                </a:solidFill>
                <a:effectLst/>
              </a:rPr>
              <a:t>FEBRUARI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784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81495374"/>
              </p:ext>
            </p:extLst>
          </p:nvPr>
        </p:nvGraphicFramePr>
        <p:xfrm>
          <a:off x="893468" y="1196752"/>
          <a:ext cx="11144543" cy="456272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327417"/>
                <a:gridCol w="3908563"/>
                <a:gridCol w="3908563"/>
              </a:tblGrid>
              <a:tr h="64131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 KINERJA</a:t>
                      </a:r>
                    </a:p>
                    <a:p>
                      <a:endParaRPr lang="en-US" sz="20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CAPAIAN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6413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JAN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FEB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BOR (%)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62,98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64,53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LOS (</a:t>
                      </a:r>
                      <a:r>
                        <a:rPr lang="en-US" sz="2000" b="1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Hari</a:t>
                      </a:r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678072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20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20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Jalan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8.300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6.918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678072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20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20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Inap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247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230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IGD 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309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93468" y="152400"/>
            <a:ext cx="8009256" cy="794050"/>
            <a:chOff x="893468" y="152400"/>
            <a:chExt cx="8009256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1331149" y="76200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CAPAIAN KINERJA PELAYANAN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739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01927703"/>
              </p:ext>
            </p:extLst>
          </p:nvPr>
        </p:nvGraphicFramePr>
        <p:xfrm>
          <a:off x="0" y="1545366"/>
          <a:ext cx="11841481" cy="223997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04026"/>
                <a:gridCol w="4091710"/>
                <a:gridCol w="3426806"/>
                <a:gridCol w="3418939"/>
              </a:tblGrid>
              <a:tr h="30578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</a:tr>
              <a:tr h="267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2.067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1.175</a:t>
                      </a:r>
                    </a:p>
                  </a:txBody>
                  <a:tcPr marL="0" marR="0" marT="0" marB="0" anchor="ctr"/>
                </a:tc>
              </a:tr>
              <a:tr h="248604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854</a:t>
                      </a:r>
                    </a:p>
                  </a:txBody>
                  <a:tcPr marL="0" marR="0" marT="0" marB="0" anchor="ctr"/>
                </a:tc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1.250</a:t>
                      </a:r>
                    </a:p>
                  </a:txBody>
                  <a:tcPr marL="0" marR="0" marT="0" marB="0" anchor="ctr"/>
                </a:tc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0" marR="0" marT="0" marB="0" anchor="ctr"/>
                </a:tc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93468" y="152400"/>
            <a:ext cx="8304538" cy="794050"/>
            <a:chOff x="893468" y="152400"/>
            <a:chExt cx="8009256" cy="794050"/>
          </a:xfrm>
        </p:grpSpPr>
        <p:sp>
          <p:nvSpPr>
            <p:cNvPr id="7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1436964" y="48643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 BERDASARKAN CARA BAYAR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261764" y="1124744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5820" y="1050206"/>
            <a:ext cx="26725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sz="24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135467" y="3828246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6113" y="3763642"/>
            <a:ext cx="24609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sz="24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405780" y="3830935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25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836094"/>
              </p:ext>
            </p:extLst>
          </p:nvPr>
        </p:nvGraphicFramePr>
        <p:xfrm>
          <a:off x="0" y="4200943"/>
          <a:ext cx="11848256" cy="223997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04543"/>
                <a:gridCol w="4094051"/>
                <a:gridCol w="3428767"/>
                <a:gridCol w="3420895"/>
              </a:tblGrid>
              <a:tr h="30578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</a:tr>
              <a:tr h="267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0" marR="0" marT="0" marB="0" anchor="ctr"/>
                </a:tc>
              </a:tr>
              <a:tr h="248604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0" marR="0" marT="0" marB="0" anchor="ctr"/>
                </a:tc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0" marR="0" marT="0" marB="0" anchor="ctr"/>
                </a:tc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0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39555"/>
              </p:ext>
            </p:extLst>
          </p:nvPr>
        </p:nvGraphicFramePr>
        <p:xfrm>
          <a:off x="117747" y="1057828"/>
          <a:ext cx="11949510" cy="578990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29944"/>
                <a:gridCol w="4165326"/>
                <a:gridCol w="3696307"/>
                <a:gridCol w="3257933"/>
              </a:tblGrid>
              <a:tr h="283974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</a:tr>
              <a:tr h="283974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1922" marR="181922" marT="68546" marB="68546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559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183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540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558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617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349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100" b="1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93468" y="44624"/>
            <a:ext cx="8304538" cy="611863"/>
            <a:chOff x="893468" y="152400"/>
            <a:chExt cx="8009256" cy="794050"/>
          </a:xfrm>
        </p:grpSpPr>
        <p:sp>
          <p:nvSpPr>
            <p:cNvPr id="6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1436964" y="-99392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 BERDASARKAN WILAYAH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94255" y="702120"/>
            <a:ext cx="288032" cy="252233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287" y="614036"/>
            <a:ext cx="22557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sz="20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45760" y="1563092"/>
            <a:ext cx="9011241" cy="5197425"/>
            <a:chOff x="918260" y="-381000"/>
            <a:chExt cx="10129109" cy="6291017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260" y="-381000"/>
              <a:ext cx="9809450" cy="62910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  <a:extLst/>
          </p:spPr>
        </p:pic>
        <p:grpSp>
          <p:nvGrpSpPr>
            <p:cNvPr id="46" name="Group 45"/>
            <p:cNvGrpSpPr/>
            <p:nvPr/>
          </p:nvGrpSpPr>
          <p:grpSpPr>
            <a:xfrm>
              <a:off x="9194574" y="1100822"/>
              <a:ext cx="722546" cy="668221"/>
              <a:chOff x="4152666" y="4894379"/>
              <a:chExt cx="988752" cy="949601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202921" y="2337983"/>
              <a:ext cx="722546" cy="668221"/>
              <a:chOff x="4152666" y="4894379"/>
              <a:chExt cx="988752" cy="949601"/>
            </a:xfrm>
          </p:grpSpPr>
          <p:sp>
            <p:nvSpPr>
              <p:cNvPr id="48" name="Teardrop 47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694612" y="1147527"/>
              <a:ext cx="722546" cy="668221"/>
              <a:chOff x="4152666" y="4894379"/>
              <a:chExt cx="988752" cy="949601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7030A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810360" y="3855794"/>
              <a:ext cx="750377" cy="807616"/>
              <a:chOff x="4152666" y="4894379"/>
              <a:chExt cx="988752" cy="949601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0" name="Straight Connector 59"/>
            <p:cNvCxnSpPr>
              <a:endCxn id="54" idx="7"/>
            </p:cNvCxnSpPr>
            <p:nvPr/>
          </p:nvCxnSpPr>
          <p:spPr>
            <a:xfrm>
              <a:off x="8446886" y="4191000"/>
              <a:ext cx="1739502" cy="8254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10276068" y="2611204"/>
              <a:ext cx="750377" cy="807616"/>
              <a:chOff x="4152666" y="4894379"/>
              <a:chExt cx="988752" cy="949601"/>
            </a:xfrm>
          </p:grpSpPr>
          <p:sp>
            <p:nvSpPr>
              <p:cNvPr id="65" name="Teardrop 64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7" name="Straight Connector 66"/>
            <p:cNvCxnSpPr>
              <a:endCxn id="65" idx="7"/>
            </p:cNvCxnSpPr>
            <p:nvPr/>
          </p:nvCxnSpPr>
          <p:spPr>
            <a:xfrm>
              <a:off x="8446886" y="3276600"/>
              <a:ext cx="2205210" cy="495266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48" idx="7"/>
            </p:cNvCxnSpPr>
            <p:nvPr/>
          </p:nvCxnSpPr>
          <p:spPr>
            <a:xfrm>
              <a:off x="8547968" y="2915443"/>
              <a:ext cx="965831" cy="4304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6704012" y="2256984"/>
              <a:ext cx="722546" cy="668221"/>
              <a:chOff x="4152666" y="4894379"/>
              <a:chExt cx="988752" cy="949601"/>
            </a:xfrm>
          </p:grpSpPr>
          <p:sp>
            <p:nvSpPr>
              <p:cNvPr id="74" name="Teardrop 7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230662" y="3202083"/>
              <a:ext cx="722546" cy="668221"/>
              <a:chOff x="4152666" y="4894379"/>
              <a:chExt cx="988752" cy="949601"/>
            </a:xfrm>
          </p:grpSpPr>
          <p:sp>
            <p:nvSpPr>
              <p:cNvPr id="77" name="Teardrop 76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DD0F8A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Connector 78"/>
            <p:cNvCxnSpPr>
              <a:endCxn id="77" idx="7"/>
            </p:cNvCxnSpPr>
            <p:nvPr/>
          </p:nvCxnSpPr>
          <p:spPr>
            <a:xfrm flipH="1">
              <a:off x="6541540" y="3536193"/>
              <a:ext cx="788221" cy="673796"/>
            </a:xfrm>
            <a:prstGeom prst="line">
              <a:avLst/>
            </a:prstGeom>
            <a:ln w="28575">
              <a:solidFill>
                <a:srgbClr val="DD0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 rot="20617462">
              <a:off x="6761715" y="4193562"/>
              <a:ext cx="722546" cy="668221"/>
              <a:chOff x="4152666" y="4894379"/>
              <a:chExt cx="988752" cy="949601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" name="Straight Connector 84"/>
            <p:cNvCxnSpPr>
              <a:endCxn id="74" idx="7"/>
            </p:cNvCxnSpPr>
            <p:nvPr/>
          </p:nvCxnSpPr>
          <p:spPr>
            <a:xfrm flipH="1">
              <a:off x="7014890" y="3162809"/>
              <a:ext cx="467271" cy="102081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83" idx="7"/>
            </p:cNvCxnSpPr>
            <p:nvPr/>
          </p:nvCxnSpPr>
          <p:spPr>
            <a:xfrm flipH="1">
              <a:off x="7264602" y="3615009"/>
              <a:ext cx="791284" cy="157333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2858134" y="1481637"/>
              <a:ext cx="1026477" cy="911571"/>
              <a:chOff x="4152666" y="4894379"/>
              <a:chExt cx="988752" cy="949601"/>
            </a:xfrm>
          </p:grpSpPr>
          <p:sp>
            <p:nvSpPr>
              <p:cNvPr id="96" name="Teardrop 95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704011" y="639149"/>
              <a:ext cx="722546" cy="668221"/>
              <a:chOff x="4152666" y="4894379"/>
              <a:chExt cx="988752" cy="949601"/>
            </a:xfrm>
          </p:grpSpPr>
          <p:sp>
            <p:nvSpPr>
              <p:cNvPr id="99" name="Teardrop 98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99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1" name="Straight Connector 100"/>
            <p:cNvCxnSpPr>
              <a:stCxn id="99" idx="7"/>
            </p:cNvCxnSpPr>
            <p:nvPr/>
          </p:nvCxnSpPr>
          <p:spPr>
            <a:xfrm>
              <a:off x="7014889" y="1647055"/>
              <a:ext cx="1040995" cy="1566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9281287" y="1233142"/>
              <a:ext cx="535512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BLO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59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320858" y="2716722"/>
              <a:ext cx="726511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Arial Black" pitchFamily="34" charset="0"/>
                </a:rPr>
                <a:t>KRA</a:t>
              </a:r>
            </a:p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Arial Black" pitchFamily="34" charset="0"/>
                </a:rPr>
                <a:t>1.441</a:t>
              </a:r>
              <a:endParaRPr lang="en-US" sz="1200" b="1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854619" y="4033397"/>
              <a:ext cx="665896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WON</a:t>
              </a:r>
            </a:p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399</a:t>
              </a:r>
              <a:endParaRPr lang="en-US" sz="12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236739" y="2460178"/>
              <a:ext cx="63821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SRA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1.328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34472" y="1242145"/>
              <a:ext cx="628057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GRO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61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47536" y="729326"/>
              <a:ext cx="638219" cy="52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SKA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1.317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61518" y="2351602"/>
              <a:ext cx="610255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BOY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732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75949" y="3310201"/>
              <a:ext cx="602182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KLA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134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93774" y="4288531"/>
              <a:ext cx="63821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SUK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1.316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58847" y="1602443"/>
              <a:ext cx="865253" cy="670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JATENG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LAIN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253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</p:grp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117139" y="1032369"/>
            <a:ext cx="7449173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b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SURAKARTA &amp; JAWA TENGAH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0045" y="228600"/>
            <a:ext cx="4339816" cy="7620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413851" y="228600"/>
            <a:ext cx="41560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RAWAT JALAN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C0C0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89093" y="924345"/>
            <a:ext cx="1496506" cy="907646"/>
            <a:chOff x="9947672" y="2617374"/>
            <a:chExt cx="1589611" cy="1023893"/>
          </a:xfrm>
        </p:grpSpPr>
        <p:sp>
          <p:nvSpPr>
            <p:cNvPr id="25" name="Teardrop 24"/>
            <p:cNvSpPr/>
            <p:nvPr/>
          </p:nvSpPr>
          <p:spPr>
            <a:xfrm rot="8222429">
              <a:off x="10260378" y="2617374"/>
              <a:ext cx="964200" cy="1023893"/>
            </a:xfrm>
            <a:prstGeom prst="teardrop">
              <a:avLst>
                <a:gd name="adj" fmla="val 179545"/>
              </a:avLst>
            </a:prstGeom>
            <a:solidFill>
              <a:srgbClr val="FF3300"/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341735" y="2696688"/>
              <a:ext cx="801486" cy="884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47672" y="2898487"/>
              <a:ext cx="1589611" cy="520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MAGETAN</a:t>
              </a:r>
            </a:p>
            <a:p>
              <a:pPr algn="ctr">
                <a:defRPr/>
              </a:pPr>
              <a:r>
                <a:rPr lang="en-US" sz="12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185</a:t>
              </a:r>
              <a:endParaRPr lang="en-US" sz="1200" b="1" dirty="0">
                <a:solidFill>
                  <a:srgbClr val="0C0C0C"/>
                </a:solidFill>
                <a:latin typeface="Arial Black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016" y="1251155"/>
            <a:ext cx="10515600" cy="5310055"/>
            <a:chOff x="455612" y="927269"/>
            <a:chExt cx="10515600" cy="5310055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612" y="1427726"/>
              <a:ext cx="10134600" cy="48095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grpSp>
          <p:nvGrpSpPr>
            <p:cNvPr id="3" name="Group 2"/>
            <p:cNvGrpSpPr/>
            <p:nvPr/>
          </p:nvGrpSpPr>
          <p:grpSpPr>
            <a:xfrm>
              <a:off x="455612" y="2693059"/>
              <a:ext cx="1589611" cy="1023893"/>
              <a:chOff x="9947672" y="2617374"/>
              <a:chExt cx="1589611" cy="1023893"/>
            </a:xfrm>
          </p:grpSpPr>
          <p:sp>
            <p:nvSpPr>
              <p:cNvPr id="18" name="Teardrop 1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947672" y="2898487"/>
                <a:ext cx="15896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PACITAN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39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02605" y="927269"/>
              <a:ext cx="1499289" cy="896205"/>
              <a:chOff x="9947672" y="2617374"/>
              <a:chExt cx="1589611" cy="1023893"/>
            </a:xfrm>
          </p:grpSpPr>
          <p:sp>
            <p:nvSpPr>
              <p:cNvPr id="21" name="Teardrop 20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947672" y="2898487"/>
                <a:ext cx="1589611" cy="527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NGAWI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167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795286" y="1330983"/>
              <a:ext cx="1589611" cy="1023893"/>
              <a:chOff x="9947672" y="2617374"/>
              <a:chExt cx="1589611" cy="1023893"/>
            </a:xfrm>
          </p:grpSpPr>
          <p:sp>
            <p:nvSpPr>
              <p:cNvPr id="34" name="Teardrop 33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FFCC0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947672" y="2898487"/>
                <a:ext cx="158961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BOJO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NEGORO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32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305148" y="2191432"/>
              <a:ext cx="1385361" cy="894978"/>
              <a:chOff x="9947672" y="2617374"/>
              <a:chExt cx="1589611" cy="1023893"/>
            </a:xfrm>
          </p:grpSpPr>
          <p:sp>
            <p:nvSpPr>
              <p:cNvPr id="38" name="Teardrop 3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B05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947672" y="2898487"/>
                <a:ext cx="1589611" cy="475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MADIUN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77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333865" y="3145138"/>
              <a:ext cx="1589611" cy="1023893"/>
              <a:chOff x="9947672" y="2617374"/>
              <a:chExt cx="1589611" cy="1023893"/>
            </a:xfrm>
          </p:grpSpPr>
          <p:sp>
            <p:nvSpPr>
              <p:cNvPr id="42" name="Teardrop 4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AF0101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947672" y="2898487"/>
                <a:ext cx="158961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PONOROGO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97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2385389" y="4191000"/>
              <a:ext cx="1743281" cy="609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5" idx="7"/>
            </p:cNvCxnSpPr>
            <p:nvPr/>
          </p:nvCxnSpPr>
          <p:spPr>
            <a:xfrm>
              <a:off x="1493862" y="2205925"/>
              <a:ext cx="739917" cy="1554018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1" idx="7"/>
            </p:cNvCxnSpPr>
            <p:nvPr/>
          </p:nvCxnSpPr>
          <p:spPr>
            <a:xfrm>
              <a:off x="2397456" y="2650995"/>
              <a:ext cx="155089" cy="7848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6094412" y="960926"/>
              <a:ext cx="1907097" cy="1205168"/>
              <a:chOff x="9947672" y="2617374"/>
              <a:chExt cx="1589611" cy="1023893"/>
            </a:xfrm>
          </p:grpSpPr>
          <p:sp>
            <p:nvSpPr>
              <p:cNvPr id="62" name="Teardrop 6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947672" y="2898487"/>
                <a:ext cx="1589611" cy="54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JATIM 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LAINNYA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274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3436269" y="0"/>
            <a:ext cx="7701370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 TIMUR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45760" y="1563092"/>
            <a:ext cx="8992626" cy="5197425"/>
            <a:chOff x="918260" y="-381000"/>
            <a:chExt cx="10108185" cy="6291017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260" y="-381000"/>
              <a:ext cx="9809450" cy="62910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  <a:extLst/>
          </p:spPr>
        </p:pic>
        <p:grpSp>
          <p:nvGrpSpPr>
            <p:cNvPr id="46" name="Group 45"/>
            <p:cNvGrpSpPr/>
            <p:nvPr/>
          </p:nvGrpSpPr>
          <p:grpSpPr>
            <a:xfrm>
              <a:off x="9194574" y="1100822"/>
              <a:ext cx="722546" cy="668221"/>
              <a:chOff x="4152666" y="4894379"/>
              <a:chExt cx="988752" cy="949601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202921" y="2337983"/>
              <a:ext cx="722546" cy="668221"/>
              <a:chOff x="4152666" y="4894379"/>
              <a:chExt cx="988752" cy="949601"/>
            </a:xfrm>
          </p:grpSpPr>
          <p:sp>
            <p:nvSpPr>
              <p:cNvPr id="48" name="Teardrop 47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694612" y="1147527"/>
              <a:ext cx="722546" cy="668221"/>
              <a:chOff x="4152666" y="4894379"/>
              <a:chExt cx="988752" cy="949601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7030A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810360" y="3855794"/>
              <a:ext cx="750377" cy="807616"/>
              <a:chOff x="4152666" y="4894379"/>
              <a:chExt cx="988752" cy="949601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0" name="Straight Connector 59"/>
            <p:cNvCxnSpPr>
              <a:endCxn id="54" idx="7"/>
            </p:cNvCxnSpPr>
            <p:nvPr/>
          </p:nvCxnSpPr>
          <p:spPr>
            <a:xfrm>
              <a:off x="8446886" y="4191000"/>
              <a:ext cx="1739502" cy="8254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10276068" y="2611204"/>
              <a:ext cx="750377" cy="807616"/>
              <a:chOff x="4152666" y="4894379"/>
              <a:chExt cx="988752" cy="949601"/>
            </a:xfrm>
          </p:grpSpPr>
          <p:sp>
            <p:nvSpPr>
              <p:cNvPr id="65" name="Teardrop 64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7" name="Straight Connector 66"/>
            <p:cNvCxnSpPr>
              <a:endCxn id="65" idx="7"/>
            </p:cNvCxnSpPr>
            <p:nvPr/>
          </p:nvCxnSpPr>
          <p:spPr>
            <a:xfrm>
              <a:off x="8446886" y="3276600"/>
              <a:ext cx="2205210" cy="495266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48" idx="7"/>
            </p:cNvCxnSpPr>
            <p:nvPr/>
          </p:nvCxnSpPr>
          <p:spPr>
            <a:xfrm>
              <a:off x="8547968" y="2915443"/>
              <a:ext cx="965831" cy="4304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6704012" y="2256984"/>
              <a:ext cx="722546" cy="668221"/>
              <a:chOff x="4152666" y="4894379"/>
              <a:chExt cx="988752" cy="949601"/>
            </a:xfrm>
          </p:grpSpPr>
          <p:sp>
            <p:nvSpPr>
              <p:cNvPr id="74" name="Teardrop 7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230662" y="3202083"/>
              <a:ext cx="722546" cy="668221"/>
              <a:chOff x="4152666" y="4894379"/>
              <a:chExt cx="988752" cy="949601"/>
            </a:xfrm>
          </p:grpSpPr>
          <p:sp>
            <p:nvSpPr>
              <p:cNvPr id="77" name="Teardrop 76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DD0F8A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Connector 78"/>
            <p:cNvCxnSpPr>
              <a:endCxn id="77" idx="7"/>
            </p:cNvCxnSpPr>
            <p:nvPr/>
          </p:nvCxnSpPr>
          <p:spPr>
            <a:xfrm flipH="1">
              <a:off x="6541540" y="3536193"/>
              <a:ext cx="788221" cy="673796"/>
            </a:xfrm>
            <a:prstGeom prst="line">
              <a:avLst/>
            </a:prstGeom>
            <a:ln w="28575">
              <a:solidFill>
                <a:srgbClr val="DD0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 rot="20617462">
              <a:off x="6761715" y="4193562"/>
              <a:ext cx="722546" cy="668221"/>
              <a:chOff x="4152666" y="4894379"/>
              <a:chExt cx="988752" cy="949601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" name="Straight Connector 84"/>
            <p:cNvCxnSpPr>
              <a:endCxn id="74" idx="7"/>
            </p:cNvCxnSpPr>
            <p:nvPr/>
          </p:nvCxnSpPr>
          <p:spPr>
            <a:xfrm flipH="1">
              <a:off x="7014890" y="3162809"/>
              <a:ext cx="467271" cy="102081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83" idx="7"/>
            </p:cNvCxnSpPr>
            <p:nvPr/>
          </p:nvCxnSpPr>
          <p:spPr>
            <a:xfrm flipH="1">
              <a:off x="7264602" y="3615009"/>
              <a:ext cx="791284" cy="157333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2858134" y="1481637"/>
              <a:ext cx="1026477" cy="911571"/>
              <a:chOff x="4152666" y="4894379"/>
              <a:chExt cx="988752" cy="949601"/>
            </a:xfrm>
          </p:grpSpPr>
          <p:sp>
            <p:nvSpPr>
              <p:cNvPr id="96" name="Teardrop 95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704011" y="639149"/>
              <a:ext cx="722546" cy="668221"/>
              <a:chOff x="4152666" y="4894379"/>
              <a:chExt cx="988752" cy="949601"/>
            </a:xfrm>
          </p:grpSpPr>
          <p:sp>
            <p:nvSpPr>
              <p:cNvPr id="99" name="Teardrop 98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99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1" name="Straight Connector 100"/>
            <p:cNvCxnSpPr>
              <a:stCxn id="99" idx="7"/>
            </p:cNvCxnSpPr>
            <p:nvPr/>
          </p:nvCxnSpPr>
          <p:spPr>
            <a:xfrm>
              <a:off x="7014889" y="1647055"/>
              <a:ext cx="1040995" cy="1566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9249429" y="1233142"/>
              <a:ext cx="599228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BLO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23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375394" y="2809910"/>
              <a:ext cx="55172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tx2"/>
                  </a:solidFill>
                  <a:latin typeface="Arial Black" pitchFamily="34" charset="0"/>
                </a:rPr>
                <a:t>KRA</a:t>
              </a:r>
            </a:p>
            <a:p>
              <a:pPr algn="ctr"/>
              <a:r>
                <a:rPr lang="en-US" sz="1000" b="1" dirty="0" smtClean="0">
                  <a:solidFill>
                    <a:schemeClr val="tx2"/>
                  </a:solidFill>
                  <a:latin typeface="Arial Black" pitchFamily="34" charset="0"/>
                </a:rPr>
                <a:t>57</a:t>
              </a:r>
              <a:endParaRPr lang="en-US" sz="1000" b="1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854619" y="4033397"/>
              <a:ext cx="665896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WON</a:t>
              </a:r>
            </a:p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46</a:t>
              </a:r>
              <a:endParaRPr lang="en-US" sz="12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288091" y="2460178"/>
              <a:ext cx="535512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SRA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61</a:t>
              </a:r>
              <a:endParaRPr lang="en-US" sz="10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34472" y="1242145"/>
              <a:ext cx="628057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GRO</a:t>
              </a:r>
            </a:p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4</a:t>
              </a:r>
              <a:endParaRPr lang="en-US" sz="12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94385" y="729326"/>
              <a:ext cx="544521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SKA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42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90781" y="2351602"/>
              <a:ext cx="55172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BOY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43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75949" y="3310201"/>
              <a:ext cx="602182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KLA</a:t>
              </a:r>
            </a:p>
            <a:p>
              <a:pPr algn="ctr"/>
              <a:r>
                <a:rPr lang="en-US" sz="1200" dirty="0">
                  <a:solidFill>
                    <a:srgbClr val="0C0C0C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802785" y="4288531"/>
              <a:ext cx="620199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SUK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52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58846" y="1602443"/>
              <a:ext cx="865253" cy="670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JATENG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LAIN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62</a:t>
              </a:r>
              <a:endParaRPr lang="en-US" sz="10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</p:grp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117139" y="1032369"/>
            <a:ext cx="7449173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b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SURAKARTA &amp; JAWA TENGAH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0045" y="228600"/>
            <a:ext cx="4339816" cy="7620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02428" y="228600"/>
            <a:ext cx="37788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RAWAT INAP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C0C0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1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89093" y="924345"/>
            <a:ext cx="1496506" cy="907646"/>
            <a:chOff x="9947672" y="2617374"/>
            <a:chExt cx="1589611" cy="1023893"/>
          </a:xfrm>
        </p:grpSpPr>
        <p:sp>
          <p:nvSpPr>
            <p:cNvPr id="25" name="Teardrop 24"/>
            <p:cNvSpPr/>
            <p:nvPr/>
          </p:nvSpPr>
          <p:spPr>
            <a:xfrm rot="8222429">
              <a:off x="10260378" y="2617374"/>
              <a:ext cx="964200" cy="1023893"/>
            </a:xfrm>
            <a:prstGeom prst="teardrop">
              <a:avLst>
                <a:gd name="adj" fmla="val 179545"/>
              </a:avLst>
            </a:prstGeom>
            <a:solidFill>
              <a:srgbClr val="FF3300"/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341735" y="2696688"/>
              <a:ext cx="801486" cy="884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47672" y="2898487"/>
              <a:ext cx="1589611" cy="451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MAGETAN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12</a:t>
              </a:r>
              <a:endParaRPr lang="en-US" sz="1000" b="1" dirty="0">
                <a:solidFill>
                  <a:srgbClr val="0C0C0C"/>
                </a:solidFill>
                <a:latin typeface="Arial Black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016" y="1251155"/>
            <a:ext cx="10515600" cy="5310055"/>
            <a:chOff x="455612" y="927269"/>
            <a:chExt cx="10515600" cy="5310055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612" y="1427726"/>
              <a:ext cx="10134600" cy="48095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grpSp>
          <p:nvGrpSpPr>
            <p:cNvPr id="3" name="Group 2"/>
            <p:cNvGrpSpPr/>
            <p:nvPr/>
          </p:nvGrpSpPr>
          <p:grpSpPr>
            <a:xfrm>
              <a:off x="455612" y="2693059"/>
              <a:ext cx="1589611" cy="1023893"/>
              <a:chOff x="9947672" y="2617374"/>
              <a:chExt cx="1589611" cy="1023893"/>
            </a:xfrm>
          </p:grpSpPr>
          <p:sp>
            <p:nvSpPr>
              <p:cNvPr id="18" name="Teardrop 1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947672" y="2898487"/>
                <a:ext cx="15896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PACITAN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9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02605" y="927269"/>
              <a:ext cx="1499289" cy="896205"/>
              <a:chOff x="9947672" y="2617374"/>
              <a:chExt cx="1589611" cy="1023893"/>
            </a:xfrm>
          </p:grpSpPr>
          <p:sp>
            <p:nvSpPr>
              <p:cNvPr id="21" name="Teardrop 20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947672" y="2898487"/>
                <a:ext cx="1589611" cy="527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NGAWI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16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795286" y="1330983"/>
              <a:ext cx="1589611" cy="1023893"/>
              <a:chOff x="9947672" y="2617374"/>
              <a:chExt cx="1589611" cy="1023893"/>
            </a:xfrm>
          </p:grpSpPr>
          <p:sp>
            <p:nvSpPr>
              <p:cNvPr id="34" name="Teardrop 33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FFCC0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947672" y="2898487"/>
                <a:ext cx="158961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BOJO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NEGORO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305148" y="2191432"/>
              <a:ext cx="1385361" cy="894978"/>
              <a:chOff x="9947672" y="2617374"/>
              <a:chExt cx="1589611" cy="1023893"/>
            </a:xfrm>
          </p:grpSpPr>
          <p:sp>
            <p:nvSpPr>
              <p:cNvPr id="38" name="Teardrop 3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B05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947672" y="2898487"/>
                <a:ext cx="1589611" cy="475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MADIUN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333865" y="3145138"/>
              <a:ext cx="1589611" cy="1023893"/>
              <a:chOff x="9947672" y="2617374"/>
              <a:chExt cx="1589611" cy="1023893"/>
            </a:xfrm>
          </p:grpSpPr>
          <p:sp>
            <p:nvSpPr>
              <p:cNvPr id="42" name="Teardrop 4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AF0101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947672" y="2898487"/>
                <a:ext cx="158961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PONOROGO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15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2385389" y="4191000"/>
              <a:ext cx="1743281" cy="609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5" idx="7"/>
            </p:cNvCxnSpPr>
            <p:nvPr/>
          </p:nvCxnSpPr>
          <p:spPr>
            <a:xfrm>
              <a:off x="1493862" y="2205925"/>
              <a:ext cx="739917" cy="1554018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1" idx="7"/>
            </p:cNvCxnSpPr>
            <p:nvPr/>
          </p:nvCxnSpPr>
          <p:spPr>
            <a:xfrm>
              <a:off x="2397456" y="2650995"/>
              <a:ext cx="155089" cy="7848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6094412" y="960926"/>
              <a:ext cx="1907097" cy="1205168"/>
              <a:chOff x="9947672" y="2617374"/>
              <a:chExt cx="1589611" cy="1023893"/>
            </a:xfrm>
          </p:grpSpPr>
          <p:sp>
            <p:nvSpPr>
              <p:cNvPr id="62" name="Teardrop 6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947672" y="2898487"/>
                <a:ext cx="1589611" cy="54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JATIM 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LAINNYA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23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3436269" y="0"/>
            <a:ext cx="7701370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 TIMUR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469412" y="3316494"/>
            <a:ext cx="6994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INSTALASI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34" y="2756812"/>
            <a:ext cx="945017" cy="94501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4258" y="3992579"/>
            <a:ext cx="1146369" cy="648491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143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742808"/>
              </p:ext>
            </p:extLst>
          </p:nvPr>
        </p:nvGraphicFramePr>
        <p:xfrm>
          <a:off x="117748" y="609600"/>
          <a:ext cx="4182616" cy="1905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20080"/>
                <a:gridCol w="1522772"/>
                <a:gridCol w="969882"/>
                <a:gridCol w="969882"/>
              </a:tblGrid>
              <a:tr h="65453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</a:tr>
              <a:tr h="412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91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3.394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3.164 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91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1.488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1.456 </a:t>
                      </a: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IGD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91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402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9838" y="116114"/>
            <a:ext cx="32766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FARMASI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528341"/>
              </p:ext>
            </p:extLst>
          </p:nvPr>
        </p:nvGraphicFramePr>
        <p:xfrm>
          <a:off x="45740" y="3124200"/>
          <a:ext cx="4241698" cy="248149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92088"/>
                <a:gridCol w="1621922"/>
                <a:gridCol w="913844"/>
                <a:gridCol w="913844"/>
              </a:tblGrid>
              <a:tr h="4443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</a:tr>
              <a:tr h="388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Faeces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2 </a:t>
                      </a:r>
                    </a:p>
                  </a:txBody>
                  <a:tcPr marL="0" marR="0" marT="0" marB="0" anchor="ctr"/>
                </a:tc>
              </a:tr>
              <a:tr h="282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Hematologi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287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273 </a:t>
                      </a:r>
                    </a:p>
                  </a:txBody>
                  <a:tcPr marL="0" marR="0" marT="0" marB="0" anchor="ctr"/>
                </a:tc>
              </a:tr>
              <a:tr h="3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Kimia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Klinik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1.373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1.374 </a:t>
                      </a:r>
                    </a:p>
                  </a:txBody>
                  <a:tcPr marL="0" marR="0" marT="0" marB="0" anchor="ctr"/>
                </a:tc>
              </a:tr>
              <a:tr h="413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Narkoba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1.027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365 </a:t>
                      </a:r>
                    </a:p>
                  </a:txBody>
                  <a:tcPr marL="0" marR="0" marT="0" marB="0" anchor="ctr"/>
                </a:tc>
              </a:tr>
              <a:tr h="282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Urine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60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44 </a:t>
                      </a:r>
                    </a:p>
                  </a:txBody>
                  <a:tcPr marL="0" marR="0" marT="0" marB="0" anchor="ctr"/>
                </a:tc>
              </a:tr>
              <a:tr h="282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Imunoserologi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35 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466222"/>
              </p:ext>
            </p:extLst>
          </p:nvPr>
        </p:nvGraphicFramePr>
        <p:xfrm>
          <a:off x="5030847" y="620130"/>
          <a:ext cx="4591957" cy="58551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03525"/>
                <a:gridCol w="1949358"/>
                <a:gridCol w="969537"/>
                <a:gridCol w="969537"/>
              </a:tblGrid>
              <a:tr h="57065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</a:tr>
              <a:tr h="2995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Cranium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Thorax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</a:tr>
              <a:tr h="307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Abdomen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BNO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85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Cervical AP/LAT/OBLIQ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Thoracal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915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Thoracolumbal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Lumbalis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78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Lumbosacral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 Sacrum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Coccygeus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Superior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2951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Inferior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Colon In Loop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IVP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USG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Panoramic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1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Pelvis/ Hip Joint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CT Scan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25038" y="2590800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LABORATORIUM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14292" y="84071"/>
            <a:ext cx="32766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RADIOLOGI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667725"/>
              </p:ext>
            </p:extLst>
          </p:nvPr>
        </p:nvGraphicFramePr>
        <p:xfrm>
          <a:off x="405780" y="570048"/>
          <a:ext cx="4740628" cy="61583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14350"/>
                <a:gridCol w="1855964"/>
                <a:gridCol w="1185157"/>
                <a:gridCol w="1185157"/>
              </a:tblGrid>
              <a:tr h="3375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2367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Exercise 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Asesmen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Fisioterapi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Static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Bycicle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Class Exercise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Treadmill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2367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Elektrical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Stimulation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Infrared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Lokal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Tens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Pijat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Bayi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367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Mwd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Cryotherapy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Swd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Ultrasound 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Parafin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Bath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367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A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Infra Red General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</a:tr>
              <a:tr h="2367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Exercise Therapy General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</a:tr>
              <a:tr h="2367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C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Swt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Traksi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L/C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261764" y="138655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FISIOTERAPI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79174"/>
              </p:ext>
            </p:extLst>
          </p:nvPr>
        </p:nvGraphicFramePr>
        <p:xfrm>
          <a:off x="6282995" y="704711"/>
          <a:ext cx="4491937" cy="457206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19529"/>
                <a:gridCol w="1800200"/>
                <a:gridCol w="936104"/>
                <a:gridCol w="936104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</a:tr>
              <a:tr h="318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Kiriman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Dokter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149</a:t>
                      </a:r>
                    </a:p>
                  </a:txBody>
                  <a:tcPr marL="9525" marR="9525" marT="9525" marB="0" anchor="ctr"/>
                </a:tc>
              </a:tr>
              <a:tr h="3899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Sakit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1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Karyawan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Ev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Pribadi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846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Intelegensi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 Bakat Minat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 Psi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Psikoedukasi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42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 Kep. Dinas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6310436" y="138655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PSIKOLOGI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2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244951" y="3316494"/>
            <a:ext cx="7442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ANGGARAN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22" y="2903933"/>
            <a:ext cx="1879606" cy="18796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881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53852" y="187446"/>
            <a:ext cx="3278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NAPZA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003365"/>
              </p:ext>
            </p:extLst>
          </p:nvPr>
        </p:nvGraphicFramePr>
        <p:xfrm>
          <a:off x="909836" y="949446"/>
          <a:ext cx="4464498" cy="564394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7128"/>
                <a:gridCol w="1994370"/>
                <a:gridCol w="831500"/>
                <a:gridCol w="8315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</a:tr>
              <a:tr h="431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261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6123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Keluarga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1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Rehabilitasi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TAK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74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Fisioterapi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405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Psikoterapi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Supportif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74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CBT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460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Brief Intervention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417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Motivasi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Interview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74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6123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 Terapi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374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ECT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110635"/>
              </p:ext>
            </p:extLst>
          </p:nvPr>
        </p:nvGraphicFramePr>
        <p:xfrm>
          <a:off x="6999040" y="949446"/>
          <a:ext cx="4207941" cy="440186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51556"/>
                <a:gridCol w="1626845"/>
                <a:gridCol w="914770"/>
                <a:gridCol w="91477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MMSE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GDS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CDT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4204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Intensif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</a:t>
                      </a:r>
                    </a:p>
                  </a:txBody>
                  <a:tcPr marL="0" marR="0" marT="0" marB="0" anchor="ctr"/>
                </a:tc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0" marR="0" marT="0" marB="0" anchor="ctr"/>
                </a:tc>
              </a:tr>
              <a:tr h="471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Maksimal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</a:tr>
              <a:tr h="242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Minimal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379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3565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Infeksi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361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6999040" y="187446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PSIKOGERIATRI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0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02124" y="145143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201198"/>
              </p:ext>
            </p:extLst>
          </p:nvPr>
        </p:nvGraphicFramePr>
        <p:xfrm>
          <a:off x="2133972" y="685800"/>
          <a:ext cx="7621588" cy="55446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26229"/>
                <a:gridCol w="4159549"/>
                <a:gridCol w="1267905"/>
                <a:gridCol w="1267905"/>
              </a:tblGrid>
              <a:tr h="5685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</a:tr>
              <a:tr h="454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</a:t>
                      </a:r>
                      <a:r>
                        <a:rPr lang="sv-SE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akut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</a:tr>
              <a:tr h="3477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sub</a:t>
                      </a:r>
                      <a:r>
                        <a:rPr lang="sv-SE" sz="14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akut</a:t>
                      </a:r>
                      <a:endParaRPr lang="sv-SE" sz="1400" b="0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4481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melarikan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435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meninggal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dunia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411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percobaan bunuh diri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4963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dipindahkan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akut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</a:tr>
              <a:tr h="3359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dirujuk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RS lain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87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Insiden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Patient Safety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2944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Insiden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Nosokomial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41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alergi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7369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masuk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PGOT/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Pasung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b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PMI/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Baresos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</a:tr>
              <a:tr h="448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94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25424" y="152400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GIGI &amp; MULUT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310401"/>
              </p:ext>
            </p:extLst>
          </p:nvPr>
        </p:nvGraphicFramePr>
        <p:xfrm>
          <a:off x="30698" y="762000"/>
          <a:ext cx="4392983" cy="408876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90520"/>
                <a:gridCol w="1919873"/>
                <a:gridCol w="891295"/>
                <a:gridCol w="891295"/>
              </a:tblGrid>
              <a:tr h="5282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</a:tr>
              <a:tr h="359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Tumpatan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Gigi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Tetap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</a:tr>
              <a:tr h="357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Tumpatan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Sulung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6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Tumpatan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Sementara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Pengobatan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Pulpa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Pencabutan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Tetap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Pencabutan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Sulung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Pengobatan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Periodontal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Pengobatan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Abses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</a:tr>
              <a:tr h="446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Pembersihan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</a:tr>
              <a:tr h="308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Lain-lain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810148"/>
              </p:ext>
            </p:extLst>
          </p:nvPr>
        </p:nvGraphicFramePr>
        <p:xfrm>
          <a:off x="5256212" y="667551"/>
          <a:ext cx="6553201" cy="599673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19514"/>
                <a:gridCol w="3395135"/>
                <a:gridCol w="1169276"/>
                <a:gridCol w="1169276"/>
              </a:tblGrid>
              <a:tr h="3301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</a:tr>
              <a:tr h="21453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Kompleks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(&gt; 1 jam)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(½ - 1 jam 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 &lt; ½ jam 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453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WICARA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Bahasa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</a:tr>
              <a:tr h="2814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Bicara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Laku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Menelan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766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Snooslen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Room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Semsory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</a:tr>
              <a:tr h="415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aktifitas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kehidupan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sehari-hari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Proper Body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Mekanik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</a:tr>
              <a:tr h="415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Pembuatan Alat Lontar dan Adaptasi Alat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Rileksasi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415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Analisa &amp; Intervensi, Persepsi, Kognitif, Psikomotor</a:t>
                      </a:r>
                      <a:endParaRPr lang="it-IT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Modalitas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Orthopedagoge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Biofeedback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Neurofeedback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408612" y="152400"/>
            <a:ext cx="58674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TUMBUH KEMBANG ANAK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2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39992" y="249022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GAWAT DARURAT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6412" y="221558"/>
            <a:ext cx="444704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ELEKTROMEDIK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31095"/>
              </p:ext>
            </p:extLst>
          </p:nvPr>
        </p:nvGraphicFramePr>
        <p:xfrm>
          <a:off x="693811" y="1040050"/>
          <a:ext cx="4749080" cy="489559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8073"/>
                <a:gridCol w="2238621"/>
                <a:gridCol w="931193"/>
                <a:gridCol w="931193"/>
              </a:tblGrid>
              <a:tr h="6801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</a:tr>
              <a:tr h="3912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marL="0" lvl="0" indent="0" algn="l"/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Baru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Luka Lama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  <a:tr h="2815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 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216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358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Askep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Critical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287</a:t>
                      </a:r>
                    </a:p>
                  </a:txBody>
                  <a:tcPr marL="9525" marR="9525" marT="9525" marB="0" anchor="ctr"/>
                </a:tc>
              </a:tr>
              <a:tr h="319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hari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NGT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DC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Penggunaan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Ambulance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Pemakaian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Oksigen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Infus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EKG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418841"/>
              </p:ext>
            </p:extLst>
          </p:nvPr>
        </p:nvGraphicFramePr>
        <p:xfrm>
          <a:off x="7008812" y="990600"/>
          <a:ext cx="4294639" cy="260350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13904"/>
                <a:gridCol w="2053599"/>
                <a:gridCol w="813568"/>
                <a:gridCol w="813568"/>
              </a:tblGrid>
              <a:tr h="6932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</a:tr>
              <a:tr h="286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ECT KONVENSIONAL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0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MECTA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00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/>
                </a:tc>
              </a:tr>
              <a:tr h="2428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</a:tr>
              <a:tr h="3169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STRESS ANALISER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301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TMS</a:t>
                      </a:r>
                      <a:endParaRPr lang="en-US" sz="1400" b="0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0" marR="0" marT="0" marB="0" anchor="ctr"/>
                </a:tc>
              </a:tr>
              <a:tr h="2428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2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025048"/>
              </p:ext>
            </p:extLst>
          </p:nvPr>
        </p:nvGraphicFramePr>
        <p:xfrm>
          <a:off x="45740" y="685800"/>
          <a:ext cx="6120680" cy="603905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3655"/>
                <a:gridCol w="3479816"/>
                <a:gridCol w="901063"/>
                <a:gridCol w="1096146"/>
              </a:tblGrid>
              <a:tr h="47304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</a:tr>
              <a:tr h="2866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</a:tr>
              <a:tr h="293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media radio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916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 Kesehatan Jiwa ke masyarakat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15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 Group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574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keluarga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84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916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 KESEHATAN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27145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KERJASAMA LINTAS SEKTOR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72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Penjaringan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  <a:tr h="391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 Non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Penjaringan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93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panti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</a:tr>
              <a:tr h="3841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Penjemputan pasien pasung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91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Pendampingan korban kekerasan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91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Rapat Koordinasi Lintas Sektor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57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Kader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91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Bimbingan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berbasis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gender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2036" y="206830"/>
            <a:ext cx="6085012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KESEHATAN JIWA MASYARAKAT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026086"/>
              </p:ext>
            </p:extLst>
          </p:nvPr>
        </p:nvGraphicFramePr>
        <p:xfrm>
          <a:off x="6391584" y="688185"/>
          <a:ext cx="5054652" cy="581155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292880"/>
                <a:gridCol w="880886"/>
                <a:gridCol w="880886"/>
              </a:tblGrid>
              <a:tr h="3013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</a:tr>
              <a:tr h="19583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Laki-laki</a:t>
                      </a: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195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Peternakan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Perikanan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7923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Okupasi Terapi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</a:t>
                      </a:r>
                      <a:r>
                        <a:rPr lang="fi-FI" sz="11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Cuci Motor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38144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Kewirausahaan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31400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Okupasi Terapi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Pertanian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31400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Okupasi Terapi</a:t>
                      </a:r>
                      <a:r>
                        <a:rPr lang="fi-FI" sz="1100" b="0" i="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kebersihan Lingkungan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195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Perempuan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19583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Menyulam/Menjahit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7923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Memasak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7923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Membuat Telor Asin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195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Okupasi Terapi Kerja 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Rumah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Tangga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7923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Okupasi Terapi Kerja Mainan Anak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3135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Okupasi Terapi Kerja Kerajinan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Tangan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314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Laki-laki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Perempuan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195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Gerak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195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Musik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195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Agama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7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Permainan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195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21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Rekreasi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21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g.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Family Gathering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195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h. Day Care   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310436" y="206830"/>
            <a:ext cx="51069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REHABILITASI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668298"/>
              </p:ext>
            </p:extLst>
          </p:nvPr>
        </p:nvGraphicFramePr>
        <p:xfrm>
          <a:off x="1269876" y="1380777"/>
          <a:ext cx="3603829" cy="522077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13562"/>
                <a:gridCol w="1679818"/>
                <a:gridCol w="242697"/>
                <a:gridCol w="633876"/>
                <a:gridCol w="633876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Suntik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</a:tr>
              <a:tr h="3673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  <a:tr h="416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IPWL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416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482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Bebas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Narkoba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333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743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Sakit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288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59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Pernah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765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g. SK PKHI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1723" y="5698334"/>
            <a:ext cx="10969625" cy="1052513"/>
          </a:xfrm>
          <a:prstGeom prst="rect">
            <a:avLst/>
          </a:prstGeom>
        </p:spPr>
        <p:txBody>
          <a:bodyPr lIns="87240" tIns="43619" rIns="87240" bIns="43619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56441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66841" y="923484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7828" y="865540"/>
            <a:ext cx="15937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2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212469"/>
              </p:ext>
            </p:extLst>
          </p:nvPr>
        </p:nvGraphicFramePr>
        <p:xfrm>
          <a:off x="117748" y="4147100"/>
          <a:ext cx="7560839" cy="261467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720080"/>
                <a:gridCol w="3624305"/>
                <a:gridCol w="1608227"/>
                <a:gridCol w="1608227"/>
              </a:tblGrid>
              <a:tr h="2576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</a:tr>
              <a:tr h="257619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</a:tr>
              <a:tr h="479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ANAK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9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SARAF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9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KULIT &amp; KELAMIN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9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PENYAKIT DALAM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5016" y="485964"/>
            <a:ext cx="463780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 RAWAT JALAN NON PSIKIATRI</a:t>
            </a:r>
            <a:endParaRPr lang="en-US" sz="1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566841" y="116632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0032" y="62843"/>
            <a:ext cx="22589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317078" y="116632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131196"/>
              </p:ext>
            </p:extLst>
          </p:nvPr>
        </p:nvGraphicFramePr>
        <p:xfrm>
          <a:off x="189756" y="792804"/>
          <a:ext cx="8197892" cy="3205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20080"/>
                <a:gridCol w="3378866"/>
                <a:gridCol w="2049473"/>
                <a:gridCol w="2049473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205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KUNJUNGAN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312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232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CARA BAYAR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UMUM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 PBI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121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105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PBI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BKMKS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JAMKESDA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20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357381"/>
              </p:ext>
            </p:extLst>
          </p:nvPr>
        </p:nvGraphicFramePr>
        <p:xfrm>
          <a:off x="189756" y="980728"/>
          <a:ext cx="4040189" cy="227877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8072"/>
                <a:gridCol w="1825393"/>
                <a:gridCol w="783362"/>
                <a:gridCol w="783362"/>
              </a:tblGrid>
              <a:tr h="6170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</a:tr>
              <a:tr h="506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Permintaan makanan pasien rawat inap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6.656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6.155</a:t>
                      </a:r>
                    </a:p>
                  </a:txBody>
                  <a:tcPr marL="9525" marR="9525" marT="9525" marB="0" anchor="ctr"/>
                </a:tc>
              </a:tr>
              <a:tr h="535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Gizi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</a:tr>
              <a:tr h="471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Survey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Diet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1.240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135545"/>
              </p:ext>
            </p:extLst>
          </p:nvPr>
        </p:nvGraphicFramePr>
        <p:xfrm>
          <a:off x="147322" y="3962400"/>
          <a:ext cx="4040188" cy="244752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90506"/>
                <a:gridCol w="1440160"/>
                <a:gridCol w="926826"/>
                <a:gridCol w="982696"/>
              </a:tblGrid>
              <a:tr h="8025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</a:tr>
              <a:tr h="612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Pencucian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Linen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18.710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16.700</a:t>
                      </a:r>
                    </a:p>
                  </a:txBody>
                  <a:tcPr marL="9525" marR="9525" marT="9525" marB="0" anchor="ctr"/>
                </a:tc>
              </a:tr>
              <a:tr h="587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Pencucian Linen Non </a:t>
                      </a: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</a:t>
                      </a:r>
                    </a:p>
                  </a:txBody>
                  <a:tcPr marL="9525" marR="9525" marT="9525" marB="0" anchor="ctr"/>
                </a:tc>
              </a:tr>
              <a:tr h="444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Linen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Rusak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278603"/>
              </p:ext>
            </p:extLst>
          </p:nvPr>
        </p:nvGraphicFramePr>
        <p:xfrm>
          <a:off x="4654252" y="976451"/>
          <a:ext cx="7155160" cy="587457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65149"/>
                <a:gridCol w="3784375"/>
                <a:gridCol w="1302818"/>
                <a:gridCol w="1302818"/>
              </a:tblGrid>
              <a:tr h="37157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</a:tr>
              <a:tr h="36552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rutin Peralatan Elektronika dan Komunikasi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125</a:t>
                      </a:r>
                    </a:p>
                  </a:txBody>
                  <a:tcPr marL="68580" marR="6858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rutin Peralatan Listrik dan Air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128</a:t>
                      </a:r>
                    </a:p>
                  </a:txBody>
                  <a:tcPr marL="68580" marR="6858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</a:t>
                      </a: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 peralatan Laundry dan Kitchen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3</a:t>
                      </a:r>
                    </a:p>
                  </a:txBody>
                  <a:tcPr marL="68580" marR="6858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Elektronika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Komunikasi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Listrik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83</a:t>
                      </a:r>
                    </a:p>
                  </a:txBody>
                  <a:tcPr marL="68580" marR="6858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Laundry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Kitchen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 dan Pemeliharaan oleh Pihak Ketiga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47322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GIZI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7322" y="3276600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LAUNDRY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22812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IPS RS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195768"/>
              </p:ext>
            </p:extLst>
          </p:nvPr>
        </p:nvGraphicFramePr>
        <p:xfrm>
          <a:off x="34698" y="1295400"/>
          <a:ext cx="11658599" cy="50835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63118"/>
                <a:gridCol w="7709455"/>
                <a:gridCol w="1593013"/>
                <a:gridCol w="1593013"/>
              </a:tblGrid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</a:tr>
              <a:tr h="324000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</a:tr>
              <a:tr h="327871">
                <a:tc gridSpan="3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KUALITAS KESEHATAN LINGKUNGAN		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suhu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kelembaban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pencahayaan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kebisingan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udara ruang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lantai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dinding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linen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 alat medis/ pemantauan kualitas hasil sterilisasi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kualitas kimia air bersih dan air minum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bakteriologis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E Coli makanan dan minuman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total &amp; angka kuman E Coli alat makan / minum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(COD, BOD, TSS, pH,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Phosphat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NH3-N,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Mikrobiologi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mingguan sisa chlor bebas air bersih</a:t>
                      </a:r>
                      <a:endParaRPr lang="sv-SE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pH &amp;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suhu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mingguan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325257" y="114301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SANITASI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3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325257" y="114301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SANITASI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2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664718"/>
              </p:ext>
            </p:extLst>
          </p:nvPr>
        </p:nvGraphicFramePr>
        <p:xfrm>
          <a:off x="213783" y="1264350"/>
          <a:ext cx="11452794" cy="457254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97985"/>
                <a:gridCol w="5180681"/>
                <a:gridCol w="2098652"/>
                <a:gridCol w="1787738"/>
                <a:gridCol w="1787738"/>
              </a:tblGrid>
              <a:tr h="338629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</a:tr>
              <a:tr h="29909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</a:tr>
              <a:tr h="1942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PENYEHATAN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AIR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Desinfeksi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 anchor="ctr"/>
                </a:tc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Pengurasan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tandon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</a:tr>
              <a:tr h="19425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 LIMBAH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</a:tr>
              <a:tr h="265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proses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pengambilan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pengiriman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Insenerasi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9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sampah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9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pengelolaan sampah non medis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905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SANITASI RUANG DAN LINGKUNGAN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</a:tr>
              <a:tr h="233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pemeliharaan lingkungan kerja secara insentif (dengan checklist)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sanitasi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bangunan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langsung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pemeliharaan taman &amp; lingkungan luar gedung ( dengan checlist)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425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PENGENDALIAN VEKTOR / BINATANG PENGGANGGU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Survey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jentik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Fogging serangga 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Pengendalian rayap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4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0412" y="152400"/>
            <a:ext cx="7866857" cy="6838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ANGGARAN</a:t>
            </a:r>
            <a:endParaRPr 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83062"/>
              </p:ext>
            </p:extLst>
          </p:nvPr>
        </p:nvGraphicFramePr>
        <p:xfrm>
          <a:off x="455612" y="1142999"/>
          <a:ext cx="11017224" cy="556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2449738" y="4647186"/>
            <a:ext cx="1066800" cy="504056"/>
          </a:xfrm>
          <a:prstGeom prst="rect">
            <a:avLst/>
          </a:prstGeom>
          <a:solidFill>
            <a:srgbClr val="00B0F0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7,18%</a:t>
            </a:r>
            <a:endParaRPr lang="en-US" sz="2000" b="1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3468" y="152400"/>
            <a:ext cx="6801144" cy="794050"/>
            <a:chOff x="893468" y="152400"/>
            <a:chExt cx="6801144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668854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58046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119257"/>
              </p:ext>
            </p:extLst>
          </p:nvPr>
        </p:nvGraphicFramePr>
        <p:xfrm>
          <a:off x="838653" y="1219200"/>
          <a:ext cx="10591799" cy="30018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29820"/>
                <a:gridCol w="4740563"/>
                <a:gridCol w="2410708"/>
                <a:gridCol w="2410708"/>
              </a:tblGrid>
              <a:tr h="3922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asrama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</a:tr>
              <a:tr h="278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mahasiswa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praktek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344</a:t>
                      </a:r>
                    </a:p>
                  </a:txBody>
                  <a:tcPr marL="9525" marR="9525" marT="9525" marB="0" anchor="ctr"/>
                </a:tc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Magang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Kunjungan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Permintaan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Pengembangan SDM Internal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Pengembangan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SDM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Eksternal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91000" y="114301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SUBAG DIKLITBANG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765035"/>
              </p:ext>
            </p:extLst>
          </p:nvPr>
        </p:nvGraphicFramePr>
        <p:xfrm>
          <a:off x="836612" y="5029200"/>
          <a:ext cx="10515600" cy="93784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99649"/>
                <a:gridCol w="4714347"/>
                <a:gridCol w="2400802"/>
                <a:gridCol w="2400802"/>
              </a:tblGrid>
              <a:tr h="2097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INDIKATOR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</a:tr>
              <a:tr h="5875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Persentase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pegawai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mengikuti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pelatihan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Bintek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selama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jam/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tahun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(%)</a:t>
                      </a:r>
                      <a:endParaRPr lang="en-US" sz="1400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</a:tbl>
          </a:graphicData>
        </a:graphic>
      </p:graphicFrame>
      <p:sp>
        <p:nvSpPr>
          <p:cNvPr id="12" name="Chevron 11"/>
          <p:cNvSpPr/>
          <p:nvPr/>
        </p:nvSpPr>
        <p:spPr>
          <a:xfrm>
            <a:off x="1751012" y="645886"/>
            <a:ext cx="2439988" cy="484632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KEGIATAN</a:t>
            </a:r>
            <a:endParaRPr lang="en-US" sz="2400" b="1" dirty="0">
              <a:solidFill>
                <a:schemeClr val="tx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36612" y="4397429"/>
            <a:ext cx="5562600" cy="501541"/>
            <a:chOff x="836612" y="4643773"/>
            <a:chExt cx="5562600" cy="501541"/>
          </a:xfrm>
        </p:grpSpPr>
        <p:sp>
          <p:nvSpPr>
            <p:cNvPr id="8" name="Pentagon 7"/>
            <p:cNvSpPr/>
            <p:nvPr/>
          </p:nvSpPr>
          <p:spPr>
            <a:xfrm>
              <a:off x="836612" y="4648200"/>
              <a:ext cx="1066800" cy="497114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  <a:latin typeface="Arial Black" pitchFamily="34" charset="0"/>
                </a:rPr>
                <a:t>2</a:t>
              </a:r>
              <a:endParaRPr lang="en-US" sz="24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1785710" y="4643773"/>
              <a:ext cx="4613502" cy="48463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PENINGKATAN MUTU SDM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7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5223" y="5177135"/>
            <a:ext cx="787558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TERIMA KASIH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7012" y="457200"/>
            <a:ext cx="11353800" cy="6172200"/>
            <a:chOff x="227012" y="457200"/>
            <a:chExt cx="10210800" cy="6172200"/>
          </a:xfrm>
        </p:grpSpPr>
        <p:sp>
          <p:nvSpPr>
            <p:cNvPr id="3" name="Rectangle 2"/>
            <p:cNvSpPr/>
            <p:nvPr/>
          </p:nvSpPr>
          <p:spPr>
            <a:xfrm>
              <a:off x="227012" y="4495800"/>
              <a:ext cx="10210800" cy="5334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79612" y="457200"/>
              <a:ext cx="304800" cy="61722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5212" y="3276600"/>
              <a:ext cx="914400" cy="1219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9195" y="5029200"/>
              <a:ext cx="914400" cy="1219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2" y="468084"/>
            <a:ext cx="8458200" cy="3951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26"/>
          <p:cNvGrpSpPr/>
          <p:nvPr/>
        </p:nvGrpSpPr>
        <p:grpSpPr>
          <a:xfrm>
            <a:off x="518260" y="1782301"/>
            <a:ext cx="1582572" cy="1066800"/>
            <a:chOff x="323850" y="234951"/>
            <a:chExt cx="2228850" cy="1285470"/>
          </a:xfrm>
        </p:grpSpPr>
        <p:sp>
          <p:nvSpPr>
            <p:cNvPr id="12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5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6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9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0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1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2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5900" y="97309"/>
            <a:ext cx="9220200" cy="794050"/>
            <a:chOff x="1234167" y="152399"/>
            <a:chExt cx="9220200" cy="794050"/>
          </a:xfrm>
        </p:grpSpPr>
        <p:sp>
          <p:nvSpPr>
            <p:cNvPr id="13" name="Rectangle 12"/>
            <p:cNvSpPr/>
            <p:nvPr/>
          </p:nvSpPr>
          <p:spPr>
            <a:xfrm>
              <a:off x="1983108" y="234152"/>
              <a:ext cx="8471259" cy="630544"/>
            </a:xfrm>
            <a:prstGeom prst="rect">
              <a:avLst/>
            </a:prstGeom>
            <a:noFill/>
          </p:spPr>
          <p:txBody>
            <a:bodyPr wrap="square" lIns="136767" tIns="68383" rIns="136767" bIns="68383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REALISASI BELANJA </a:t>
              </a:r>
              <a:r>
                <a:rPr lang="en-US" sz="3200" b="1" dirty="0" smtClean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LANGSUNG </a:t>
              </a:r>
              <a:endParaRPr lang="en-US" sz="3200" b="1" dirty="0">
                <a:ln w="0"/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382756" y="207488"/>
              <a:ext cx="882645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1234168" y="152399"/>
              <a:ext cx="964260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1234167" y="207488"/>
              <a:ext cx="890088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43656"/>
              </p:ext>
            </p:extLst>
          </p:nvPr>
        </p:nvGraphicFramePr>
        <p:xfrm>
          <a:off x="35617" y="911861"/>
          <a:ext cx="11849995" cy="554755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40425"/>
                <a:gridCol w="5294679"/>
                <a:gridCol w="2185105"/>
                <a:gridCol w="1764893"/>
                <a:gridCol w="1764893"/>
              </a:tblGrid>
              <a:tr h="460788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PROGRAM/KEGIATAN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KEUANGAN 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(%)</a:t>
                      </a:r>
                      <a:endParaRPr lang="en-US" sz="13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(%)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</a:tr>
              <a:tr h="289643">
                <a:tc gridSpan="5"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Administrasi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Perkantoran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64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Penyediaan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Jasa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Perkantoran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8.000.000.000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3,60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21,49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</a:tr>
              <a:tr h="289643">
                <a:tc gridSpan="5"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193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Peningkatan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Derajat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Masyarakat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Dengan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Penyediaan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Fasillitas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Bagi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Penderita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Akibat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Dampak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Asap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Rokok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13.500.000.000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</a:tr>
              <a:tr h="28964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marL="0" marR="0" indent="0" algn="l" defTabSz="304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Pemenuhan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Fasilitas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300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25.000.000.000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5,20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</a:tr>
              <a:tr h="460788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Pemenuhan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Sarana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Prasarana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Rujukan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 DAK )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5,973.777.000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54,58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</a:tr>
              <a:tr h="289641">
                <a:tc gridSpan="5"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Pemberdayaan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078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Penyelenggaraan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Pemberdayaan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Masyarakat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Kemitraan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tk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Provinsi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750.000.000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4,28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4,28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</a:tr>
              <a:tr h="289641">
                <a:tc gridSpan="5"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Peningkatan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Mutu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BLUD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64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Pendukung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40.000.000.000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6,93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10,57</a:t>
                      </a:r>
                    </a:p>
                  </a:txBody>
                  <a:tcPr marL="181970" marR="181970" marT="68587" marB="68587"/>
                </a:tc>
              </a:tr>
              <a:tr h="289641">
                <a:tc gridSpan="5"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Sumber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Daya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Manusia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30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Penyelenggaraan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Pendidikan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Tenaga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1.000.000.000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4,08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7,49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01226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943749" y="3316494"/>
            <a:ext cx="8045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PENDAPATAN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43" y="2841967"/>
            <a:ext cx="914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06" y="3756367"/>
            <a:ext cx="1117618" cy="11176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183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93468" y="152400"/>
            <a:ext cx="6801144" cy="794050"/>
            <a:chOff x="893468" y="152400"/>
            <a:chExt cx="6801144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668854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0412" y="152400"/>
            <a:ext cx="7866857" cy="6838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</a:t>
            </a:r>
            <a:endParaRPr 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4878"/>
              </p:ext>
            </p:extLst>
          </p:nvPr>
        </p:nvGraphicFramePr>
        <p:xfrm>
          <a:off x="891880" y="1600200"/>
          <a:ext cx="11072741" cy="3657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861204"/>
                <a:gridCol w="4726170"/>
                <a:gridCol w="1485367"/>
              </a:tblGrid>
              <a:tr h="110318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SAMPAI</a:t>
                      </a:r>
                      <a:r>
                        <a:rPr lang="en-US" sz="1800" b="1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DENGAN BULAN FEBRUARI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755" marB="4575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755" marB="45755" anchor="ctr"/>
                </a:tc>
              </a:tr>
              <a:tr h="8298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TARGET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REALISASI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43" marB="45743" anchor="ctr"/>
                </a:tc>
              </a:tr>
              <a:tr h="8298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2"/>
                          </a:solidFill>
                        </a:rPr>
                        <a:t>Rp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2"/>
                          </a:solidFill>
                        </a:rPr>
                        <a:t>Rp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(%)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</a:tr>
              <a:tr h="8948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40.000.000.000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5.535.111.155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13.84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87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8012" y="346974"/>
            <a:ext cx="10969945" cy="445878"/>
          </a:xfrm>
          <a:prstGeom prst="rect">
            <a:avLst/>
          </a:prstGeom>
          <a:noFill/>
        </p:spPr>
        <p:txBody>
          <a:bodyPr wrap="square" lIns="136767" tIns="68383" rIns="136767" bIns="68383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REALISASI PENDAPATAN</a:t>
            </a:r>
            <a:endParaRPr lang="en-US" sz="2000" b="1" dirty="0">
              <a:ln w="0"/>
              <a:solidFill>
                <a:srgbClr val="CC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60402170"/>
              </p:ext>
            </p:extLst>
          </p:nvPr>
        </p:nvGraphicFramePr>
        <p:xfrm>
          <a:off x="-746348" y="1556792"/>
          <a:ext cx="12673408" cy="4562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153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3543" y="610335"/>
            <a:ext cx="10969943" cy="7221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354672"/>
              </p:ext>
            </p:extLst>
          </p:nvPr>
        </p:nvGraphicFramePr>
        <p:xfrm>
          <a:off x="189756" y="908720"/>
          <a:ext cx="1144927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"/>
          <p:cNvSpPr txBox="1"/>
          <p:nvPr/>
        </p:nvSpPr>
        <p:spPr>
          <a:xfrm>
            <a:off x="5534763" y="4172722"/>
            <a:ext cx="1080120" cy="432048"/>
          </a:xfrm>
          <a:prstGeom prst="rect">
            <a:avLst/>
          </a:prstGeom>
          <a:solidFill>
            <a:schemeClr val="bg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22,85%</a:t>
            </a:r>
            <a:endParaRPr lang="en-US" sz="1600" b="1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8491357" y="4290576"/>
            <a:ext cx="1001688" cy="432048"/>
          </a:xfrm>
          <a:prstGeom prst="rect">
            <a:avLst/>
          </a:prstGeom>
          <a:solidFill>
            <a:schemeClr val="bg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10,22%</a:t>
            </a:r>
            <a:endParaRPr lang="en-US" sz="1600" b="1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3468" y="152400"/>
            <a:ext cx="8009256" cy="794050"/>
            <a:chOff x="893468" y="152400"/>
            <a:chExt cx="8009256" cy="794050"/>
          </a:xfrm>
        </p:grpSpPr>
        <p:sp>
          <p:nvSpPr>
            <p:cNvPr id="9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1331149" y="76200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 PER KEGIATAN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0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180227" y="3316494"/>
            <a:ext cx="7572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PELAYANAN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34" y="2756812"/>
            <a:ext cx="945017" cy="94501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4258" y="3992579"/>
            <a:ext cx="1146369" cy="648491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663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3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4315</TotalTime>
  <Words>2599</Words>
  <Application>Microsoft Office PowerPoint</Application>
  <PresentationFormat>Custom</PresentationFormat>
  <Paragraphs>1606</Paragraphs>
  <Slides>31</Slides>
  <Notes>25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Theme3</vt:lpstr>
      <vt:lpstr>PowerPoint Presentation</vt:lpstr>
      <vt:lpstr>PowerPoint Presentation</vt:lpstr>
      <vt:lpstr>REALISASI ANGGARAN</vt:lpstr>
      <vt:lpstr>PowerPoint Presentation</vt:lpstr>
      <vt:lpstr>PowerPoint Presentation</vt:lpstr>
      <vt:lpstr>REALISASI PENDAPATAN</vt:lpstr>
      <vt:lpstr>REALISASI PENDAPATAN</vt:lpstr>
      <vt:lpstr>       </vt:lpstr>
      <vt:lpstr>PowerPoint Presentation</vt:lpstr>
      <vt:lpstr>PowerPoint Presentation</vt:lpstr>
      <vt:lpstr>PowerPoint Presentation</vt:lpstr>
      <vt:lpstr>PowerPoint Presentation</vt:lpstr>
      <vt:lpstr>DATA WILAYAH CAKUPAN  SURAKARTA &amp; JAWA TENGAH</vt:lpstr>
      <vt:lpstr>DATA WILAYAH CAKUPAN  JAWA TIMUR</vt:lpstr>
      <vt:lpstr>DATA WILAYAH CAKUPAN  SURAKARTA &amp; JAWA TENGAH</vt:lpstr>
      <vt:lpstr>DATA WILAYAH CAKUPAN  JAWA TIMUR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acer</cp:lastModifiedBy>
  <cp:revision>366</cp:revision>
  <cp:lastPrinted>2017-08-21T04:12:20Z</cp:lastPrinted>
  <dcterms:created xsi:type="dcterms:W3CDTF">2017-07-26T01:43:47Z</dcterms:created>
  <dcterms:modified xsi:type="dcterms:W3CDTF">2018-04-10T07:59:42Z</dcterms:modified>
</cp:coreProperties>
</file>