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40"/>
  </p:notesMasterIdLst>
  <p:handoutMasterIdLst>
    <p:handoutMasterId r:id="rId41"/>
  </p:handoutMasterIdLst>
  <p:sldIdLst>
    <p:sldId id="257" r:id="rId2"/>
    <p:sldId id="330" r:id="rId3"/>
    <p:sldId id="317" r:id="rId4"/>
    <p:sldId id="331" r:id="rId5"/>
    <p:sldId id="346" r:id="rId6"/>
    <p:sldId id="332" r:id="rId7"/>
    <p:sldId id="260" r:id="rId8"/>
    <p:sldId id="264" r:id="rId9"/>
    <p:sldId id="333" r:id="rId10"/>
    <p:sldId id="265" r:id="rId11"/>
    <p:sldId id="272" r:id="rId12"/>
    <p:sldId id="285" r:id="rId13"/>
    <p:sldId id="334" r:id="rId14"/>
    <p:sldId id="335" r:id="rId15"/>
    <p:sldId id="336" r:id="rId16"/>
    <p:sldId id="337" r:id="rId17"/>
    <p:sldId id="338" r:id="rId18"/>
    <p:sldId id="293" r:id="rId19"/>
    <p:sldId id="294" r:id="rId20"/>
    <p:sldId id="339" r:id="rId21"/>
    <p:sldId id="340" r:id="rId22"/>
    <p:sldId id="341" r:id="rId23"/>
    <p:sldId id="353" r:id="rId24"/>
    <p:sldId id="342" r:id="rId25"/>
    <p:sldId id="296" r:id="rId26"/>
    <p:sldId id="347" r:id="rId27"/>
    <p:sldId id="307" r:id="rId28"/>
    <p:sldId id="345" r:id="rId29"/>
    <p:sldId id="309" r:id="rId30"/>
    <p:sldId id="348" r:id="rId31"/>
    <p:sldId id="311" r:id="rId32"/>
    <p:sldId id="343" r:id="rId33"/>
    <p:sldId id="314" r:id="rId34"/>
    <p:sldId id="349" r:id="rId35"/>
    <p:sldId id="350" r:id="rId36"/>
    <p:sldId id="351" r:id="rId37"/>
    <p:sldId id="352" r:id="rId38"/>
    <p:sldId id="344" r:id="rId39"/>
  </p:sldIdLst>
  <p:sldSz cx="12188825" cy="6858000"/>
  <p:notesSz cx="7010400" cy="1112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00FF"/>
    <a:srgbClr val="0000FF"/>
    <a:srgbClr val="FF6600"/>
    <a:srgbClr val="0C0C0C"/>
    <a:srgbClr val="000000"/>
    <a:srgbClr val="6666FF"/>
    <a:srgbClr val="FFFF00"/>
    <a:srgbClr val="FFFF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0" autoAdjust="0"/>
    <p:restoredTop sz="92639" autoAdjust="0"/>
  </p:normalViewPr>
  <p:slideViewPr>
    <p:cSldViewPr>
      <p:cViewPr>
        <p:scale>
          <a:sx n="50" d="100"/>
          <a:sy n="50" d="100"/>
        </p:scale>
        <p:origin x="-1398" y="-396"/>
      </p:cViewPr>
      <p:guideLst>
        <p:guide orient="horz" pos="2160"/>
        <p:guide pos="288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1771674492307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91684407438214E-3"/>
                  <c:y val="-4.8733620241025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rgbClr val="0C0C0C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Sheet1!$B$2:$B$3</c:f>
              <c:numCache>
                <c:formatCode>_(* #,##0_);_(* \(#,##0\);_(* "-"_);_(@_)</c:formatCode>
                <c:ptCount val="2"/>
                <c:pt idx="0">
                  <c:v>59321177000</c:v>
                </c:pt>
                <c:pt idx="1">
                  <c:v>94223777000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dLbls>
            <c:dLbl>
              <c:idx val="0"/>
              <c:layout>
                <c:manualLayout>
                  <c:x val="7.7420410077892632E-2"/>
                  <c:y val="-5.0126027663592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38844332611691E-2"/>
                  <c:y val="-4.4092323075213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Belanja Tidak Langsung</c:v>
                </c:pt>
                <c:pt idx="1">
                  <c:v>Belanja  Langsung</c:v>
                </c:pt>
              </c:strCache>
            </c:strRef>
          </c:cat>
          <c:val>
            <c:numRef>
              <c:f>Sheet1!$C$2:$C$3</c:f>
              <c:numCache>
                <c:formatCode>_(* #,##0_);_(* \(#,##0\);_(* "-"_);_(@_)</c:formatCode>
                <c:ptCount val="2"/>
                <c:pt idx="0">
                  <c:v>17041704591</c:v>
                </c:pt>
                <c:pt idx="1">
                  <c:v>9474645109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438016"/>
        <c:axId val="212448000"/>
        <c:axId val="0"/>
      </c:bar3DChart>
      <c:catAx>
        <c:axId val="21243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b="1">
                <a:solidFill>
                  <a:schemeClr val="tx2"/>
                </a:solidFill>
              </a:defRPr>
            </a:pPr>
            <a:endParaRPr lang="en-US"/>
          </a:p>
        </c:txPr>
        <c:crossAx val="212448000"/>
        <c:crosses val="autoZero"/>
        <c:auto val="1"/>
        <c:lblAlgn val="ctr"/>
        <c:lblOffset val="100"/>
        <c:noMultiLvlLbl val="0"/>
      </c:catAx>
      <c:valAx>
        <c:axId val="212448000"/>
        <c:scaling>
          <c:orientation val="minMax"/>
        </c:scaling>
        <c:delete val="1"/>
        <c:axPos val="l"/>
        <c:numFmt formatCode="_(* #,##0_);_(* \(#,##0\);_(* &quot;-&quot;_);_(@_)" sourceLinked="1"/>
        <c:majorTickMark val="none"/>
        <c:minorTickMark val="none"/>
        <c:tickLblPos val="nextTo"/>
        <c:crossAx val="212438016"/>
        <c:crosses val="autoZero"/>
        <c:crossBetween val="between"/>
      </c:valAx>
    </c:plotArea>
    <c:legend>
      <c:legendPos val="b"/>
      <c:layout/>
      <c:overlay val="0"/>
      <c:txPr>
        <a:bodyPr rot="0" vert="horz"/>
        <a:lstStyle/>
        <a:p>
          <a:pPr>
            <a:defRPr b="1">
              <a:solidFill>
                <a:schemeClr val="tx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.16197179905180603"/>
                  <c:y val="-4.3255028605549695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1.6797075457224375E-2"/>
                  <c:y val="-0.22874334402145818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2.3995822081749924E-3"/>
                  <c:y val="-0.24540742313176211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</c:dLbl>
            <c:numFmt formatCode="_(* #,##0.00_);_(* \(#,##0.00\);_(* &quot;-&quot;??_);_(@_)" sourceLinked="0"/>
            <c:spPr>
              <a:noFill/>
              <a:ln w="22225" cap="sq" cmpd="dbl"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</c:dLbls>
          <c:cat>
            <c:strRef>
              <c:f>Sheet1!$A$2:$A$4</c:f>
              <c:strCache>
                <c:ptCount val="3"/>
                <c:pt idx="0">
                  <c:v>Pendapatan Pelayanan Kesehatan</c:v>
                </c:pt>
                <c:pt idx="1">
                  <c:v>Pendapatan Pendidikan &amp; Pelatihan</c:v>
                </c:pt>
                <c:pt idx="2">
                  <c:v>Pendapatan Lain-lain</c:v>
                </c:pt>
              </c:strCache>
            </c:strRef>
          </c:cat>
          <c:val>
            <c:numRef>
              <c:f>Sheet1!$B$2:$B$4</c:f>
              <c:numCache>
                <c:formatCode>_(* #.##0_);_(* \(#.##0\);_(* "-"??_);_(@_)</c:formatCode>
                <c:ptCount val="3"/>
                <c:pt idx="0">
                  <c:v>38283000000</c:v>
                </c:pt>
                <c:pt idx="1">
                  <c:v>1172000000</c:v>
                </c:pt>
                <c:pt idx="2">
                  <c:v>545000000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Realisasi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0.13197702144961973"/>
                  <c:y val="-0.28003549855222298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4.7991644163498083E-2"/>
                  <c:y val="-0.12425109686527644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8.3985377286121654E-2"/>
                  <c:y val="-0.2547763177534386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</c:dLbl>
            <c:numFmt formatCode="_(* #,##0.00_);_(* \(#,##0.00\);_(* &quot;-&quot;??_);_(@_)" sourceLinked="0"/>
            <c:spPr>
              <a:ln w="22225" cmpd="thinThick">
                <a:solidFill>
                  <a:srgbClr val="00B050"/>
                </a:solidFill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tx2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</c:dLbls>
          <c:cat>
            <c:strRef>
              <c:f>Sheet1!$A$2:$A$4</c:f>
              <c:strCache>
                <c:ptCount val="3"/>
                <c:pt idx="0">
                  <c:v>Pendapatan Pelayanan Kesehatan</c:v>
                </c:pt>
                <c:pt idx="1">
                  <c:v>Pendapatan Pendidikan &amp; Pelatihan</c:v>
                </c:pt>
                <c:pt idx="2">
                  <c:v>Pendapatan Lain-lain</c:v>
                </c:pt>
              </c:strCache>
            </c:strRef>
          </c:cat>
          <c:val>
            <c:numRef>
              <c:f>Sheet1!$C$2:$C$4</c:f>
              <c:numCache>
                <c:formatCode>_(* #.##0_);_(* \(#.##0\);_(* "-"??_);_(@_)</c:formatCode>
                <c:ptCount val="3"/>
                <c:pt idx="0">
                  <c:v>11910111633</c:v>
                </c:pt>
                <c:pt idx="1">
                  <c:v>538194000</c:v>
                </c:pt>
                <c:pt idx="2">
                  <c:v>137441438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243456"/>
        <c:axId val="154244992"/>
        <c:axId val="0"/>
      </c:bar3DChart>
      <c:catAx>
        <c:axId val="154243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n-US"/>
          </a:p>
        </c:txPr>
        <c:crossAx val="154244992"/>
        <c:crosses val="autoZero"/>
        <c:auto val="1"/>
        <c:lblAlgn val="ctr"/>
        <c:lblOffset val="100"/>
        <c:noMultiLvlLbl val="0"/>
      </c:catAx>
      <c:valAx>
        <c:axId val="154244992"/>
        <c:scaling>
          <c:orientation val="minMax"/>
        </c:scaling>
        <c:delete val="1"/>
        <c:axPos val="l"/>
        <c:numFmt formatCode="_(* #.##0_);_(* \(#.##0\);_(* &quot;-&quot;??_);_(@_)" sourceLinked="1"/>
        <c:majorTickMark val="out"/>
        <c:minorTickMark val="none"/>
        <c:tickLblPos val="nextTo"/>
        <c:crossAx val="154243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0.56715</cdr:x>
      <cdr:y>0.67464</cdr:y>
    </cdr:from>
    <cdr:to>
      <cdr:x>0.67526</cdr:x>
      <cdr:y>0.74044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48400" y="3756215"/>
          <a:ext cx="1191072" cy="366356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10,6%</a:t>
          </a:r>
          <a:endParaRPr lang="en-US" sz="20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0.46259</cdr:x>
      <cdr:y>0.61526</cdr:y>
    </cdr:from>
    <cdr:to>
      <cdr:x>0.46259</cdr:x>
      <cdr:y>0.81641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4896544" y="3744416"/>
          <a:ext cx="0" cy="1224136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0.56463</cdr:x>
      <cdr:y>0.72175</cdr:y>
    </cdr:from>
    <cdr:to>
      <cdr:x>0.56463</cdr:x>
      <cdr:y>0.82824</cdr:y>
    </cdr:to>
    <cdr:cxnSp macro="">
      <cdr:nvCxnSpPr>
        <cdr:cNvPr id="7" name="Straight Connector 6"/>
        <cdr:cNvCxnSpPr/>
      </cdr:nvCxnSpPr>
      <cdr:spPr>
        <a:xfrm xmlns:a="http://schemas.openxmlformats.org/drawingml/2006/main">
          <a:off x="5976664" y="4392488"/>
          <a:ext cx="0" cy="648072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0.26531</cdr:x>
      <cdr:y>0.39046</cdr:y>
    </cdr:from>
    <cdr:to>
      <cdr:x>0.29252</cdr:x>
      <cdr:y>0.39046</cdr:y>
    </cdr:to>
    <cdr:cxnSp macro="">
      <cdr:nvCxnSpPr>
        <cdr:cNvPr id="9" name="Straight Connector 8"/>
        <cdr:cNvCxnSpPr/>
      </cdr:nvCxnSpPr>
      <cdr:spPr>
        <a:xfrm xmlns:a="http://schemas.openxmlformats.org/drawingml/2006/main">
          <a:off x="2808312" y="2376264"/>
          <a:ext cx="288032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0.26531</cdr:x>
      <cdr:y>0.39046</cdr:y>
    </cdr:from>
    <cdr:to>
      <cdr:x>0.26531</cdr:x>
      <cdr:y>0.69809</cdr:y>
    </cdr:to>
    <cdr:cxnSp macro="">
      <cdr:nvCxnSpPr>
        <cdr:cNvPr id="11" name="Straight Connector 10"/>
        <cdr:cNvCxnSpPr/>
      </cdr:nvCxnSpPr>
      <cdr:spPr>
        <a:xfrm xmlns:a="http://schemas.openxmlformats.org/drawingml/2006/main">
          <a:off x="2808312" y="2376264"/>
          <a:ext cx="0" cy="1872208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EFEA5A-C469-4C64-A314-E4E0675985B1}" type="datetime7">
              <a:rPr lang="en-US" smtClean="0"/>
              <a:t>May-18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56701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1056701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839834-2A73-42A8-8072-1C0DD21FA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4801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190F01-3B9A-468A-88C7-963163970A13}" type="datetime7">
              <a:rPr lang="en-US" smtClean="0"/>
              <a:t>May-18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01613" y="833438"/>
            <a:ext cx="7413626" cy="4171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5284470"/>
            <a:ext cx="5608320" cy="500634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56701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10567010"/>
            <a:ext cx="3037840" cy="55626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4EB224-D5A9-4B03-9760-27AED58BE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3447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CA18F75-3986-4B4B-ADCB-EC63F9EE72EC}" type="datetime7">
              <a:rPr lang="en-US" smtClean="0"/>
              <a:t>May-18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ADF157F-EDFE-4A04-B47E-B0A3627A3341}" type="datetime7">
              <a:rPr lang="en-US" smtClean="0"/>
              <a:t>May-18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02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AFCD797-9DFD-42E4-8F66-62A524927FD6}" type="datetime7">
              <a:rPr lang="en-US" smtClean="0"/>
              <a:t>May-18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78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0A231B6-E45F-475E-9587-83E2657B8996}" type="datetime7">
              <a:rPr lang="en-US" smtClean="0"/>
              <a:t>May-18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83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E9F3248-150E-463D-9693-8312B2C627E5}" type="datetime7">
              <a:rPr lang="en-US" smtClean="0"/>
              <a:t>May-18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860808B-8AEC-427E-8B1E-45559C8AA76C}" type="datetime7">
              <a:rPr lang="en-US" smtClean="0"/>
              <a:t>May-18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88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1D41BBF-1E4F-402F-9653-DC794E995C90}" type="datetime7">
              <a:rPr lang="en-US" smtClean="0"/>
              <a:t>May-18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ED2C453-1DC7-447C-A08B-646A49E7F414}" type="datetime7">
              <a:rPr lang="en-US" smtClean="0"/>
              <a:t>May-18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C56FCD-BFB8-4235-9EE3-98823ACE6F79}" type="datetime7">
              <a:rPr lang="en-US" smtClean="0"/>
              <a:t>May-18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93329A3-9CCA-4BD0-9C0A-E6A7C128A407}" type="datetime7">
              <a:rPr lang="en-US" smtClean="0"/>
              <a:t>May-18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0936D1A-9E96-4B8A-B5E3-D90826E94E63}" type="datetime7">
              <a:rPr lang="en-US" smtClean="0"/>
              <a:t>May-18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02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EC17FA2-B806-4B47-81E8-7D1742BBE3A2}" type="datetime7">
              <a:rPr lang="en-US" smtClean="0"/>
              <a:t>May-18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6DAAFAE-9162-4897-B4D3-F4E716195A21}" type="datetime7">
              <a:rPr lang="en-US" smtClean="0"/>
              <a:t>May-18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6DAAFAE-9162-4897-B4D3-F4E716195A21}" type="datetime7">
              <a:rPr lang="en-US" smtClean="0"/>
              <a:t>May-18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33A8EB9-65EF-487E-A78B-827E01C77AA6}" type="datetime7">
              <a:rPr lang="en-US" smtClean="0"/>
              <a:t>May-18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108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May-18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48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May-18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48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FA153CD-4141-41B0-A250-D22FE7CB551F}" type="datetime7">
              <a:rPr lang="en-US" smtClean="0"/>
              <a:t>May-18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8C86A54-53D6-428B-A42B-7040E515D14D}" type="datetime7">
              <a:rPr lang="en-US" smtClean="0"/>
              <a:t>May-18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06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D57206D-8E1C-4D4C-9BB2-141DE8B64851}" type="datetime7">
              <a:rPr lang="en-US" smtClean="0"/>
              <a:t>May-18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770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May-18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48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May-18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4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18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May-18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48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7104751-5AE6-4F35-AFC2-B07649340AC0}" type="datetime7">
              <a:rPr lang="en-US" smtClean="0"/>
              <a:t>May-18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04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1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fld id="{C4C5600D-1454-4D5E-AC0F-201522396954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1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6A13BD-9051-45D9-BF39-24C82C7F39BB}" type="datetime7">
              <a:rPr lang="en-US" smtClean="0"/>
              <a:t>May-18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B5211EE-8D03-438F-8E22-8CF671D6F9A1}" type="datetime7">
              <a:rPr lang="en-US" smtClean="0"/>
              <a:t>May-18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31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01613" y="833438"/>
            <a:ext cx="7413626" cy="4171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3EC78C9-006D-4BA4-99B7-279F7F17E222}" type="datetime7">
              <a:rPr lang="en-US" smtClean="0"/>
              <a:t>May-18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08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01613" y="833438"/>
            <a:ext cx="7413626" cy="417195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dirty="0" smtClean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90C276D-A335-479B-9055-F153B2CE31A7}" type="datetime7">
              <a:rPr lang="en-US" smtClean="0"/>
              <a:t>May-18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" Melayani Lebih Baik"</a:t>
            </a:r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i-FI" smtClean="0"/>
              <a:t>Laporan Capaian Kinerja Pelayanan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64EB224-D5A9-4B03-9760-27AED58BE1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9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3" y="277823"/>
            <a:ext cx="10969945" cy="11398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65" y="1600214"/>
            <a:ext cx="53834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6008" y="1600207"/>
            <a:ext cx="5383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6008" y="3941770"/>
            <a:ext cx="5383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27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53" y="277823"/>
            <a:ext cx="10969945" cy="11398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453" y="1600214"/>
            <a:ext cx="10969945" cy="4530725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4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fi-FI" smtClean="0"/>
              <a:t>Laporan Capaian Kinerja Pelayanan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1D6647AB-53FC-4FC4-B329-DC0E1CCA45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5"/>
          <a:stretch/>
        </p:blipFill>
        <p:spPr>
          <a:xfrm>
            <a:off x="0" y="1168307"/>
            <a:ext cx="7684486" cy="52613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71321" y="5533081"/>
            <a:ext cx="10360503" cy="431175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95" tIns="47097" rIns="94195" bIns="47097" anchor="ctr">
            <a:normAutofit/>
          </a:bodyPr>
          <a:lstStyle/>
          <a:p>
            <a:pPr marL="499167" algn="ctr">
              <a:defRPr/>
            </a:pPr>
            <a:endParaRPr lang="en-US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99167" algn="ctr">
              <a:defRPr/>
            </a:pPr>
            <a:endParaRPr lang="en-US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0343" y="113300"/>
            <a:ext cx="7759024" cy="1153764"/>
          </a:xfrm>
          <a:prstGeom prst="rect">
            <a:avLst/>
          </a:prstGeom>
          <a:noFill/>
        </p:spPr>
        <p:txBody>
          <a:bodyPr wrap="none" lIns="136767" tIns="68383" rIns="136767" bIns="68383">
            <a:spAutoFit/>
          </a:bodyPr>
          <a:lstStyle/>
          <a:p>
            <a:pPr algn="ctr"/>
            <a:r>
              <a:rPr lang="en-US" sz="4200" b="1" dirty="0">
                <a:ln w="0"/>
                <a:solidFill>
                  <a:srgbClr val="CC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LAPORAN </a:t>
            </a:r>
            <a:r>
              <a:rPr lang="en-US" sz="4200" b="1" dirty="0" smtClean="0">
                <a:ln w="0"/>
                <a:solidFill>
                  <a:srgbClr val="CC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KINERJA 2018</a:t>
            </a:r>
            <a:endParaRPr lang="en-US" sz="4200" b="1" dirty="0">
              <a:ln w="0"/>
              <a:solidFill>
                <a:srgbClr val="CC33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400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967288" y="4873279"/>
            <a:ext cx="6261991" cy="999876"/>
          </a:xfrm>
          <a:prstGeom prst="rect">
            <a:avLst/>
          </a:prstGeom>
          <a:noFill/>
        </p:spPr>
        <p:txBody>
          <a:bodyPr wrap="square" lIns="136767" tIns="68383" rIns="136767" bIns="68383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RSJD</a:t>
            </a:r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800" b="1" dirty="0" smtClean="0">
              <a:ln w="0"/>
              <a:solidFill>
                <a:schemeClr val="accent1">
                  <a:lumMod val="50000"/>
                </a:schemeClr>
              </a:solidFill>
              <a:latin typeface="Lucida Sans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dr</a:t>
            </a:r>
            <a:r>
              <a:rPr lang="en-US" sz="2800" b="1" dirty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. ARIF </a:t>
            </a:r>
            <a:r>
              <a:rPr lang="en-US" sz="2800" b="1" dirty="0" smtClean="0">
                <a:ln w="0"/>
                <a:solidFill>
                  <a:schemeClr val="accent1">
                    <a:lumMod val="50000"/>
                  </a:schemeClr>
                </a:solidFill>
                <a:latin typeface="Lucida Sans" pitchFamily="34" charset="0"/>
                <a:ea typeface="Verdana" pitchFamily="34" charset="0"/>
                <a:cs typeface="Verdana" pitchFamily="34" charset="0"/>
              </a:rPr>
              <a:t>ZAINUDIN</a:t>
            </a:r>
            <a:endParaRPr lang="en-US" sz="2800" b="1" dirty="0">
              <a:ln w="0"/>
              <a:solidFill>
                <a:schemeClr val="accent1">
                  <a:lumMod val="50000"/>
                </a:schemeClr>
              </a:solidFill>
              <a:latin typeface="Lucida Sans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" name="Group 26"/>
          <p:cNvGrpSpPr/>
          <p:nvPr/>
        </p:nvGrpSpPr>
        <p:grpSpPr>
          <a:xfrm>
            <a:off x="11042057" y="412181"/>
            <a:ext cx="881419" cy="552851"/>
            <a:chOff x="323850" y="234951"/>
            <a:chExt cx="2228850" cy="1285470"/>
          </a:xfrm>
        </p:grpSpPr>
        <p:sp>
          <p:nvSpPr>
            <p:cNvPr id="28" name="object 15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9" name="object 16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0" name="object 17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1" name="object 18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2" name="object 19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3" name="object 20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4" name="object 21"/>
            <p:cNvSpPr>
              <a:spLocks noChangeArrowheads="1"/>
            </p:cNvSpPr>
            <p:nvPr/>
          </p:nvSpPr>
          <p:spPr bwMode="auto">
            <a:xfrm>
              <a:off x="1308241" y="1056492"/>
              <a:ext cx="176245" cy="236797"/>
            </a:xfrm>
            <a:custGeom>
              <a:avLst/>
              <a:gdLst>
                <a:gd name="T0" fmla="*/ 0 w 130870"/>
                <a:gd name="T1" fmla="*/ 0 h 155412"/>
                <a:gd name="T2" fmla="*/ 130870 w 130870"/>
                <a:gd name="T3" fmla="*/ 155412 h 155412"/>
              </a:gdLst>
              <a:ahLst/>
              <a:cxnLst/>
              <a:rect l="T0" t="T1" r="T2" b="T3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5" name="object 22"/>
            <p:cNvSpPr>
              <a:spLocks noChangeArrowheads="1"/>
            </p:cNvSpPr>
            <p:nvPr/>
          </p:nvSpPr>
          <p:spPr bwMode="auto">
            <a:xfrm>
              <a:off x="1097607" y="858356"/>
              <a:ext cx="597513" cy="198136"/>
            </a:xfrm>
            <a:custGeom>
              <a:avLst/>
              <a:gdLst>
                <a:gd name="T0" fmla="*/ 0 w 441695"/>
                <a:gd name="T1" fmla="*/ 0 h 130870"/>
                <a:gd name="T2" fmla="*/ 441695 w 441695"/>
                <a:gd name="T3" fmla="*/ 130870 h 130870"/>
              </a:gdLst>
              <a:ahLst/>
              <a:cxnLst/>
              <a:rect l="T0" t="T1" r="T2" b="T3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6" name="object 23"/>
            <p:cNvSpPr>
              <a:spLocks noChangeArrowheads="1"/>
            </p:cNvSpPr>
            <p:nvPr/>
          </p:nvSpPr>
          <p:spPr bwMode="auto">
            <a:xfrm>
              <a:off x="1308241" y="621559"/>
              <a:ext cx="176245" cy="236797"/>
            </a:xfrm>
            <a:custGeom>
              <a:avLst/>
              <a:gdLst>
                <a:gd name="T0" fmla="*/ 0 w 130870"/>
                <a:gd name="T1" fmla="*/ 0 h 155411"/>
                <a:gd name="T2" fmla="*/ 130870 w 130870"/>
                <a:gd name="T3" fmla="*/ 155411 h 155411"/>
              </a:gdLst>
              <a:ahLst/>
              <a:cxnLst/>
              <a:rect l="T0" t="T1" r="T2" b="T3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7" name="object 24"/>
            <p:cNvSpPr>
              <a:spLocks noChangeArrowheads="1"/>
            </p:cNvSpPr>
            <p:nvPr/>
          </p:nvSpPr>
          <p:spPr bwMode="auto">
            <a:xfrm>
              <a:off x="1097607" y="621559"/>
              <a:ext cx="597513" cy="671731"/>
            </a:xfrm>
            <a:custGeom>
              <a:avLst/>
              <a:gdLst>
                <a:gd name="T0" fmla="*/ 0 w 441695"/>
                <a:gd name="T1" fmla="*/ 0 h 441694"/>
                <a:gd name="T2" fmla="*/ 441695 w 441695"/>
                <a:gd name="T3" fmla="*/ 441694 h 441694"/>
              </a:gdLst>
              <a:ahLst/>
              <a:cxnLst/>
              <a:rect l="T0" t="T1" r="T2" b="T3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8" name="object 25"/>
            <p:cNvSpPr>
              <a:spLocks noChangeArrowheads="1"/>
            </p:cNvSpPr>
            <p:nvPr/>
          </p:nvSpPr>
          <p:spPr bwMode="auto">
            <a:xfrm>
              <a:off x="1129846" y="681967"/>
              <a:ext cx="556676" cy="437349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113300"/>
            <a:ext cx="950895" cy="10550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67208" y="2743200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APRIL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7848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5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500" dirty="0"/>
              <a:t>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dirty="0"/>
              <a:t>  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1800" dirty="0"/>
              <a:t>     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190070150"/>
              </p:ext>
            </p:extLst>
          </p:nvPr>
        </p:nvGraphicFramePr>
        <p:xfrm>
          <a:off x="893468" y="1196752"/>
          <a:ext cx="11144542" cy="506396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92632"/>
                <a:gridCol w="2016224"/>
                <a:gridCol w="1944216"/>
                <a:gridCol w="2232248"/>
                <a:gridCol w="2559222"/>
              </a:tblGrid>
              <a:tr h="64131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INDIKATOR KINERJA</a:t>
                      </a:r>
                    </a:p>
                    <a:p>
                      <a:endParaRPr lang="en-US" sz="20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CAPAIAN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64131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JAN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FEB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MAR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APR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641317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BOR (%)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62,98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64,53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70,47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70,62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641317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LOS (</a:t>
                      </a:r>
                      <a:r>
                        <a:rPr lang="en-US" sz="2000" b="1" u="none" strike="noStrike" dirty="0" err="1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Hari</a:t>
                      </a:r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24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678072">
                <a:tc>
                  <a:txBody>
                    <a:bodyPr/>
                    <a:lstStyle/>
                    <a:p>
                      <a:pPr marL="93663" indent="0" algn="l" rtl="0" fontAlgn="ctr"/>
                      <a:r>
                        <a:rPr lang="en-US" sz="20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Cakupan</a:t>
                      </a:r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Kunjungan</a:t>
                      </a:r>
                      <a:r>
                        <a:rPr lang="en-US" sz="20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Rawat</a:t>
                      </a:r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Jalan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8.300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6.918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7.270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7.633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678072">
                <a:tc>
                  <a:txBody>
                    <a:bodyPr/>
                    <a:lstStyle/>
                    <a:p>
                      <a:pPr marL="93663" indent="0" algn="l" rtl="0" fontAlgn="ctr"/>
                      <a:r>
                        <a:rPr lang="en-US" sz="20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Cakupan</a:t>
                      </a:r>
                      <a:r>
                        <a:rPr lang="en-US" sz="20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Kunjungan</a:t>
                      </a:r>
                      <a:r>
                        <a:rPr lang="en-US" sz="20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Rawat</a:t>
                      </a:r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Inap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247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230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268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266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</a:tr>
              <a:tr h="641317">
                <a:tc>
                  <a:txBody>
                    <a:bodyPr/>
                    <a:lstStyle/>
                    <a:p>
                      <a:pPr marL="88900" indent="0" algn="l" rtl="0" fontAlgn="ctr"/>
                      <a:r>
                        <a:rPr lang="en-US" sz="2000" b="1" u="none" strike="noStrike" dirty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IGD 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309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268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292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itchFamily="34" charset="0"/>
                          <a:cs typeface="Verdana" pitchFamily="34" charset="0"/>
                        </a:rPr>
                        <a:t>305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1" marR="18951" marT="14288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893468" y="152400"/>
            <a:ext cx="8009256" cy="794050"/>
            <a:chOff x="893468" y="152400"/>
            <a:chExt cx="8009256" cy="794050"/>
          </a:xfrm>
        </p:grpSpPr>
        <p:sp>
          <p:nvSpPr>
            <p:cNvPr id="8" name="Rectangle: Rounded Corners 74">
              <a:extLst>
                <a:ext uri="{FF2B5EF4-FFF2-40B4-BE49-F238E27FC236}">
                  <a16:creationId xmlns:a16="http://schemas.microsoft.com/office/drawing/2014/main" xmlns="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1331149" y="76200"/>
            <a:ext cx="7866857" cy="683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CAPAIAN KINERJA PELAYANAN</a:t>
            </a:r>
            <a:endParaRPr lang="en-US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17396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233352027"/>
              </p:ext>
            </p:extLst>
          </p:nvPr>
        </p:nvGraphicFramePr>
        <p:xfrm>
          <a:off x="0" y="1545366"/>
          <a:ext cx="11943673" cy="223997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75284"/>
                <a:gridCol w="2593874"/>
                <a:gridCol w="2172369"/>
                <a:gridCol w="2167382"/>
                <a:gridCol w="2167382"/>
                <a:gridCol w="2167382"/>
              </a:tblGrid>
              <a:tr h="305785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BULAN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</a:tr>
              <a:tr h="2674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2.067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1.175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1.291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1.450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</a:tr>
              <a:tr h="248604"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NPBI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1.029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1.003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1.059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1.324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1.250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1.372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1.376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A97808-3995-45F5-8371-166D4A9BA4F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93468" y="152400"/>
            <a:ext cx="8304538" cy="794050"/>
            <a:chOff x="893468" y="152400"/>
            <a:chExt cx="8009256" cy="794050"/>
          </a:xfrm>
        </p:grpSpPr>
        <p:sp>
          <p:nvSpPr>
            <p:cNvPr id="7" name="Rectangle: Rounded Corners 74">
              <a:extLst>
                <a:ext uri="{FF2B5EF4-FFF2-40B4-BE49-F238E27FC236}">
                  <a16:creationId xmlns:a16="http://schemas.microsoft.com/office/drawing/2014/main" xmlns="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1436964" y="48643"/>
            <a:ext cx="7866857" cy="683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PELAYANAN BERDASARKAN CARA BAYAR</a:t>
            </a:r>
            <a:endParaRPr lang="en-US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261764" y="1124744"/>
            <a:ext cx="360040" cy="288032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5820" y="1050206"/>
            <a:ext cx="26725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  <a:endParaRPr lang="en-US" sz="24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135467" y="3828246"/>
            <a:ext cx="360040" cy="288032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56113" y="3763642"/>
            <a:ext cx="24609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INAP</a:t>
            </a:r>
            <a:endParaRPr lang="en-US" sz="24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405780" y="3830935"/>
            <a:ext cx="360040" cy="288032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25" name="Table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5814332"/>
              </p:ext>
            </p:extLst>
          </p:nvPr>
        </p:nvGraphicFramePr>
        <p:xfrm>
          <a:off x="0" y="4200943"/>
          <a:ext cx="11950120" cy="223997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75284"/>
                <a:gridCol w="2595358"/>
                <a:gridCol w="2173612"/>
                <a:gridCol w="2168622"/>
                <a:gridCol w="2168622"/>
                <a:gridCol w="2168622"/>
              </a:tblGrid>
              <a:tr h="305785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CARA BAYAR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BULAN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</a:tr>
              <a:tr h="2674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UMUM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</a:tr>
              <a:tr h="248604"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</a:tabLst>
                      </a:pPr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>
                        <a:tabLst>
                          <a:tab pos="0" algn="l"/>
                        </a:tabLst>
                      </a:pPr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NPBI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PBI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JKD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</a:tr>
              <a:tr h="248604"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2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BKMKS</a:t>
                      </a:r>
                      <a:endParaRPr lang="en-US" sz="12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67" marR="182067" marT="68558" marB="68558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0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2667245"/>
              </p:ext>
            </p:extLst>
          </p:nvPr>
        </p:nvGraphicFramePr>
        <p:xfrm>
          <a:off x="117747" y="1057828"/>
          <a:ext cx="12074722" cy="578990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662294"/>
                <a:gridCol w="2695510"/>
                <a:gridCol w="2391994"/>
                <a:gridCol w="2108308"/>
                <a:gridCol w="2108308"/>
                <a:gridCol w="2108308"/>
              </a:tblGrid>
              <a:tr h="283974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KOTA ASAL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 smtClean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</a:tr>
              <a:tr h="283974"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</a:p>
                  </a:txBody>
                  <a:tcPr marL="181922" marR="181922" marT="68546" marB="68546" anchor="ctr"/>
                </a:tc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SURAKARTA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654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0" marR="0" marT="0" marB="0" anchor="ctr"/>
                </a:tc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WONOGIRI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190</a:t>
                      </a:r>
                    </a:p>
                  </a:txBody>
                  <a:tcPr marL="0" marR="0" marT="0" marB="0" anchor="ctr"/>
                </a:tc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SUKOHARJO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606</a:t>
                      </a:r>
                    </a:p>
                  </a:txBody>
                  <a:tcPr marL="0" marR="0" marT="0" marB="0" anchor="ctr"/>
                </a:tc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KARANGANYAR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683</a:t>
                      </a:r>
                    </a:p>
                  </a:txBody>
                  <a:tcPr marL="0" marR="0" marT="0" marB="0" anchor="ctr"/>
                </a:tc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SRAGEN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662</a:t>
                      </a:r>
                    </a:p>
                  </a:txBody>
                  <a:tcPr marL="0" marR="0" marT="0" marB="0" anchor="ctr"/>
                </a:tc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BOYOLALI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423</a:t>
                      </a:r>
                    </a:p>
                  </a:txBody>
                  <a:tcPr marL="0" marR="0" marT="0" marB="0" anchor="ctr"/>
                </a:tc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KLATEN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262</a:t>
                      </a:r>
                    </a:p>
                  </a:txBody>
                  <a:tcPr marL="0" marR="0" marT="0" marB="0" anchor="ctr"/>
                </a:tc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BLORA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</a:p>
                  </a:txBody>
                  <a:tcPr marL="0" marR="0" marT="0" marB="0" anchor="ctr"/>
                </a:tc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GROBOGAN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</a:p>
                  </a:txBody>
                  <a:tcPr marL="0" marR="0" marT="0" marB="0" anchor="ctr"/>
                </a:tc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</a:t>
                      </a:r>
                      <a:r>
                        <a:rPr lang="en-US" sz="1100" b="1" baseline="0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JATENG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109</a:t>
                      </a:r>
                    </a:p>
                  </a:txBody>
                  <a:tcPr marL="0" marR="0" marT="0" marB="0" anchor="ctr"/>
                </a:tc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NGAWI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84</a:t>
                      </a:r>
                    </a:p>
                  </a:txBody>
                  <a:tcPr marL="0" marR="0" marT="0" marB="0" anchor="ctr"/>
                </a:tc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MAGETAN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81</a:t>
                      </a:r>
                    </a:p>
                  </a:txBody>
                  <a:tcPr marL="0" marR="0" marT="0" marB="0" anchor="ctr"/>
                </a:tc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MADIUN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0" marR="0" marT="0" marB="0" anchor="ctr"/>
                </a:tc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PONOROGO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49</a:t>
                      </a:r>
                    </a:p>
                  </a:txBody>
                  <a:tcPr marL="0" marR="0" marT="0" marB="0" anchor="ctr"/>
                </a:tc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PACITAN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0" marR="0" marT="0" marB="0" anchor="ctr"/>
                </a:tc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BOJONEGORO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/>
                </a:tc>
              </a:tr>
              <a:tr h="2839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17.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C0C0C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LL JATIM</a:t>
                      </a:r>
                      <a:endParaRPr lang="en-US" sz="1100" b="1" dirty="0">
                        <a:solidFill>
                          <a:srgbClr val="0C0C0C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2" marR="181922" marT="68546" marB="68546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76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893468" y="44624"/>
            <a:ext cx="8304538" cy="611863"/>
            <a:chOff x="893468" y="152400"/>
            <a:chExt cx="8009256" cy="794050"/>
          </a:xfrm>
        </p:grpSpPr>
        <p:sp>
          <p:nvSpPr>
            <p:cNvPr id="6" name="Rectangle: Rounded Corners 74">
              <a:extLst>
                <a:ext uri="{FF2B5EF4-FFF2-40B4-BE49-F238E27FC236}">
                  <a16:creationId xmlns:a16="http://schemas.microsoft.com/office/drawing/2014/main" xmlns="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1436964" y="-99392"/>
            <a:ext cx="7866857" cy="683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KUNJUNGAN BERDASARKAN WILAYAH</a:t>
            </a:r>
            <a:endParaRPr lang="en-US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494255" y="702120"/>
            <a:ext cx="288032" cy="252233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2287" y="614036"/>
            <a:ext cx="225574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  <a:endParaRPr lang="en-US" sz="2000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5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45760" y="1563092"/>
            <a:ext cx="9011241" cy="5197425"/>
            <a:chOff x="918260" y="-381000"/>
            <a:chExt cx="10129109" cy="6291017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260" y="-381000"/>
              <a:ext cx="9809450" cy="629101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  <a:extLst/>
          </p:spPr>
        </p:pic>
        <p:grpSp>
          <p:nvGrpSpPr>
            <p:cNvPr id="46" name="Group 45"/>
            <p:cNvGrpSpPr/>
            <p:nvPr/>
          </p:nvGrpSpPr>
          <p:grpSpPr>
            <a:xfrm>
              <a:off x="9194574" y="1100822"/>
              <a:ext cx="722546" cy="668221"/>
              <a:chOff x="4152666" y="4894379"/>
              <a:chExt cx="988752" cy="949601"/>
            </a:xfrm>
          </p:grpSpPr>
          <p:sp>
            <p:nvSpPr>
              <p:cNvPr id="44" name="Teardrop 4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9202921" y="2337983"/>
              <a:ext cx="722546" cy="668221"/>
              <a:chOff x="4152666" y="4894379"/>
              <a:chExt cx="988752" cy="949601"/>
            </a:xfrm>
          </p:grpSpPr>
          <p:sp>
            <p:nvSpPr>
              <p:cNvPr id="48" name="Teardrop 47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694612" y="1147527"/>
              <a:ext cx="722546" cy="668221"/>
              <a:chOff x="4152666" y="4894379"/>
              <a:chExt cx="988752" cy="949601"/>
            </a:xfrm>
          </p:grpSpPr>
          <p:sp>
            <p:nvSpPr>
              <p:cNvPr id="51" name="Teardrop 50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7030A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9810360" y="3855794"/>
              <a:ext cx="750377" cy="807616"/>
              <a:chOff x="4152666" y="4894379"/>
              <a:chExt cx="988752" cy="949601"/>
            </a:xfrm>
          </p:grpSpPr>
          <p:sp>
            <p:nvSpPr>
              <p:cNvPr id="54" name="Teardrop 5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0" name="Straight Connector 59"/>
            <p:cNvCxnSpPr>
              <a:endCxn id="54" idx="7"/>
            </p:cNvCxnSpPr>
            <p:nvPr/>
          </p:nvCxnSpPr>
          <p:spPr>
            <a:xfrm>
              <a:off x="8446886" y="4191000"/>
              <a:ext cx="1739502" cy="8254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10276068" y="2611204"/>
              <a:ext cx="750377" cy="807616"/>
              <a:chOff x="4152666" y="4894379"/>
              <a:chExt cx="988752" cy="949601"/>
            </a:xfrm>
          </p:grpSpPr>
          <p:sp>
            <p:nvSpPr>
              <p:cNvPr id="65" name="Teardrop 64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7" name="Straight Connector 66"/>
            <p:cNvCxnSpPr>
              <a:endCxn id="65" idx="7"/>
            </p:cNvCxnSpPr>
            <p:nvPr/>
          </p:nvCxnSpPr>
          <p:spPr>
            <a:xfrm>
              <a:off x="8446886" y="3276600"/>
              <a:ext cx="2205210" cy="495266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endCxn id="48" idx="7"/>
            </p:cNvCxnSpPr>
            <p:nvPr/>
          </p:nvCxnSpPr>
          <p:spPr>
            <a:xfrm>
              <a:off x="8547968" y="2915443"/>
              <a:ext cx="965831" cy="43044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6704012" y="2256984"/>
              <a:ext cx="722546" cy="668221"/>
              <a:chOff x="4152666" y="4894379"/>
              <a:chExt cx="988752" cy="949601"/>
            </a:xfrm>
          </p:grpSpPr>
          <p:sp>
            <p:nvSpPr>
              <p:cNvPr id="74" name="Teardrop 7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6230662" y="3202083"/>
              <a:ext cx="722546" cy="668221"/>
              <a:chOff x="4152666" y="4894379"/>
              <a:chExt cx="988752" cy="949601"/>
            </a:xfrm>
          </p:grpSpPr>
          <p:sp>
            <p:nvSpPr>
              <p:cNvPr id="77" name="Teardrop 76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DD0F8A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9" name="Straight Connector 78"/>
            <p:cNvCxnSpPr>
              <a:endCxn id="77" idx="7"/>
            </p:cNvCxnSpPr>
            <p:nvPr/>
          </p:nvCxnSpPr>
          <p:spPr>
            <a:xfrm flipH="1">
              <a:off x="6541540" y="3536193"/>
              <a:ext cx="788221" cy="673796"/>
            </a:xfrm>
            <a:prstGeom prst="line">
              <a:avLst/>
            </a:prstGeom>
            <a:ln w="28575">
              <a:solidFill>
                <a:srgbClr val="DD0F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 rot="20617462">
              <a:off x="6761715" y="4193562"/>
              <a:ext cx="722546" cy="668221"/>
              <a:chOff x="4152666" y="4894379"/>
              <a:chExt cx="988752" cy="949601"/>
            </a:xfrm>
          </p:grpSpPr>
          <p:sp>
            <p:nvSpPr>
              <p:cNvPr id="83" name="Teardrop 82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5" name="Straight Connector 84"/>
            <p:cNvCxnSpPr>
              <a:endCxn id="74" idx="7"/>
            </p:cNvCxnSpPr>
            <p:nvPr/>
          </p:nvCxnSpPr>
          <p:spPr>
            <a:xfrm flipH="1">
              <a:off x="7014890" y="3162809"/>
              <a:ext cx="467271" cy="102081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endCxn id="83" idx="7"/>
            </p:cNvCxnSpPr>
            <p:nvPr/>
          </p:nvCxnSpPr>
          <p:spPr>
            <a:xfrm flipH="1">
              <a:off x="7264602" y="3615009"/>
              <a:ext cx="791284" cy="157333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/>
            <p:cNvGrpSpPr/>
            <p:nvPr/>
          </p:nvGrpSpPr>
          <p:grpSpPr>
            <a:xfrm>
              <a:off x="2858134" y="1481637"/>
              <a:ext cx="1026477" cy="911571"/>
              <a:chOff x="4152666" y="4894379"/>
              <a:chExt cx="988752" cy="949601"/>
            </a:xfrm>
          </p:grpSpPr>
          <p:sp>
            <p:nvSpPr>
              <p:cNvPr id="96" name="Teardrop 95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704011" y="639149"/>
              <a:ext cx="722546" cy="668221"/>
              <a:chOff x="4152666" y="4894379"/>
              <a:chExt cx="988752" cy="949601"/>
            </a:xfrm>
          </p:grpSpPr>
          <p:sp>
            <p:nvSpPr>
              <p:cNvPr id="99" name="Teardrop 98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99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1" name="Straight Connector 100"/>
            <p:cNvCxnSpPr>
              <a:stCxn id="99" idx="7"/>
            </p:cNvCxnSpPr>
            <p:nvPr/>
          </p:nvCxnSpPr>
          <p:spPr>
            <a:xfrm>
              <a:off x="7014889" y="1647055"/>
              <a:ext cx="1040995" cy="15667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9281287" y="1233142"/>
              <a:ext cx="535512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BLO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116</a:t>
              </a:r>
              <a:endParaRPr lang="en-US" sz="10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320858" y="2716722"/>
              <a:ext cx="726511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2"/>
                  </a:solidFill>
                  <a:latin typeface="Arial Black" pitchFamily="34" charset="0"/>
                </a:rPr>
                <a:t>KRA</a:t>
              </a:r>
            </a:p>
            <a:p>
              <a:pPr algn="ctr"/>
              <a:r>
                <a:rPr lang="en-US" sz="1200" b="1" dirty="0" smtClean="0">
                  <a:solidFill>
                    <a:schemeClr val="tx2"/>
                  </a:solidFill>
                  <a:latin typeface="Arial Black" pitchFamily="34" charset="0"/>
                </a:rPr>
                <a:t>2.789</a:t>
              </a:r>
              <a:endParaRPr lang="en-US" sz="1200" b="1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854619" y="4033397"/>
              <a:ext cx="665896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Arial Black" pitchFamily="34" charset="0"/>
                </a:rPr>
                <a:t>WON</a:t>
              </a:r>
            </a:p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Arial Black" pitchFamily="34" charset="0"/>
                </a:rPr>
                <a:t>787</a:t>
              </a:r>
              <a:endParaRPr lang="en-US" sz="12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236742" y="2460178"/>
              <a:ext cx="638219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SRA</a:t>
              </a:r>
            </a:p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2.650</a:t>
              </a:r>
              <a:endParaRPr lang="en-US" sz="10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734472" y="1242145"/>
              <a:ext cx="628057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GRO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113</a:t>
              </a:r>
              <a:endParaRPr lang="en-US" sz="12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747536" y="729326"/>
              <a:ext cx="638219" cy="52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SKA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2.578</a:t>
              </a:r>
              <a:endParaRPr lang="en-US" sz="10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24112" y="2351602"/>
              <a:ext cx="685067" cy="52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Arial Black" pitchFamily="34" charset="0"/>
                </a:rPr>
                <a:t>BOY</a:t>
              </a:r>
            </a:p>
            <a:p>
              <a:pPr algn="ctr"/>
              <a:r>
                <a:rPr lang="en-US" sz="1100" dirty="0" smtClean="0">
                  <a:solidFill>
                    <a:srgbClr val="000000"/>
                  </a:solidFill>
                  <a:latin typeface="Arial Black" pitchFamily="34" charset="0"/>
                </a:rPr>
                <a:t>1.536</a:t>
              </a:r>
              <a:endParaRPr lang="en-US" sz="11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275949" y="3310201"/>
              <a:ext cx="602182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KLA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559</a:t>
              </a:r>
              <a:endParaRPr lang="en-US" sz="12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793776" y="4288531"/>
              <a:ext cx="638219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SUK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2.497</a:t>
              </a:r>
              <a:endParaRPr lang="en-US" sz="10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958847" y="1602443"/>
              <a:ext cx="865253" cy="670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JATENG</a:t>
              </a:r>
            </a:p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LAIN</a:t>
              </a:r>
            </a:p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467</a:t>
              </a:r>
              <a:endParaRPr lang="en-US" sz="10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</p:grpSp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2117139" y="1032369"/>
            <a:ext cx="7449173" cy="106144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</a:t>
            </a: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 </a:t>
            </a:r>
            <a:b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SURAKARTA &amp; JAWA TENGAH</a:t>
            </a:r>
            <a:endParaRPr lang="en-US" sz="27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0045" y="228600"/>
            <a:ext cx="4339816" cy="7620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413851" y="228600"/>
            <a:ext cx="41560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C0C0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RAWAT JALAN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C0C0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05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889093" y="924345"/>
            <a:ext cx="1496506" cy="907646"/>
            <a:chOff x="9947672" y="2617374"/>
            <a:chExt cx="1589611" cy="1023893"/>
          </a:xfrm>
        </p:grpSpPr>
        <p:sp>
          <p:nvSpPr>
            <p:cNvPr id="25" name="Teardrop 24"/>
            <p:cNvSpPr/>
            <p:nvPr/>
          </p:nvSpPr>
          <p:spPr>
            <a:xfrm rot="8222429">
              <a:off x="10260378" y="2617374"/>
              <a:ext cx="964200" cy="1023893"/>
            </a:xfrm>
            <a:prstGeom prst="teardrop">
              <a:avLst>
                <a:gd name="adj" fmla="val 179545"/>
              </a:avLst>
            </a:prstGeom>
            <a:solidFill>
              <a:srgbClr val="FF3300"/>
            </a:solidFill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341735" y="2696688"/>
              <a:ext cx="801486" cy="8847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947672" y="2898487"/>
              <a:ext cx="1589611" cy="520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 smtClean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MAGETAN</a:t>
              </a:r>
            </a:p>
            <a:p>
              <a:pPr algn="ctr">
                <a:defRPr/>
              </a:pPr>
              <a:r>
                <a:rPr lang="en-US" sz="1200" b="1" dirty="0" smtClean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357</a:t>
              </a:r>
              <a:endParaRPr lang="en-US" sz="1200" b="1" dirty="0">
                <a:solidFill>
                  <a:srgbClr val="0C0C0C"/>
                </a:solidFill>
                <a:latin typeface="Arial Black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8016" y="1251155"/>
            <a:ext cx="10515600" cy="5310055"/>
            <a:chOff x="455612" y="927269"/>
            <a:chExt cx="10515600" cy="5310055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612" y="1427726"/>
              <a:ext cx="10134600" cy="48095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grpSp>
          <p:nvGrpSpPr>
            <p:cNvPr id="3" name="Group 2"/>
            <p:cNvGrpSpPr/>
            <p:nvPr/>
          </p:nvGrpSpPr>
          <p:grpSpPr>
            <a:xfrm>
              <a:off x="455612" y="2693059"/>
              <a:ext cx="1589611" cy="1023893"/>
              <a:chOff x="9947672" y="2617374"/>
              <a:chExt cx="1589611" cy="1023893"/>
            </a:xfrm>
          </p:grpSpPr>
          <p:sp>
            <p:nvSpPr>
              <p:cNvPr id="18" name="Teardrop 1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9947672" y="2898487"/>
                <a:ext cx="158961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PACITAN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74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702605" y="927269"/>
              <a:ext cx="1499289" cy="896205"/>
              <a:chOff x="9947672" y="2617374"/>
              <a:chExt cx="1589611" cy="1023893"/>
            </a:xfrm>
          </p:grpSpPr>
          <p:sp>
            <p:nvSpPr>
              <p:cNvPr id="21" name="Teardrop 20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9947672" y="2898487"/>
                <a:ext cx="1589611" cy="527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NGAWI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331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795286" y="1330983"/>
              <a:ext cx="1589611" cy="1023893"/>
              <a:chOff x="9947672" y="2617374"/>
              <a:chExt cx="1589611" cy="1023893"/>
            </a:xfrm>
          </p:grpSpPr>
          <p:sp>
            <p:nvSpPr>
              <p:cNvPr id="34" name="Teardrop 33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FFCC0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947672" y="2898487"/>
                <a:ext cx="1589611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BOJO</a:t>
                </a:r>
              </a:p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NEGORO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56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305148" y="2191432"/>
              <a:ext cx="1385361" cy="894978"/>
              <a:chOff x="9947672" y="2617374"/>
              <a:chExt cx="1589611" cy="1023893"/>
            </a:xfrm>
          </p:grpSpPr>
          <p:sp>
            <p:nvSpPr>
              <p:cNvPr id="38" name="Teardrop 3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B05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9947672" y="2898487"/>
                <a:ext cx="1589611" cy="475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MADIUN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150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333865" y="3145138"/>
              <a:ext cx="1589611" cy="1023893"/>
              <a:chOff x="9947672" y="2617374"/>
              <a:chExt cx="1589611" cy="1023893"/>
            </a:xfrm>
          </p:grpSpPr>
          <p:sp>
            <p:nvSpPr>
              <p:cNvPr id="42" name="Teardrop 41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AF0101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9947672" y="2898487"/>
                <a:ext cx="1589611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PONOROGO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197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cxnSp>
          <p:nvCxnSpPr>
            <p:cNvPr id="46" name="Straight Connector 45"/>
            <p:cNvCxnSpPr/>
            <p:nvPr/>
          </p:nvCxnSpPr>
          <p:spPr>
            <a:xfrm>
              <a:off x="2385389" y="4191000"/>
              <a:ext cx="1743281" cy="6096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5" idx="7"/>
            </p:cNvCxnSpPr>
            <p:nvPr/>
          </p:nvCxnSpPr>
          <p:spPr>
            <a:xfrm>
              <a:off x="1493862" y="2205925"/>
              <a:ext cx="739917" cy="1554018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21" idx="7"/>
            </p:cNvCxnSpPr>
            <p:nvPr/>
          </p:nvCxnSpPr>
          <p:spPr>
            <a:xfrm>
              <a:off x="2397456" y="2650995"/>
              <a:ext cx="155089" cy="78484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6094412" y="960926"/>
              <a:ext cx="1907097" cy="1205168"/>
              <a:chOff x="9947672" y="2617374"/>
              <a:chExt cx="1589611" cy="1023893"/>
            </a:xfrm>
          </p:grpSpPr>
          <p:sp>
            <p:nvSpPr>
              <p:cNvPr id="62" name="Teardrop 61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947672" y="2898487"/>
                <a:ext cx="1589611" cy="549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JATIM 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LAINNYA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419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45" name="Title 2"/>
          <p:cNvSpPr>
            <a:spLocks noGrp="1"/>
          </p:cNvSpPr>
          <p:nvPr>
            <p:ph type="title"/>
          </p:nvPr>
        </p:nvSpPr>
        <p:spPr>
          <a:xfrm>
            <a:off x="3436269" y="0"/>
            <a:ext cx="7701370" cy="106144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</a:t>
            </a: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 </a:t>
            </a: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JAWA TIMUR</a:t>
            </a:r>
            <a:endParaRPr lang="en-US" sz="27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7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45760" y="1563092"/>
            <a:ext cx="8992626" cy="5197425"/>
            <a:chOff x="918260" y="-381000"/>
            <a:chExt cx="10108185" cy="6291017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260" y="-381000"/>
              <a:ext cx="9809450" cy="629101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  <a:extLst/>
          </p:spPr>
        </p:pic>
        <p:grpSp>
          <p:nvGrpSpPr>
            <p:cNvPr id="46" name="Group 45"/>
            <p:cNvGrpSpPr/>
            <p:nvPr/>
          </p:nvGrpSpPr>
          <p:grpSpPr>
            <a:xfrm>
              <a:off x="9194574" y="1100822"/>
              <a:ext cx="722546" cy="668221"/>
              <a:chOff x="4152666" y="4894379"/>
              <a:chExt cx="988752" cy="949601"/>
            </a:xfrm>
          </p:grpSpPr>
          <p:sp>
            <p:nvSpPr>
              <p:cNvPr id="44" name="Teardrop 4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9202921" y="2337983"/>
              <a:ext cx="722546" cy="668221"/>
              <a:chOff x="4152666" y="4894379"/>
              <a:chExt cx="988752" cy="949601"/>
            </a:xfrm>
          </p:grpSpPr>
          <p:sp>
            <p:nvSpPr>
              <p:cNvPr id="48" name="Teardrop 47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694612" y="1147527"/>
              <a:ext cx="722546" cy="668221"/>
              <a:chOff x="4152666" y="4894379"/>
              <a:chExt cx="988752" cy="949601"/>
            </a:xfrm>
          </p:grpSpPr>
          <p:sp>
            <p:nvSpPr>
              <p:cNvPr id="51" name="Teardrop 50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7030A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9810360" y="3855794"/>
              <a:ext cx="750377" cy="807616"/>
              <a:chOff x="4152666" y="4894379"/>
              <a:chExt cx="988752" cy="949601"/>
            </a:xfrm>
          </p:grpSpPr>
          <p:sp>
            <p:nvSpPr>
              <p:cNvPr id="54" name="Teardrop 5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0" name="Straight Connector 59"/>
            <p:cNvCxnSpPr>
              <a:endCxn id="54" idx="7"/>
            </p:cNvCxnSpPr>
            <p:nvPr/>
          </p:nvCxnSpPr>
          <p:spPr>
            <a:xfrm>
              <a:off x="8446886" y="4191000"/>
              <a:ext cx="1739502" cy="8254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>
              <a:off x="10276068" y="2611204"/>
              <a:ext cx="750377" cy="807616"/>
              <a:chOff x="4152666" y="4894379"/>
              <a:chExt cx="988752" cy="949601"/>
            </a:xfrm>
          </p:grpSpPr>
          <p:sp>
            <p:nvSpPr>
              <p:cNvPr id="65" name="Teardrop 64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285126" y="4998747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7" name="Straight Connector 66"/>
            <p:cNvCxnSpPr>
              <a:endCxn id="65" idx="7"/>
            </p:cNvCxnSpPr>
            <p:nvPr/>
          </p:nvCxnSpPr>
          <p:spPr>
            <a:xfrm>
              <a:off x="8446886" y="3276600"/>
              <a:ext cx="2205210" cy="495266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endCxn id="48" idx="7"/>
            </p:cNvCxnSpPr>
            <p:nvPr/>
          </p:nvCxnSpPr>
          <p:spPr>
            <a:xfrm>
              <a:off x="8547968" y="2915443"/>
              <a:ext cx="965831" cy="43044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6704012" y="2256984"/>
              <a:ext cx="722546" cy="668221"/>
              <a:chOff x="4152666" y="4894379"/>
              <a:chExt cx="988752" cy="949601"/>
            </a:xfrm>
          </p:grpSpPr>
          <p:sp>
            <p:nvSpPr>
              <p:cNvPr id="74" name="Teardrop 73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CC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6230662" y="3202083"/>
              <a:ext cx="722546" cy="668221"/>
              <a:chOff x="4152666" y="4894379"/>
              <a:chExt cx="988752" cy="949601"/>
            </a:xfrm>
          </p:grpSpPr>
          <p:sp>
            <p:nvSpPr>
              <p:cNvPr id="77" name="Teardrop 76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DD0F8A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9" name="Straight Connector 78"/>
            <p:cNvCxnSpPr>
              <a:endCxn id="77" idx="7"/>
            </p:cNvCxnSpPr>
            <p:nvPr/>
          </p:nvCxnSpPr>
          <p:spPr>
            <a:xfrm flipH="1">
              <a:off x="6541540" y="3536193"/>
              <a:ext cx="788221" cy="673796"/>
            </a:xfrm>
            <a:prstGeom prst="line">
              <a:avLst/>
            </a:prstGeom>
            <a:ln w="28575">
              <a:solidFill>
                <a:srgbClr val="DD0F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 rot="20617462">
              <a:off x="6761715" y="4193562"/>
              <a:ext cx="722546" cy="668221"/>
              <a:chOff x="4152666" y="4894379"/>
              <a:chExt cx="988752" cy="949601"/>
            </a:xfrm>
          </p:grpSpPr>
          <p:sp>
            <p:nvSpPr>
              <p:cNvPr id="83" name="Teardrop 82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5" name="Straight Connector 84"/>
            <p:cNvCxnSpPr>
              <a:endCxn id="74" idx="7"/>
            </p:cNvCxnSpPr>
            <p:nvPr/>
          </p:nvCxnSpPr>
          <p:spPr>
            <a:xfrm flipH="1">
              <a:off x="7014890" y="3162809"/>
              <a:ext cx="467271" cy="102081"/>
            </a:xfrm>
            <a:prstGeom prst="line">
              <a:avLst/>
            </a:prstGeom>
            <a:ln w="28575">
              <a:solidFill>
                <a:srgbClr val="CC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endCxn id="83" idx="7"/>
            </p:cNvCxnSpPr>
            <p:nvPr/>
          </p:nvCxnSpPr>
          <p:spPr>
            <a:xfrm flipH="1">
              <a:off x="7264602" y="3615009"/>
              <a:ext cx="791284" cy="157333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/>
            <p:cNvGrpSpPr/>
            <p:nvPr/>
          </p:nvGrpSpPr>
          <p:grpSpPr>
            <a:xfrm>
              <a:off x="2858134" y="1481637"/>
              <a:ext cx="1026477" cy="911571"/>
              <a:chOff x="4152666" y="4894379"/>
              <a:chExt cx="988752" cy="949601"/>
            </a:xfrm>
          </p:grpSpPr>
          <p:sp>
            <p:nvSpPr>
              <p:cNvPr id="96" name="Teardrop 95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3300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6704011" y="639149"/>
              <a:ext cx="722546" cy="668221"/>
              <a:chOff x="4152666" y="4894379"/>
              <a:chExt cx="988752" cy="949601"/>
            </a:xfrm>
          </p:grpSpPr>
          <p:sp>
            <p:nvSpPr>
              <p:cNvPr id="99" name="Teardrop 98"/>
              <p:cNvSpPr/>
              <p:nvPr/>
            </p:nvSpPr>
            <p:spPr>
              <a:xfrm rot="8222429">
                <a:off x="4152666" y="4894379"/>
                <a:ext cx="988752" cy="949601"/>
              </a:xfrm>
              <a:prstGeom prst="teardrop">
                <a:avLst>
                  <a:gd name="adj" fmla="val 137309"/>
                </a:avLst>
              </a:prstGeom>
              <a:solidFill>
                <a:srgbClr val="FF9933"/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4285125" y="4998748"/>
                <a:ext cx="723834" cy="7162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1" name="Straight Connector 100"/>
            <p:cNvCxnSpPr>
              <a:stCxn id="99" idx="7"/>
            </p:cNvCxnSpPr>
            <p:nvPr/>
          </p:nvCxnSpPr>
          <p:spPr>
            <a:xfrm>
              <a:off x="7014889" y="1647055"/>
              <a:ext cx="1040995" cy="15667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9249429" y="1233142"/>
              <a:ext cx="599228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BLO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53</a:t>
              </a:r>
              <a:endParaRPr lang="en-US" sz="12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375394" y="2809910"/>
              <a:ext cx="551729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tx2"/>
                  </a:solidFill>
                  <a:latin typeface="Arial Black" pitchFamily="34" charset="0"/>
                </a:rPr>
                <a:t>KRA</a:t>
              </a:r>
            </a:p>
            <a:p>
              <a:pPr algn="ctr"/>
              <a:r>
                <a:rPr lang="en-US" sz="1000" b="1" dirty="0" smtClean="0">
                  <a:solidFill>
                    <a:schemeClr val="tx2"/>
                  </a:solidFill>
                  <a:latin typeface="Arial Black" pitchFamily="34" charset="0"/>
                </a:rPr>
                <a:t>133</a:t>
              </a:r>
              <a:endParaRPr lang="en-US" sz="1000" b="1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854619" y="4033397"/>
              <a:ext cx="665896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Arial Black" pitchFamily="34" charset="0"/>
                </a:rPr>
                <a:t>WON</a:t>
              </a:r>
            </a:p>
            <a:p>
              <a:pPr algn="ctr"/>
              <a:r>
                <a:rPr lang="en-US" sz="1200" dirty="0" smtClean="0">
                  <a:solidFill>
                    <a:schemeClr val="tx2"/>
                  </a:solidFill>
                  <a:latin typeface="Arial Black" pitchFamily="34" charset="0"/>
                </a:rPr>
                <a:t>87</a:t>
              </a:r>
              <a:endParaRPr lang="en-US" sz="12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288091" y="2460178"/>
              <a:ext cx="535512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SRA</a:t>
              </a:r>
            </a:p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136</a:t>
              </a:r>
              <a:endParaRPr lang="en-US" sz="1000" dirty="0">
                <a:solidFill>
                  <a:srgbClr val="0C0C0C"/>
                </a:solidFill>
                <a:latin typeface="Arial Black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734472" y="1242145"/>
              <a:ext cx="628057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C0C0C"/>
                  </a:solidFill>
                  <a:latin typeface="Arial Black" pitchFamily="34" charset="0"/>
                </a:rPr>
                <a:t>GRO</a:t>
              </a:r>
            </a:p>
            <a:p>
              <a:pPr algn="ctr"/>
              <a:r>
                <a:rPr lang="en-US" sz="1200" dirty="0" smtClean="0">
                  <a:solidFill>
                    <a:srgbClr val="0C0C0C"/>
                  </a:solidFill>
                  <a:latin typeface="Arial Black" pitchFamily="34" charset="0"/>
                </a:rPr>
                <a:t>13</a:t>
              </a:r>
              <a:endParaRPr lang="en-US" sz="1200" dirty="0">
                <a:solidFill>
                  <a:srgbClr val="0C0C0C"/>
                </a:solidFill>
                <a:latin typeface="Arial Black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794385" y="729326"/>
              <a:ext cx="544521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SKA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 Black" pitchFamily="34" charset="0"/>
                </a:rPr>
                <a:t>91</a:t>
              </a:r>
              <a:endParaRPr lang="en-US" sz="10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790781" y="2351602"/>
              <a:ext cx="551729" cy="484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BOY</a:t>
              </a:r>
            </a:p>
            <a:p>
              <a:pPr algn="ctr"/>
              <a:r>
                <a:rPr lang="en-US" sz="1000" dirty="0" smtClean="0">
                  <a:solidFill>
                    <a:schemeClr val="tx2"/>
                  </a:solidFill>
                  <a:latin typeface="Arial Black" pitchFamily="34" charset="0"/>
                </a:rPr>
                <a:t>85</a:t>
              </a:r>
              <a:endParaRPr lang="en-US" sz="10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275949" y="3310201"/>
              <a:ext cx="602182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C0C0C"/>
                  </a:solidFill>
                  <a:latin typeface="Arial Black" pitchFamily="34" charset="0"/>
                </a:rPr>
                <a:t>KLA</a:t>
              </a:r>
            </a:p>
            <a:p>
              <a:pPr algn="ctr"/>
              <a:r>
                <a:rPr lang="en-US" sz="1200" dirty="0" smtClean="0">
                  <a:solidFill>
                    <a:srgbClr val="0C0C0C"/>
                  </a:solidFill>
                  <a:latin typeface="Arial Black" pitchFamily="34" charset="0"/>
                </a:rPr>
                <a:t>7</a:t>
              </a:r>
              <a:endParaRPr lang="en-US" sz="1200" dirty="0">
                <a:solidFill>
                  <a:srgbClr val="0C0C0C"/>
                </a:solidFill>
                <a:latin typeface="Arial Black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802785" y="4288531"/>
              <a:ext cx="620199" cy="558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SUK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  <a:latin typeface="Arial Black" pitchFamily="34" charset="0"/>
                </a:rPr>
                <a:t>123</a:t>
              </a:r>
              <a:endParaRPr lang="en-US" sz="1200" dirty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958846" y="1602443"/>
              <a:ext cx="865253" cy="670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JATENG</a:t>
              </a:r>
            </a:p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LAIN</a:t>
              </a:r>
            </a:p>
            <a:p>
              <a:pPr algn="ctr"/>
              <a:r>
                <a:rPr lang="en-US" sz="1000" dirty="0" smtClean="0">
                  <a:solidFill>
                    <a:srgbClr val="0C0C0C"/>
                  </a:solidFill>
                  <a:latin typeface="Arial Black" pitchFamily="34" charset="0"/>
                </a:rPr>
                <a:t>133</a:t>
              </a:r>
              <a:endParaRPr lang="en-US" sz="1000" dirty="0">
                <a:solidFill>
                  <a:srgbClr val="0C0C0C"/>
                </a:solidFill>
                <a:latin typeface="Arial Black" pitchFamily="34" charset="0"/>
              </a:endParaRPr>
            </a:p>
          </p:txBody>
        </p:sp>
      </p:grpSp>
      <p:sp>
        <p:nvSpPr>
          <p:cNvPr id="70" name="Title 2"/>
          <p:cNvSpPr>
            <a:spLocks noGrp="1"/>
          </p:cNvSpPr>
          <p:nvPr>
            <p:ph type="title"/>
          </p:nvPr>
        </p:nvSpPr>
        <p:spPr>
          <a:xfrm>
            <a:off x="2117139" y="1032369"/>
            <a:ext cx="7449173" cy="106144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</a:t>
            </a: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 </a:t>
            </a:r>
            <a:b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SURAKARTA &amp; JAWA TENGAH</a:t>
            </a:r>
            <a:endParaRPr lang="en-US" sz="27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0045" y="228600"/>
            <a:ext cx="4339816" cy="762000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602428" y="228600"/>
            <a:ext cx="37788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C0C0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RAWAT INAP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C0C0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81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889093" y="924345"/>
            <a:ext cx="1496506" cy="907646"/>
            <a:chOff x="9947672" y="2617374"/>
            <a:chExt cx="1589611" cy="1023893"/>
          </a:xfrm>
        </p:grpSpPr>
        <p:sp>
          <p:nvSpPr>
            <p:cNvPr id="25" name="Teardrop 24"/>
            <p:cNvSpPr/>
            <p:nvPr/>
          </p:nvSpPr>
          <p:spPr>
            <a:xfrm rot="8222429">
              <a:off x="10260378" y="2617374"/>
              <a:ext cx="964200" cy="1023893"/>
            </a:xfrm>
            <a:prstGeom prst="teardrop">
              <a:avLst>
                <a:gd name="adj" fmla="val 179545"/>
              </a:avLst>
            </a:prstGeom>
            <a:solidFill>
              <a:srgbClr val="FF3300"/>
            </a:solidFill>
            <a:ln>
              <a:noFill/>
            </a:ln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341735" y="2696688"/>
              <a:ext cx="801486" cy="8847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947672" y="2898487"/>
              <a:ext cx="1589611" cy="4513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MAGETAN</a:t>
              </a:r>
            </a:p>
            <a:p>
              <a:pPr algn="ctr">
                <a:defRPr/>
              </a:pPr>
              <a:r>
                <a:rPr lang="en-US" sz="1000" b="1" dirty="0" smtClean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22</a:t>
              </a:r>
              <a:endParaRPr lang="en-US" sz="1000" b="1" dirty="0">
                <a:solidFill>
                  <a:srgbClr val="0C0C0C"/>
                </a:solidFill>
                <a:latin typeface="Arial Black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8016" y="1251155"/>
            <a:ext cx="10515600" cy="5310055"/>
            <a:chOff x="455612" y="927269"/>
            <a:chExt cx="10515600" cy="5310055"/>
          </a:xfrm>
        </p:grpSpPr>
        <p:pic>
          <p:nvPicPr>
            <p:cNvPr id="14" name="Content Placeholder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612" y="1427726"/>
              <a:ext cx="10134600" cy="48095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grpSp>
          <p:nvGrpSpPr>
            <p:cNvPr id="3" name="Group 2"/>
            <p:cNvGrpSpPr/>
            <p:nvPr/>
          </p:nvGrpSpPr>
          <p:grpSpPr>
            <a:xfrm>
              <a:off x="455612" y="2693059"/>
              <a:ext cx="1589611" cy="1023893"/>
              <a:chOff x="9947672" y="2617374"/>
              <a:chExt cx="1589611" cy="1023893"/>
            </a:xfrm>
          </p:grpSpPr>
          <p:sp>
            <p:nvSpPr>
              <p:cNvPr id="18" name="Teardrop 1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CC00CC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9947672" y="2898487"/>
                <a:ext cx="158961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PACITAN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15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702605" y="927269"/>
              <a:ext cx="1499289" cy="896205"/>
              <a:chOff x="9947672" y="2617374"/>
              <a:chExt cx="1589611" cy="1023893"/>
            </a:xfrm>
          </p:grpSpPr>
          <p:sp>
            <p:nvSpPr>
              <p:cNvPr id="21" name="Teardrop 20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00FF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9947672" y="2898487"/>
                <a:ext cx="1589611" cy="527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NGAWI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22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795286" y="1330983"/>
              <a:ext cx="1589611" cy="1023893"/>
              <a:chOff x="9947672" y="2617374"/>
              <a:chExt cx="1589611" cy="1023893"/>
            </a:xfrm>
          </p:grpSpPr>
          <p:sp>
            <p:nvSpPr>
              <p:cNvPr id="34" name="Teardrop 33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FFCC0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947672" y="2898487"/>
                <a:ext cx="1589611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BOJO</a:t>
                </a:r>
              </a:p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NEGORO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7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305148" y="2191432"/>
              <a:ext cx="1385361" cy="894978"/>
              <a:chOff x="9947672" y="2617374"/>
              <a:chExt cx="1589611" cy="1023893"/>
            </a:xfrm>
          </p:grpSpPr>
          <p:sp>
            <p:nvSpPr>
              <p:cNvPr id="38" name="Teardrop 37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00B050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9947672" y="2898487"/>
                <a:ext cx="1589611" cy="475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MADIUN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12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333865" y="3145138"/>
              <a:ext cx="1589611" cy="1023893"/>
              <a:chOff x="9947672" y="2617374"/>
              <a:chExt cx="1589611" cy="1023893"/>
            </a:xfrm>
          </p:grpSpPr>
          <p:sp>
            <p:nvSpPr>
              <p:cNvPr id="42" name="Teardrop 41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rgbClr val="AF0101"/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9947672" y="2898487"/>
                <a:ext cx="1589611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9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PONOROGO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36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cxnSp>
          <p:nvCxnSpPr>
            <p:cNvPr id="46" name="Straight Connector 45"/>
            <p:cNvCxnSpPr/>
            <p:nvPr/>
          </p:nvCxnSpPr>
          <p:spPr>
            <a:xfrm>
              <a:off x="2385389" y="4191000"/>
              <a:ext cx="1743281" cy="6096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5" idx="7"/>
            </p:cNvCxnSpPr>
            <p:nvPr/>
          </p:nvCxnSpPr>
          <p:spPr>
            <a:xfrm>
              <a:off x="1493862" y="2205925"/>
              <a:ext cx="739917" cy="1554018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21" idx="7"/>
            </p:cNvCxnSpPr>
            <p:nvPr/>
          </p:nvCxnSpPr>
          <p:spPr>
            <a:xfrm>
              <a:off x="2397456" y="2650995"/>
              <a:ext cx="155089" cy="784842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>
              <a:off x="6094412" y="960926"/>
              <a:ext cx="1907097" cy="1205168"/>
              <a:chOff x="9947672" y="2617374"/>
              <a:chExt cx="1589611" cy="1023893"/>
            </a:xfrm>
          </p:grpSpPr>
          <p:sp>
            <p:nvSpPr>
              <p:cNvPr id="62" name="Teardrop 61"/>
              <p:cNvSpPr/>
              <p:nvPr/>
            </p:nvSpPr>
            <p:spPr>
              <a:xfrm rot="8222429">
                <a:off x="10260378" y="2617374"/>
                <a:ext cx="964200" cy="1023893"/>
              </a:xfrm>
              <a:prstGeom prst="teardrop">
                <a:avLst>
                  <a:gd name="adj" fmla="val 200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0341735" y="2696688"/>
                <a:ext cx="801486" cy="8847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9947672" y="2898487"/>
                <a:ext cx="1589611" cy="549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JATIM 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LAINNYA</a:t>
                </a:r>
              </a:p>
              <a:p>
                <a:pPr algn="ctr">
                  <a:defRPr/>
                </a:pPr>
                <a:r>
                  <a:rPr lang="en-US" sz="1200" b="1" dirty="0" smtClean="0">
                    <a:solidFill>
                      <a:srgbClr val="0C0C0C"/>
                    </a:solidFill>
                    <a:latin typeface="Arial Black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36</a:t>
                </a:r>
                <a:endParaRPr lang="en-US" sz="1200" b="1" dirty="0">
                  <a:solidFill>
                    <a:srgbClr val="0C0C0C"/>
                  </a:solidFill>
                  <a:latin typeface="Arial Black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sp>
        <p:nvSpPr>
          <p:cNvPr id="45" name="Title 2"/>
          <p:cNvSpPr>
            <a:spLocks noGrp="1"/>
          </p:cNvSpPr>
          <p:nvPr>
            <p:ph type="title"/>
          </p:nvPr>
        </p:nvSpPr>
        <p:spPr>
          <a:xfrm>
            <a:off x="3436269" y="0"/>
            <a:ext cx="7701370" cy="106144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WILAYAH </a:t>
            </a:r>
            <a:r>
              <a:rPr lang="en-US" sz="2700" b="1" dirty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CAKUPAN </a:t>
            </a: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b="1" dirty="0" smtClean="0">
                <a:solidFill>
                  <a:srgbClr val="CC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JAWA TIMUR</a:t>
            </a:r>
            <a:endParaRPr lang="en-US" sz="2700" b="1" dirty="0">
              <a:solidFill>
                <a:srgbClr val="CC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79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2733" y="2448227"/>
            <a:ext cx="11274988" cy="270887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469412" y="3316494"/>
            <a:ext cx="6994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KINERJA INSTALASI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934" y="2756812"/>
            <a:ext cx="945017" cy="94501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24258" y="3992579"/>
            <a:ext cx="1146369" cy="648491"/>
            <a:chOff x="5266968" y="2929613"/>
            <a:chExt cx="1616162" cy="9945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968" y="2929613"/>
              <a:ext cx="928986" cy="9945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45" y="2981648"/>
              <a:ext cx="939585" cy="942557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1435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6485808"/>
              </p:ext>
            </p:extLst>
          </p:nvPr>
        </p:nvGraphicFramePr>
        <p:xfrm>
          <a:off x="261762" y="609600"/>
          <a:ext cx="5112571" cy="1905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01313"/>
                <a:gridCol w="1271610"/>
                <a:gridCol w="809912"/>
                <a:gridCol w="809912"/>
                <a:gridCol w="809912"/>
                <a:gridCol w="809912"/>
              </a:tblGrid>
              <a:tr h="65453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1" marR="181991" marT="68598" marB="68598" anchor="ctr"/>
                </a:tc>
              </a:tr>
              <a:tr h="41226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Jalan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91" marB="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3.394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3.164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3.358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3.273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Inap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91" marB="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1.488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1.456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1.530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1.630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91" marR="181991" marT="68598" marB="6859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IGD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91" marB="0" anchor="ctr"/>
                </a:tc>
                <a:tc>
                  <a:txBody>
                    <a:bodyPr/>
                    <a:lstStyle/>
                    <a:p>
                      <a:pPr marL="0" indent="0" algn="ctr" fontAlgn="ctr">
                        <a:buFont typeface="+mj-lt"/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402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414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29838" y="116114"/>
            <a:ext cx="32766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FARMASI 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7009592"/>
              </p:ext>
            </p:extLst>
          </p:nvPr>
        </p:nvGraphicFramePr>
        <p:xfrm>
          <a:off x="189756" y="3124200"/>
          <a:ext cx="5184574" cy="248149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76616"/>
                <a:gridCol w="1385474"/>
                <a:gridCol w="780621"/>
                <a:gridCol w="780621"/>
                <a:gridCol w="780621"/>
                <a:gridCol w="780621"/>
              </a:tblGrid>
              <a:tr h="44430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9" marB="685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9" marB="685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9" marB="685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9" marB="685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9" marB="6857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9" marB="68579" anchor="ctr"/>
                </a:tc>
              </a:tr>
              <a:tr h="3881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Faeces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Rutin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2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Hematologi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287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273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3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Kimia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Klinik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1.373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1.374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1.467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1.512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4138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Narkoba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1.027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365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27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Urine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Analisa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60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44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282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Imunoserologi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 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         35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244315"/>
              </p:ext>
            </p:extLst>
          </p:nvPr>
        </p:nvGraphicFramePr>
        <p:xfrm>
          <a:off x="6094412" y="692696"/>
          <a:ext cx="5688631" cy="597248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98359"/>
                <a:gridCol w="1612344"/>
                <a:gridCol w="844482"/>
                <a:gridCol w="844482"/>
                <a:gridCol w="844482"/>
                <a:gridCol w="844482"/>
              </a:tblGrid>
              <a:tr h="539484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7" marB="685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7" marB="685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7" marB="685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7" marB="685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7" marB="6857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3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7" marR="181957" marT="68577" marB="68577" anchor="ctr"/>
                </a:tc>
              </a:tr>
              <a:tr h="2831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Cranium AP/LAT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48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Thorax AP/LAT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908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Abdomen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48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BNO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881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Cervical AP/LAT/OBLIQ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48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Thoracal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881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Thoracolumbal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48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Lumbalis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57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Vert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Lumbosacral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48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 Sacrum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48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Os </a:t>
                      </a:r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Coccygeus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881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Extremitas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Superior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790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Extremitas</a:t>
                      </a:r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Inferior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48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Colon In Loop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48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IVP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48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USG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48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3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Panoramic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566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Pelvis/ Hip Joint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485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CT Scan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25038" y="2590800"/>
            <a:ext cx="38862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LABORATORIUM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4412" y="84071"/>
            <a:ext cx="32766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RADIOLOGI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03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960889"/>
              </p:ext>
            </p:extLst>
          </p:nvPr>
        </p:nvGraphicFramePr>
        <p:xfrm>
          <a:off x="261763" y="575938"/>
          <a:ext cx="5400600" cy="595016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04139"/>
                <a:gridCol w="1710405"/>
                <a:gridCol w="685790"/>
                <a:gridCol w="685790"/>
                <a:gridCol w="857238"/>
                <a:gridCol w="857238"/>
              </a:tblGrid>
              <a:tr h="2972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2131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Sederhana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Exercise Therapy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37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Asesmen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Fisioterapi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1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Static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Bycicle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1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Class Exercise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1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Treadmill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131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Sederhana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37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Elektrical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Stimulation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1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Infrared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Lokal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1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Tens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1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Pijat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Bayi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131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Sederhana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1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Mwd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1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Cryotherapy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1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Swd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37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Ultrasound Therapy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1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Parafin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Bath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131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Kecil A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1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Infra Red General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131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Kecil B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37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Exercise Therapy General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1319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Kecil C</a:t>
                      </a:r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1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Swt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131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Traksi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L/C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261764" y="138655"/>
            <a:ext cx="38862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FISIOTERAPI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351209"/>
              </p:ext>
            </p:extLst>
          </p:nvPr>
        </p:nvGraphicFramePr>
        <p:xfrm>
          <a:off x="6238429" y="692696"/>
          <a:ext cx="5688633" cy="502329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32540"/>
                <a:gridCol w="1500901"/>
                <a:gridCol w="822664"/>
                <a:gridCol w="822664"/>
                <a:gridCol w="904931"/>
                <a:gridCol w="904933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18" marR="181918" marT="68534" marB="68534" anchor="ctr"/>
                </a:tc>
              </a:tr>
              <a:tr h="3185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Psikometri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Kiriman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Dokter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899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Bebas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Napza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SK.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Sakit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VISUM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170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Seleksi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Karyawan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Ev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Pribadi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846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Intelegensi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240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 Bakat Minat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Konsultasi Psi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Psikoedukasi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428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Psikotes Kep. Dinas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580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7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7534572" y="144575"/>
            <a:ext cx="38862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PSIKOLOGI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2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2733" y="2448227"/>
            <a:ext cx="11274988" cy="270887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244951" y="3316494"/>
            <a:ext cx="7442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KINERJA ANGGARAN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22" y="2903933"/>
            <a:ext cx="1879606" cy="187960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8818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053852" y="187446"/>
            <a:ext cx="3278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NAPZA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837247"/>
              </p:ext>
            </p:extLst>
          </p:nvPr>
        </p:nvGraphicFramePr>
        <p:xfrm>
          <a:off x="117748" y="980728"/>
          <a:ext cx="5832648" cy="567908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30592"/>
                <a:gridCol w="1805252"/>
                <a:gridCol w="752652"/>
                <a:gridCol w="752652"/>
                <a:gridCol w="895750"/>
                <a:gridCol w="895750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89" marR="181889" marT="68573" marB="685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89" marR="181889" marT="68573" marB="685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89" marR="181889" marT="68573" marB="685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89" marR="181889" marT="68573" marB="685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89" marR="181889" marT="68573" marB="685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89" marR="181889" marT="68573" marB="68573" anchor="ctr"/>
                </a:tc>
              </a:tr>
              <a:tr h="4312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Napza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261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6123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Keluarga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154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Rehabilitasi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TAK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747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Fisioterapi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4058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Psikoterapi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Supportif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747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CBT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460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Brief Intervention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4174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Motivasi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Interview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747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Psikologi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6123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 Terapi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747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ECT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8240074"/>
              </p:ext>
            </p:extLst>
          </p:nvPr>
        </p:nvGraphicFramePr>
        <p:xfrm>
          <a:off x="6166420" y="967780"/>
          <a:ext cx="5688632" cy="440186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51848"/>
                <a:gridCol w="1452497"/>
                <a:gridCol w="853295"/>
                <a:gridCol w="924402"/>
                <a:gridCol w="853295"/>
                <a:gridCol w="853295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97" marR="181897" marT="68586" marB="685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97" marR="181897" marT="68586" marB="685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97" marR="181897" marT="68586" marB="685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97" marR="181897" marT="68586" marB="685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97" marR="181897" marT="68586" marB="6858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97" marR="181897" marT="68586" marB="68586" anchor="ctr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MMSE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GDS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CDT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4204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Intensif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High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4714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Maksimal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42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Minimal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88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794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Luka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565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Luka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Infeksi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618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6310435" y="174498"/>
            <a:ext cx="38862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PSIKOGERIATRI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0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502124" y="145143"/>
            <a:ext cx="41925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INAP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11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4289596"/>
              </p:ext>
            </p:extLst>
          </p:nvPr>
        </p:nvGraphicFramePr>
        <p:xfrm>
          <a:off x="2133972" y="685800"/>
          <a:ext cx="8208911" cy="584712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48551"/>
                <a:gridCol w="3361627"/>
                <a:gridCol w="1024683"/>
                <a:gridCol w="1024683"/>
                <a:gridCol w="1087964"/>
                <a:gridCol w="961403"/>
              </a:tblGrid>
              <a:tr h="5685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</a:tr>
              <a:tr h="4548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 pasien </a:t>
                      </a:r>
                      <a:r>
                        <a:rPr lang="sv-SE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akut</a:t>
                      </a:r>
                      <a:endParaRPr lang="sv-SE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477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 pasien sub</a:t>
                      </a:r>
                      <a:r>
                        <a:rPr lang="sv-SE" sz="14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akut</a:t>
                      </a:r>
                      <a:endParaRPr lang="sv-SE" sz="1400" b="0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4481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melarikan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435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meninggal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dunia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mati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411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 pasien percobaan bunuh diri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4963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dipindahkan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akut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359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dirujuk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RS lain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87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Insiden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Patient Safety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944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Insiden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Infeksi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Nosokomial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41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alergi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obat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7369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masuk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PGOT/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Pasung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b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PMI/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Baresos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4481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Visum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94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718148" y="120824"/>
            <a:ext cx="41925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GIGI &amp; MULUT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816775"/>
              </p:ext>
            </p:extLst>
          </p:nvPr>
        </p:nvGraphicFramePr>
        <p:xfrm>
          <a:off x="1053852" y="692696"/>
          <a:ext cx="9649072" cy="408876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15418"/>
                <a:gridCol w="2534888"/>
                <a:gridCol w="1510447"/>
                <a:gridCol w="1465753"/>
                <a:gridCol w="1612329"/>
                <a:gridCol w="1410237"/>
              </a:tblGrid>
              <a:tr h="5282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3" marR="181933" marT="68612" marB="68612" anchor="ctr"/>
                </a:tc>
              </a:tr>
              <a:tr h="359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Tumpatan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Gigi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Tetap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570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Tumpatan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Sulung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446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Tumpatan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Sementara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28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Pengobatan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Pulpa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28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Pencabutan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Tetap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28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Pencabutan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Gigi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Sulung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28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Pengobatan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Periodontal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28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Pengobatan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Abses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4468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Pembersihan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Karang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Gigi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08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Lain-lain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106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12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248467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6647AB-53FC-4FC4-B329-DC0E1CCA4575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96983"/>
              </p:ext>
            </p:extLst>
          </p:nvPr>
        </p:nvGraphicFramePr>
        <p:xfrm>
          <a:off x="1485897" y="744633"/>
          <a:ext cx="9721082" cy="599673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95950"/>
                <a:gridCol w="3711796"/>
                <a:gridCol w="1278334"/>
                <a:gridCol w="1278334"/>
                <a:gridCol w="1278334"/>
                <a:gridCol w="1278334"/>
              </a:tblGrid>
              <a:tr h="33018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58" marR="181958" marT="68495" marB="68495" anchor="ctr"/>
                </a:tc>
              </a:tr>
              <a:tr h="21453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Psikotes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/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Psikometri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Kompleks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(&gt; 1 jam)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Sedang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(½ - 1 jam 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Psikolog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Sederhana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 &lt; ½ jam )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21453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WICARA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Fungsi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Bahasa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14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Fungsi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Bicara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/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Laku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Fungsi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Menelan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Dll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665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Snooslen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Room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Semsory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56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Latihan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aktifitas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kehidupan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sehari-hari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Proper Body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Mekanik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56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Pembuatan Alat Lontar dan Adaptasi Alat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Latihan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Rileksasi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56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Analisa &amp; Intervensi, Persepsi, Kognitif, Psikomotor</a:t>
                      </a:r>
                      <a:endParaRPr lang="it-IT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Modalitas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Orthopedagoge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Biofeedback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2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Neurofeedback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45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Dll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605854" y="152400"/>
            <a:ext cx="586740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TUMBUH KEMBANG ANAK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7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939992" y="249022"/>
            <a:ext cx="41925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GAWAT DARURAT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54452" y="238937"/>
            <a:ext cx="4447040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ELEKTROMEDIK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0799715"/>
              </p:ext>
            </p:extLst>
          </p:nvPr>
        </p:nvGraphicFramePr>
        <p:xfrm>
          <a:off x="117749" y="980728"/>
          <a:ext cx="5904654" cy="566007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66019"/>
                <a:gridCol w="1837005"/>
                <a:gridCol w="764133"/>
                <a:gridCol w="764133"/>
                <a:gridCol w="886682"/>
                <a:gridCol w="886682"/>
              </a:tblGrid>
              <a:tr h="6801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67" marB="685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67" marB="685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67" marB="685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67" marB="685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67" marB="685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67" marB="68567" anchor="ctr"/>
                </a:tc>
              </a:tr>
              <a:tr h="3912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marL="0" lvl="0" indent="0" algn="l"/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Luka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Baru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67" marB="6856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67" marB="6856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Luka Lama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815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Hecting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&lt; 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216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Hecting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up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58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Askep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Critical Care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190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hari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rawat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Pemasangan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NGT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Pemasangan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DC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Penggunaan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Ambulance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Pemakaian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Oksigen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Pemasangan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Infus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EKG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21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Nebulizer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6" marR="18946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 smtClean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4761772"/>
              </p:ext>
            </p:extLst>
          </p:nvPr>
        </p:nvGraphicFramePr>
        <p:xfrm>
          <a:off x="6238428" y="1052736"/>
          <a:ext cx="5760639" cy="288249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98373"/>
                <a:gridCol w="1705214"/>
                <a:gridCol w="767887"/>
                <a:gridCol w="782309"/>
                <a:gridCol w="853428"/>
                <a:gridCol w="853428"/>
              </a:tblGrid>
              <a:tr h="69320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6" marR="181966" marT="68600" marB="68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6" marR="181966" marT="68600" marB="68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6" marR="181966" marT="68600" marB="68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6" marR="181966" marT="68600" marB="68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6" marR="181966" marT="68600" marB="686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6" marR="181966" marT="68600" marB="68600" anchor="ctr"/>
                </a:tc>
              </a:tr>
              <a:tr h="2861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ECT KONVENSIONAL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602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MECTA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600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EKG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428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EEG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169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STRESS ANALISER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011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TMS</a:t>
                      </a:r>
                      <a:endParaRPr lang="en-US" sz="1400" b="0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428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2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951974"/>
              </p:ext>
            </p:extLst>
          </p:nvPr>
        </p:nvGraphicFramePr>
        <p:xfrm>
          <a:off x="1557908" y="620688"/>
          <a:ext cx="9217026" cy="605620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56190"/>
                <a:gridCol w="3123618"/>
                <a:gridCol w="1299927"/>
                <a:gridCol w="1137437"/>
                <a:gridCol w="1299927"/>
                <a:gridCol w="1299927"/>
              </a:tblGrid>
              <a:tr h="47304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2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07" marR="182007" marT="68588" marB="68588" anchor="ctr"/>
                </a:tc>
              </a:tr>
              <a:tr h="28668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PROMOSI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</a:tr>
              <a:tr h="2932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media radio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916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 Kesehatan Jiwa ke masyarakat</a:t>
                      </a:r>
                      <a:endParaRPr lang="fi-FI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154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 Group 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574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Konsultasi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keluarga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841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Kunjungan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rumah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916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INTEGRASI 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 KESEHATAN 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7145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KERJASAMA LINTAS SEKTOR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725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Penjaringan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PGOT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916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Penerimaan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PGOT Non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Penjaringan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932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Penerimaan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panti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841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Penjemputan pasien pasung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916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Pendampingan korban kekerasan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916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Rapat Koordinasi Lintas Sektor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574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Pelatihan</a:t>
                      </a:r>
                      <a:r>
                        <a:rPr lang="en-US" sz="12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Kader </a:t>
                      </a:r>
                      <a:r>
                        <a:rPr lang="en-US" sz="12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916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Bimbingan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Penyuluhan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2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berbasis</a:t>
                      </a:r>
                      <a:r>
                        <a:rPr lang="en-US" sz="12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gender</a:t>
                      </a:r>
                      <a:endParaRPr lang="en-US" sz="12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9" marR="18959" marT="1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450484" y="123023"/>
            <a:ext cx="6085012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KESEHATAN JIWA MASYARAKAT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1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3921854"/>
              </p:ext>
            </p:extLst>
          </p:nvPr>
        </p:nvGraphicFramePr>
        <p:xfrm>
          <a:off x="1341886" y="692697"/>
          <a:ext cx="9073004" cy="606281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382992"/>
                <a:gridCol w="1172503"/>
                <a:gridCol w="1172503"/>
                <a:gridCol w="1172503"/>
                <a:gridCol w="1172503"/>
              </a:tblGrid>
              <a:tr h="290464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2011" marR="182011" marT="68480" marB="68480" anchor="ctr"/>
                </a:tc>
              </a:tr>
              <a:tr h="18674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Laki-laki</a:t>
                      </a: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0" u="none" strike="noStrike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333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Kerja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Peternakan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Perikanan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266277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Okupasi Terapi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Kerja</a:t>
                      </a:r>
                      <a:r>
                        <a:rPr lang="fi-FI" sz="11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Cuci Motor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363740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Okupasi Terapi Kerja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Kewirausahaan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299431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Okupasi Terapi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Pertanian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33332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Okupasi Terapi</a:t>
                      </a:r>
                      <a:r>
                        <a:rPr lang="fi-FI" sz="1100" b="0" i="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kebersihan Lingkungan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186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Perempuan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33332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Okupasi Terapi Kerja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Menyulam/Menjahit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266277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Okupasi Terapi Kerja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Memasak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33332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Okupasi Terapi Kerja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Membuat Telor Asin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333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Okupasi Terapi Kerja </a:t>
                      </a:r>
                      <a:r>
                        <a:rPr lang="en-US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Rumah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Tangga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266277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Okupasi Terapi Kerja Mainan Anak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333329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f. Okupasi Terapi Kerja Kerajinan </a:t>
                      </a:r>
                      <a:r>
                        <a:rPr lang="fi-FI" sz="11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Tangan</a:t>
                      </a:r>
                      <a:endParaRPr lang="fi-FI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299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Laki-laki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Perempuan</a:t>
                      </a:r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186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Gerak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186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Musik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186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Agama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2666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Permainan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186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Kelompok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211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Okupasi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Rekreasi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211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g. </a:t>
                      </a:r>
                      <a:r>
                        <a:rPr lang="en-US" sz="1100" u="none" strike="noStrike" dirty="0" err="1">
                          <a:solidFill>
                            <a:schemeClr val="tx2"/>
                          </a:solidFill>
                          <a:latin typeface="+mn-lt"/>
                        </a:rPr>
                        <a:t>Terapi</a:t>
                      </a:r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 Family Gathering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  <a:tr h="186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chemeClr val="tx2"/>
                          </a:solidFill>
                          <a:latin typeface="+mn-lt"/>
                        </a:rPr>
                        <a:t>h. Day Care    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</a:t>
                      </a:r>
                      <a:endParaRPr lang="en-US" sz="11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8" marR="18958" marT="14271" marB="0" anchor="ctr"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3070076" y="142509"/>
            <a:ext cx="51069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REHABILITASI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8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162544"/>
              </p:ext>
            </p:extLst>
          </p:nvPr>
        </p:nvGraphicFramePr>
        <p:xfrm>
          <a:off x="1269876" y="1380777"/>
          <a:ext cx="9865095" cy="492585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25208"/>
                <a:gridCol w="3351863"/>
                <a:gridCol w="484270"/>
                <a:gridCol w="1264818"/>
                <a:gridCol w="1120338"/>
                <a:gridCol w="1409299"/>
                <a:gridCol w="1409299"/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500" b="1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</a:tr>
              <a:tr h="288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Suntik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</a:tr>
              <a:tr h="3673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Opname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</a:tr>
              <a:tr h="416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IPWL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4165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r>
                        <a:rPr lang="en-US" sz="1500" u="none" strike="noStrike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Napza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</a:tr>
              <a:tr h="2887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Surat</a:t>
                      </a:r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Keterangan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48280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Bebas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Narkoba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294</a:t>
                      </a:r>
                    </a:p>
                  </a:txBody>
                  <a:tcPr marL="9525" marR="9525" marT="9525" marB="0" anchor="ctr"/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Sehat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743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385</a:t>
                      </a:r>
                    </a:p>
                  </a:txBody>
                  <a:tcPr marL="9525" marR="9525" marT="9525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Sehat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Fisik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295</a:t>
                      </a:r>
                    </a:p>
                  </a:txBody>
                  <a:tcPr marL="9525" marR="9525" marT="9525" marB="0" anchor="ctr"/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Sakit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Jiwa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8876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e.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Visum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35930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n-US" sz="1500" b="0" i="0" u="none" strike="noStrike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f. SK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Pernah</a:t>
                      </a:r>
                      <a:r>
                        <a:rPr lang="en-US" sz="15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5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Opname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88765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g. SK PKHI</a:t>
                      </a:r>
                      <a:endParaRPr lang="en-US" sz="15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9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91723" y="5698334"/>
            <a:ext cx="10969625" cy="1052513"/>
          </a:xfrm>
          <a:prstGeom prst="rect">
            <a:avLst/>
          </a:prstGeom>
        </p:spPr>
        <p:txBody>
          <a:bodyPr lIns="87240" tIns="43619" rIns="87240" bIns="43619"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29162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583260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874889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166518" algn="l" rtl="0" fontAlgn="base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>
              <a:defRPr/>
            </a:pP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56441" y="199572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RAWAT JALAN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566841" y="923484"/>
            <a:ext cx="249763" cy="21855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7828" y="865540"/>
            <a:ext cx="15937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PSIKIATRI</a:t>
            </a:r>
            <a:endParaRPr lang="en-US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72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3310484"/>
              </p:ext>
            </p:extLst>
          </p:nvPr>
        </p:nvGraphicFramePr>
        <p:xfrm>
          <a:off x="117748" y="4147100"/>
          <a:ext cx="8784975" cy="243447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586964"/>
                <a:gridCol w="2954307"/>
                <a:gridCol w="1310926"/>
                <a:gridCol w="1310926"/>
                <a:gridCol w="1310926"/>
                <a:gridCol w="1310926"/>
              </a:tblGrid>
              <a:tr h="2576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</a:tr>
              <a:tr h="257619"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b="1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</a:tr>
              <a:tr h="479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ANAK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9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SARAF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87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94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9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KULIT &amp; KELAMIN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98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PENYAKIT DALAM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4725" marR="14725" marT="111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  <a:endParaRPr lang="en-US" sz="1400" b="0" i="0" u="none" strike="noStrike" dirty="0">
                        <a:solidFill>
                          <a:srgbClr val="0C0C0C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5016" y="485964"/>
            <a:ext cx="463780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KUNJUNGAN RAWAT JALAN NON PSIKIATRI</a:t>
            </a:r>
            <a:endParaRPr lang="en-US" sz="1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566841" y="116632"/>
            <a:ext cx="249763" cy="21855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0032" y="62843"/>
            <a:ext cx="22589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/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PSIKIATRI</a:t>
            </a:r>
            <a:endParaRPr lang="en-US" b="1" dirty="0">
              <a:ln/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317078" y="116632"/>
            <a:ext cx="249763" cy="218554"/>
          </a:xfrm>
          <a:prstGeom prst="chevron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en-US" sz="2400" b="1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728252"/>
              </p:ext>
            </p:extLst>
          </p:nvPr>
        </p:nvGraphicFramePr>
        <p:xfrm>
          <a:off x="189756" y="792804"/>
          <a:ext cx="8784974" cy="32054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14432"/>
                <a:gridCol w="2413894"/>
                <a:gridCol w="1464162"/>
                <a:gridCol w="1464162"/>
                <a:gridCol w="1464162"/>
                <a:gridCol w="1464162"/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KETERANGAN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2052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JUMLAH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KUNJUNGAN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312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232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243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303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CARA BAYAR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UMUM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168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 PBI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121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105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PBI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BKMKS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JAMKESDA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dirty="0">
                        <a:solidFill>
                          <a:srgbClr val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20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995241"/>
              </p:ext>
            </p:extLst>
          </p:nvPr>
        </p:nvGraphicFramePr>
        <p:xfrm>
          <a:off x="2133972" y="1052736"/>
          <a:ext cx="6840762" cy="227877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23542"/>
                <a:gridCol w="1655248"/>
                <a:gridCol w="1367379"/>
                <a:gridCol w="1079509"/>
                <a:gridCol w="1007542"/>
                <a:gridCol w="1007542"/>
              </a:tblGrid>
              <a:tr h="61700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9" marR="181929" marT="68640" marB="6864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9" marR="181929" marT="68640" marB="68640" anchor="ctr"/>
                </a:tc>
              </a:tr>
              <a:tr h="506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Permintaan makanan pasien rawat inap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6.656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6.155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7.444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7.221</a:t>
                      </a:r>
                    </a:p>
                  </a:txBody>
                  <a:tcPr marL="9525" marR="9525" marT="9525" marB="0" anchor="ctr"/>
                </a:tc>
              </a:tr>
              <a:tr h="5357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Konseling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Gizi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</a:tr>
              <a:tr h="471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Survey 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Diet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Pasien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3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1.063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1.240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1.127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1.047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2208048"/>
              </p:ext>
            </p:extLst>
          </p:nvPr>
        </p:nvGraphicFramePr>
        <p:xfrm>
          <a:off x="2262464" y="4077072"/>
          <a:ext cx="6712269" cy="244752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71759"/>
                <a:gridCol w="1746474"/>
                <a:gridCol w="899040"/>
                <a:gridCol w="1098332"/>
                <a:gridCol w="1098332"/>
                <a:gridCol w="1098332"/>
              </a:tblGrid>
              <a:tr h="8025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5" marR="181965" marT="68559" marB="685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65" marR="181965" marT="68559" marB="68559" anchor="ctr"/>
                </a:tc>
              </a:tr>
              <a:tr h="612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Pencucian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Linen 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18.710</a:t>
                      </a: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16.700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17.357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16.455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878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Pencucian Linen Non </a:t>
                      </a: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4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Linen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Rusak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latin typeface="Verdana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3142084" y="199572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GIZI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42084" y="3485243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LAUNDRY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9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0412" y="152400"/>
            <a:ext cx="7866857" cy="68387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REALISASI ANGGARAN</a:t>
            </a:r>
            <a:endParaRPr lang="en-US" sz="3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1912941"/>
              </p:ext>
            </p:extLst>
          </p:nvPr>
        </p:nvGraphicFramePr>
        <p:xfrm>
          <a:off x="455612" y="1142999"/>
          <a:ext cx="11017224" cy="5567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2449738" y="4647186"/>
            <a:ext cx="1066800" cy="504056"/>
          </a:xfrm>
          <a:prstGeom prst="rect">
            <a:avLst/>
          </a:prstGeom>
          <a:solidFill>
            <a:srgbClr val="00B0F0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0C0C0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28,73%</a:t>
            </a:r>
            <a:endParaRPr lang="en-US" sz="2000" b="1" dirty="0">
              <a:solidFill>
                <a:srgbClr val="0C0C0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93468" y="152400"/>
            <a:ext cx="6801144" cy="794050"/>
            <a:chOff x="893468" y="152400"/>
            <a:chExt cx="6801144" cy="794050"/>
          </a:xfrm>
        </p:grpSpPr>
        <p:sp>
          <p:nvSpPr>
            <p:cNvPr id="8" name="Rectangle: Rounded Corners 74">
              <a:extLst>
                <a:ext uri="{FF2B5EF4-FFF2-40B4-BE49-F238E27FC236}">
                  <a16:creationId xmlns:a16="http://schemas.microsoft.com/office/drawing/2014/main" xmlns="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6688546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58046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5397369"/>
              </p:ext>
            </p:extLst>
          </p:nvPr>
        </p:nvGraphicFramePr>
        <p:xfrm>
          <a:off x="909836" y="722778"/>
          <a:ext cx="9649072" cy="587457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25593"/>
                <a:gridCol w="3571855"/>
                <a:gridCol w="1287906"/>
                <a:gridCol w="1287906"/>
                <a:gridCol w="1287906"/>
                <a:gridCol w="1287906"/>
              </a:tblGrid>
              <a:tr h="371578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</a:tr>
              <a:tr h="365524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rutin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 rutin Peralatan Elektronika dan Komunikasi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 rutin Peralatan Listrik dan Air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Pemeliharaan </a:t>
                      </a: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rutin peralatan Laundry dan Kitchen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Elektronika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Komunikasi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Listrik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105</a:t>
                      </a:r>
                    </a:p>
                  </a:txBody>
                  <a:tcPr marL="9525" marR="9525" marT="9525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Laundry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Kitchen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Perbaikan dan Pemeliharaan oleh Pihak Ketiga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790156" y="199572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IPS RS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6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8124340"/>
              </p:ext>
            </p:extLst>
          </p:nvPr>
        </p:nvGraphicFramePr>
        <p:xfrm>
          <a:off x="34698" y="1295400"/>
          <a:ext cx="11658595" cy="546160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99333"/>
                <a:gridCol w="6054814"/>
                <a:gridCol w="1251112"/>
                <a:gridCol w="1251112"/>
                <a:gridCol w="1251112"/>
                <a:gridCol w="1251112"/>
              </a:tblGrid>
              <a:tr h="32400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BULAN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</a:tr>
              <a:tr h="324000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trike="noStrike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b="1" strike="noStrike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</a:tr>
              <a:tr h="327871">
                <a:tc gridSpan="3"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KUALITAS KESEHATAN LINGKUNGAN		</a:t>
                      </a:r>
                      <a:endParaRPr lang="en-US" sz="14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>
                  <a:txBody>
                    <a:bodyPr/>
                    <a:lstStyle/>
                    <a:p>
                      <a:endParaRPr lang="en-US" sz="14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  <a:tc>
                  <a:txBody>
                    <a:bodyPr/>
                    <a:lstStyle/>
                    <a:p>
                      <a:endParaRPr lang="en-US" sz="1400" b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26" marR="181926" marT="68585" marB="68585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suhu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kelembaban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pencahayaan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kebisingan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angka kuman udara ruang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lantai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dinding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linen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Usap alat medis/ pemantauan kualitas hasil sterilisasi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kualitas kimia air bersih dan air minum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bakteriologis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minum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angka kuman E Coli makanan dan minuman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angka kuman total &amp; angka kuman E Coli alat makan / minum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(COD, BOD, TSS, pH,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Phosphat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NH3-N,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Mikrobiologi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Pemeriksaan mingguan sisa chlor bebas air bersih</a:t>
                      </a:r>
                      <a:endParaRPr lang="sv-SE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Pemeriksaa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pH &amp;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suhu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mingguan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0" marR="18950" marT="14289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325257" y="114301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SANITASI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836612" y="645886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1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93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836612" y="645886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2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994161"/>
              </p:ext>
            </p:extLst>
          </p:nvPr>
        </p:nvGraphicFramePr>
        <p:xfrm>
          <a:off x="213783" y="1264350"/>
          <a:ext cx="11553334" cy="538101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39052"/>
                <a:gridCol w="3858009"/>
                <a:gridCol w="1601005"/>
                <a:gridCol w="1363817"/>
                <a:gridCol w="1363817"/>
                <a:gridCol w="1363817"/>
                <a:gridCol w="1363817"/>
              </a:tblGrid>
              <a:tr h="338629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 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41" marR="181941" marT="68570" marB="68570" anchor="ctr"/>
                </a:tc>
              </a:tr>
              <a:tr h="299091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41" marR="181941" marT="68570" marB="68570" anchor="ctr"/>
                </a:tc>
              </a:tr>
              <a:tr h="19425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PENYEHATAN 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AIR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Desinfeksi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air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bersih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Pengurasan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tandon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19425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 LIMBAH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</a:tr>
              <a:tr h="2650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proses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pengambilan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pengiriman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padat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Insenerasi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limbah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padat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2890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sampah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</a:tr>
              <a:tr h="2890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i-FI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pengelolaan sampah non medis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</a:tr>
              <a:tr h="289059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SANITASI RUANG DAN LINGKUNGAN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</a:tr>
              <a:tr h="233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v-SE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pemeliharaan lingkungan kerja secara insentif (dengan checklist)</a:t>
                      </a:r>
                      <a:endParaRPr lang="sv-SE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sanitasi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ruang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bangunan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inspeksi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langsung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Pemantauan pemeliharaan taman &amp; lingkungan luar gedung ( dengan checlist)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</a:tr>
              <a:tr h="194256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PENGENDALIAN VEKTOR / BINATANG PENGGANGGU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 anchor="ctr"/>
                </a:tc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Survey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jentik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Fogging serangga 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Pengendalian rayap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4" marR="18954" marT="1428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4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522161"/>
              </p:ext>
            </p:extLst>
          </p:nvPr>
        </p:nvGraphicFramePr>
        <p:xfrm>
          <a:off x="838653" y="1219200"/>
          <a:ext cx="10591798" cy="300188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07681"/>
                <a:gridCol w="3257665"/>
                <a:gridCol w="1656613"/>
                <a:gridCol w="1656613"/>
                <a:gridCol w="1656613"/>
                <a:gridCol w="1656613"/>
              </a:tblGrid>
              <a:tr h="3922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</a:tr>
              <a:tr h="352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asrama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246</a:t>
                      </a:r>
                    </a:p>
                  </a:txBody>
                  <a:tcPr marL="9525" marR="9525" marT="9525" marB="0" anchor="ctr"/>
                </a:tc>
              </a:tr>
              <a:tr h="2787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Penerimaan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mahasiswa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praktek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470</a:t>
                      </a:r>
                    </a:p>
                  </a:txBody>
                  <a:tcPr marL="9525" marR="9525" marT="9525" marB="0" anchor="ctr"/>
                </a:tc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Magang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Kunjungan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</a:tr>
              <a:tr h="352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Permintaan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surat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keterangan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195</a:t>
                      </a:r>
                    </a:p>
                  </a:txBody>
                  <a:tcPr marL="9525" marR="9525" marT="9525" marB="0" anchor="ctr"/>
                </a:tc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penelitian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Penelitian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</a:tr>
              <a:tr h="2549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Pengembangan SDM Internal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1061</a:t>
                      </a:r>
                    </a:p>
                  </a:txBody>
                  <a:tcPr marL="9525" marR="9525" marT="9525" marB="0" anchor="ctr"/>
                </a:tc>
              </a:tr>
              <a:tr h="352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Pengembangan</a:t>
                      </a: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SDM </a:t>
                      </a:r>
                      <a:r>
                        <a:rPr lang="en-US" sz="1400" u="none" strike="noStrike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Eksternal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91000" y="114301"/>
            <a:ext cx="4040188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SUBAG DIKLITBANG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836612" y="645886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1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7378244"/>
              </p:ext>
            </p:extLst>
          </p:nvPr>
        </p:nvGraphicFramePr>
        <p:xfrm>
          <a:off x="836612" y="5029200"/>
          <a:ext cx="10515601" cy="100465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86281"/>
                <a:gridCol w="3236504"/>
                <a:gridCol w="1648204"/>
                <a:gridCol w="1648204"/>
                <a:gridCol w="1648204"/>
                <a:gridCol w="1648204"/>
              </a:tblGrid>
              <a:tr h="2097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INDIKATOR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3" marR="181973" marT="68474" marB="68474" anchor="ctr"/>
                </a:tc>
              </a:tr>
              <a:tr h="5875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Persentase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pegawai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yang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mengikuti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pelatihan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Bintek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selama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jam/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tahun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(%)</a:t>
                      </a:r>
                      <a:endParaRPr lang="en-US" sz="1400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55" marR="18955" marT="1427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19,7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51" marR="18951" marT="14288" marB="0" anchor="ctr"/>
                </a:tc>
              </a:tr>
            </a:tbl>
          </a:graphicData>
        </a:graphic>
      </p:graphicFrame>
      <p:sp>
        <p:nvSpPr>
          <p:cNvPr id="12" name="Chevron 11"/>
          <p:cNvSpPr/>
          <p:nvPr/>
        </p:nvSpPr>
        <p:spPr>
          <a:xfrm>
            <a:off x="1751012" y="645886"/>
            <a:ext cx="2439988" cy="484632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KEGIATAN</a:t>
            </a:r>
            <a:endParaRPr lang="en-US" sz="2400" b="1" dirty="0">
              <a:solidFill>
                <a:schemeClr val="tx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36612" y="4397429"/>
            <a:ext cx="5562600" cy="501541"/>
            <a:chOff x="836612" y="4643773"/>
            <a:chExt cx="5562600" cy="501541"/>
          </a:xfrm>
        </p:grpSpPr>
        <p:sp>
          <p:nvSpPr>
            <p:cNvPr id="8" name="Pentagon 7"/>
            <p:cNvSpPr/>
            <p:nvPr/>
          </p:nvSpPr>
          <p:spPr>
            <a:xfrm>
              <a:off x="836612" y="4648200"/>
              <a:ext cx="1066800" cy="497114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  <a:latin typeface="Arial Black" pitchFamily="34" charset="0"/>
                </a:rPr>
                <a:t>2</a:t>
              </a:r>
              <a:endParaRPr lang="en-US" sz="2400" dirty="0">
                <a:solidFill>
                  <a:schemeClr val="tx2"/>
                </a:solidFill>
                <a:latin typeface="Arial Black" pitchFamily="34" charset="0"/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>
              <a:off x="1785710" y="4643773"/>
              <a:ext cx="4613502" cy="484632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smtClean="0">
                  <a:solidFill>
                    <a:schemeClr val="tx2"/>
                  </a:solidFill>
                </a:rPr>
                <a:t>PENINGKATAN MUTU SDM</a:t>
              </a:r>
              <a:endParaRPr lang="en-US" sz="2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47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8409804"/>
              </p:ext>
            </p:extLst>
          </p:nvPr>
        </p:nvGraphicFramePr>
        <p:xfrm>
          <a:off x="741226" y="1227900"/>
          <a:ext cx="11185834" cy="505139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64389"/>
                <a:gridCol w="4317153"/>
                <a:gridCol w="1476073"/>
                <a:gridCol w="1476073"/>
                <a:gridCol w="1476073"/>
                <a:gridCol w="1476073"/>
              </a:tblGrid>
              <a:tr h="23060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</a:tr>
              <a:tr h="219064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Menyiapkan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surat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kabar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untuk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bacaan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diruang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tunggu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Menerima dan menyambungkan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telepon</a:t>
                      </a: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11125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114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Membuat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laporan tertulis penyampaian informasi Pembina Apel beserta sosialisasi dari bidang terkait pada tiap apel pagi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36538" indent="476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Melaksanakan dan menyiapkan keperluan kegiatan survey kepuasan pelanggan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1182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Rawat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Jalan (Lembar)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63500" indent="0"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552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Rawat Inap (Lembar)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216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123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Instalasi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Farmasi (Responden)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4401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Instalasi Lain (Responden)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540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540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540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4266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Menyiapkan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blangko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kotak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saran (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Lembar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135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135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135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Menyiapkan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leaftlet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dan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kebutuhan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promosi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RS (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Instalasi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790156" y="199572"/>
            <a:ext cx="5688632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HUMAS DAN PEMASARAN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836612" y="645886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1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89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7604591"/>
              </p:ext>
            </p:extLst>
          </p:nvPr>
        </p:nvGraphicFramePr>
        <p:xfrm>
          <a:off x="189756" y="836712"/>
          <a:ext cx="11593289" cy="552545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99517"/>
                <a:gridCol w="4474412"/>
                <a:gridCol w="1529840"/>
                <a:gridCol w="1529840"/>
                <a:gridCol w="1529840"/>
                <a:gridCol w="1529840"/>
              </a:tblGrid>
              <a:tr h="23060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</a:tr>
              <a:tr h="219064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</a:tr>
              <a:tr h="30706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Cetak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Leaftlet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0711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Leaflet Lama</a:t>
                      </a: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11125" indent="-1111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6082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Leaflet Edukasi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36538" indent="-236538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865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Leaflet Instalasi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3700" algn="l"/>
                        </a:tabLs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4023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d. MMT &amp; Banner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6350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552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Pemasaran ke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Instansi Pemerintah dan Swasta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63500" indent="0" algn="ctr" defTabSz="9144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123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Input Data &amp; pengetikan tugas Instalasi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Humas &amp; Pemasaran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311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a. Pengajuan Foto Twitter, Web, Facebook, Instagram dan Path</a:t>
                      </a:r>
                      <a:endParaRPr lang="fi-FI" sz="1400" b="0" i="0" u="none" strike="noStrike" dirty="0" smtClean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26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677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b. Laporan Kegiatan Humas</a:t>
                      </a: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6350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22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c.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Jadwal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Penugasan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Inspektur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Apel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19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29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Menyampaikan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informasi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kedinasan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dalam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bentuk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SMS Gateway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6350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Pemberian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informasi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kepada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pelanggan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(Customer)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38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23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>
            <a:off x="840994" y="148772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2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74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556439"/>
              </p:ext>
            </p:extLst>
          </p:nvPr>
        </p:nvGraphicFramePr>
        <p:xfrm>
          <a:off x="765818" y="836712"/>
          <a:ext cx="10729194" cy="225172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25019"/>
                <a:gridCol w="4140915"/>
                <a:gridCol w="1415815"/>
                <a:gridCol w="1415815"/>
                <a:gridCol w="1415815"/>
                <a:gridCol w="1415815"/>
              </a:tblGrid>
              <a:tr h="23060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</a:tr>
              <a:tr h="219064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</a:tr>
              <a:tr h="30706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Membuat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jadwal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penugasan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Inspektur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Pembina </a:t>
                      </a: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Apel</a:t>
                      </a: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30711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Dokumentasi Foto dan Video</a:t>
                      </a: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11125" indent="-11112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6082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Publikasi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Media Sosial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36538" indent="-236538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2865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fi-FI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Input materi pelayanan RS dan Info Publlik di</a:t>
                      </a:r>
                      <a:r>
                        <a:rPr lang="fi-FI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Website</a:t>
                      </a:r>
                      <a:endParaRPr lang="fi-FI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93700" algn="l"/>
                        </a:tabLst>
                      </a:pPr>
                      <a:r>
                        <a:rPr lang="en-US" sz="1400" dirty="0" smtClean="0">
                          <a:solidFill>
                            <a:srgbClr val="0C0C0C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400" dirty="0">
                        <a:solidFill>
                          <a:srgbClr val="0C0C0C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Pentagon 4"/>
          <p:cNvSpPr/>
          <p:nvPr/>
        </p:nvSpPr>
        <p:spPr>
          <a:xfrm>
            <a:off x="840994" y="148772"/>
            <a:ext cx="1066800" cy="497114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Arial Black" pitchFamily="34" charset="0"/>
              </a:rPr>
              <a:t>3</a:t>
            </a:r>
            <a:endParaRPr lang="en-US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44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1810415"/>
              </p:ext>
            </p:extLst>
          </p:nvPr>
        </p:nvGraphicFramePr>
        <p:xfrm>
          <a:off x="909836" y="908720"/>
          <a:ext cx="10585178" cy="303199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12603"/>
                <a:gridCol w="4085331"/>
                <a:gridCol w="1396811"/>
                <a:gridCol w="1396811"/>
                <a:gridCol w="1396811"/>
                <a:gridCol w="1396811"/>
              </a:tblGrid>
              <a:tr h="23060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JENIS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</a:rPr>
                        <a:t>BULAN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</a:tr>
              <a:tr h="219064">
                <a:tc vMerge="1">
                  <a:txBody>
                    <a:bodyPr/>
                    <a:lstStyle/>
                    <a:p>
                      <a:endParaRPr lang="en-US" sz="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FEB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877" marR="181877" marT="68583" marB="68583" anchor="ctr"/>
                </a:tc>
              </a:tr>
              <a:tr h="50400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perangkat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lunak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(software)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</a:tr>
              <a:tr h="45113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Pengelolaan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perangkat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keras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(hardware)</a:t>
                      </a:r>
                      <a:endParaRPr lang="en-US" sz="1400" b="0" i="0" u="none" strike="noStrike" dirty="0" smtClean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11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282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Perbaikan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Printer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47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u="none" strike="noStrike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Pengelolaan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jaringan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14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182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Pencadangan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data (backup)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28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552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sz="14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Pemeliharaan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rutin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komputer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947" marR="18947" marT="14288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56</a:t>
                      </a:r>
                      <a:endParaRPr lang="en-US" sz="1400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790156" y="199572"/>
            <a:ext cx="4176464" cy="41728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INSTALASI </a:t>
            </a:r>
            <a:r>
              <a:rPr lang="fi-FI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 RS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18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05223" y="5177135"/>
            <a:ext cx="7875589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TERIMA KASIH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7012" y="457200"/>
            <a:ext cx="11353800" cy="6172200"/>
            <a:chOff x="227012" y="457200"/>
            <a:chExt cx="10210800" cy="6172200"/>
          </a:xfrm>
        </p:grpSpPr>
        <p:sp>
          <p:nvSpPr>
            <p:cNvPr id="3" name="Rectangle 2"/>
            <p:cNvSpPr/>
            <p:nvPr/>
          </p:nvSpPr>
          <p:spPr>
            <a:xfrm>
              <a:off x="227012" y="4495800"/>
              <a:ext cx="10210800" cy="53340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979612" y="457200"/>
              <a:ext cx="304800" cy="6172200"/>
            </a:xfrm>
            <a:prstGeom prst="rect">
              <a:avLst/>
            </a:prstGeom>
            <a:gradFill flip="none" rotWithShape="1">
              <a:gsLst>
                <a:gs pos="0">
                  <a:srgbClr val="FF6600">
                    <a:shade val="30000"/>
                    <a:satMod val="115000"/>
                  </a:srgbClr>
                </a:gs>
                <a:gs pos="50000">
                  <a:srgbClr val="FF6600">
                    <a:shade val="67500"/>
                    <a:satMod val="115000"/>
                  </a:srgbClr>
                </a:gs>
                <a:gs pos="100000">
                  <a:srgbClr val="FF66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5212" y="3276600"/>
              <a:ext cx="914400" cy="12192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79195" y="5029200"/>
              <a:ext cx="914400" cy="1219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12" y="468084"/>
            <a:ext cx="8458200" cy="3951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1" name="Group 26"/>
          <p:cNvGrpSpPr/>
          <p:nvPr/>
        </p:nvGrpSpPr>
        <p:grpSpPr>
          <a:xfrm>
            <a:off x="518260" y="1782301"/>
            <a:ext cx="1582572" cy="1066800"/>
            <a:chOff x="323850" y="234951"/>
            <a:chExt cx="2228850" cy="1285470"/>
          </a:xfrm>
        </p:grpSpPr>
        <p:sp>
          <p:nvSpPr>
            <p:cNvPr id="12" name="object 15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1049781" y="0"/>
                  </a:moveTo>
                  <a:lnTo>
                    <a:pt x="1002638" y="2032"/>
                  </a:lnTo>
                  <a:lnTo>
                    <a:pt x="953865" y="7622"/>
                  </a:lnTo>
                  <a:lnTo>
                    <a:pt x="907890" y="16276"/>
                  </a:lnTo>
                  <a:lnTo>
                    <a:pt x="864605" y="27670"/>
                  </a:lnTo>
                  <a:lnTo>
                    <a:pt x="823906" y="41480"/>
                  </a:lnTo>
                  <a:lnTo>
                    <a:pt x="785688" y="57385"/>
                  </a:lnTo>
                  <a:lnTo>
                    <a:pt x="749846" y="75061"/>
                  </a:lnTo>
                  <a:lnTo>
                    <a:pt x="716273" y="94185"/>
                  </a:lnTo>
                  <a:lnTo>
                    <a:pt x="669942" y="124879"/>
                  </a:lnTo>
                  <a:lnTo>
                    <a:pt x="617077" y="166401"/>
                  </a:lnTo>
                  <a:lnTo>
                    <a:pt x="570611" y="209518"/>
                  </a:lnTo>
                  <a:lnTo>
                    <a:pt x="526689" y="255315"/>
                  </a:lnTo>
                  <a:lnTo>
                    <a:pt x="442367" y="350299"/>
                  </a:lnTo>
                  <a:lnTo>
                    <a:pt x="421272" y="373903"/>
                  </a:lnTo>
                  <a:lnTo>
                    <a:pt x="378166" y="419924"/>
                  </a:lnTo>
                  <a:lnTo>
                    <a:pt x="332982" y="463392"/>
                  </a:lnTo>
                  <a:lnTo>
                    <a:pt x="284695" y="503144"/>
                  </a:lnTo>
                  <a:lnTo>
                    <a:pt x="232277" y="538018"/>
                  </a:lnTo>
                  <a:lnTo>
                    <a:pt x="174701" y="566852"/>
                  </a:lnTo>
                  <a:lnTo>
                    <a:pt x="129851" y="581548"/>
                  </a:lnTo>
                  <a:lnTo>
                    <a:pt x="80970" y="591713"/>
                  </a:lnTo>
                  <a:lnTo>
                    <a:pt x="41639" y="597292"/>
                  </a:lnTo>
                  <a:lnTo>
                    <a:pt x="0" y="601841"/>
                  </a:lnTo>
                  <a:lnTo>
                    <a:pt x="2374" y="602745"/>
                  </a:lnTo>
                  <a:lnTo>
                    <a:pt x="42248" y="615658"/>
                  </a:lnTo>
                  <a:lnTo>
                    <a:pt x="100164" y="630071"/>
                  </a:lnTo>
                  <a:lnTo>
                    <a:pt x="138806" y="636730"/>
                  </a:lnTo>
                  <a:lnTo>
                    <a:pt x="188980" y="642188"/>
                  </a:lnTo>
                  <a:lnTo>
                    <a:pt x="238436" y="643808"/>
                  </a:lnTo>
                  <a:lnTo>
                    <a:pt x="250793" y="643623"/>
                  </a:lnTo>
                  <a:lnTo>
                    <a:pt x="300615" y="640553"/>
                  </a:lnTo>
                  <a:lnTo>
                    <a:pt x="338787" y="635842"/>
                  </a:lnTo>
                  <a:lnTo>
                    <a:pt x="386268" y="626426"/>
                  </a:lnTo>
                  <a:lnTo>
                    <a:pt x="434012" y="612591"/>
                  </a:lnTo>
                  <a:lnTo>
                    <a:pt x="470289" y="598559"/>
                  </a:lnTo>
                  <a:lnTo>
                    <a:pt x="507198" y="580806"/>
                  </a:lnTo>
                  <a:lnTo>
                    <a:pt x="552534" y="554453"/>
                  </a:lnTo>
                  <a:lnTo>
                    <a:pt x="585432" y="533190"/>
                  </a:lnTo>
                  <a:lnTo>
                    <a:pt x="618330" y="510470"/>
                  </a:lnTo>
                  <a:lnTo>
                    <a:pt x="651191" y="486582"/>
                  </a:lnTo>
                  <a:lnTo>
                    <a:pt x="683975" y="461816"/>
                  </a:lnTo>
                  <a:lnTo>
                    <a:pt x="716645" y="436461"/>
                  </a:lnTo>
                  <a:lnTo>
                    <a:pt x="829523" y="347256"/>
                  </a:lnTo>
                  <a:lnTo>
                    <a:pt x="863311" y="320975"/>
                  </a:lnTo>
                  <a:lnTo>
                    <a:pt x="881083" y="306875"/>
                  </a:lnTo>
                  <a:lnTo>
                    <a:pt x="916235" y="278440"/>
                  </a:lnTo>
                  <a:lnTo>
                    <a:pt x="1002165" y="208059"/>
                  </a:lnTo>
                  <a:lnTo>
                    <a:pt x="1019076" y="194461"/>
                  </a:lnTo>
                  <a:lnTo>
                    <a:pt x="1052680" y="168102"/>
                  </a:lnTo>
                  <a:lnTo>
                    <a:pt x="1086044" y="143157"/>
                  </a:lnTo>
                  <a:lnTo>
                    <a:pt x="1119227" y="119981"/>
                  </a:lnTo>
                  <a:lnTo>
                    <a:pt x="1152287" y="98933"/>
                  </a:lnTo>
                  <a:lnTo>
                    <a:pt x="1197978" y="74490"/>
                  </a:lnTo>
                  <a:lnTo>
                    <a:pt x="1235808" y="60914"/>
                  </a:lnTo>
                  <a:lnTo>
                    <a:pt x="1285135" y="51223"/>
                  </a:lnTo>
                  <a:lnTo>
                    <a:pt x="1320817" y="49255"/>
                  </a:lnTo>
                  <a:lnTo>
                    <a:pt x="1316521" y="47722"/>
                  </a:lnTo>
                  <a:lnTo>
                    <a:pt x="1272849" y="34032"/>
                  </a:lnTo>
                  <a:lnTo>
                    <a:pt x="1228627" y="22544"/>
                  </a:lnTo>
                  <a:lnTo>
                    <a:pt x="1174655" y="11475"/>
                  </a:lnTo>
                  <a:lnTo>
                    <a:pt x="1134778" y="5489"/>
                  </a:lnTo>
                  <a:lnTo>
                    <a:pt x="1092849" y="1432"/>
                  </a:lnTo>
                  <a:lnTo>
                    <a:pt x="1071401" y="344"/>
                  </a:lnTo>
                  <a:lnTo>
                    <a:pt x="104978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3" name="object 16"/>
            <p:cNvSpPr>
              <a:spLocks noChangeArrowheads="1"/>
            </p:cNvSpPr>
            <p:nvPr/>
          </p:nvSpPr>
          <p:spPr bwMode="auto">
            <a:xfrm>
              <a:off x="323850" y="276029"/>
              <a:ext cx="1788239" cy="981017"/>
            </a:xfrm>
            <a:custGeom>
              <a:avLst/>
              <a:gdLst>
                <a:gd name="T0" fmla="*/ 0 w 1320817"/>
                <a:gd name="T1" fmla="*/ 0 h 643808"/>
                <a:gd name="T2" fmla="*/ 1320817 w 1320817"/>
                <a:gd name="T3" fmla="*/ 643808 h 643808"/>
              </a:gdLst>
              <a:ahLst/>
              <a:cxnLst/>
              <a:rect l="T0" t="T1" r="T2" b="T3"/>
              <a:pathLst>
                <a:path w="1320817" h="643808">
                  <a:moveTo>
                    <a:pt x="0" y="601841"/>
                  </a:moveTo>
                  <a:lnTo>
                    <a:pt x="41639" y="597292"/>
                  </a:lnTo>
                  <a:lnTo>
                    <a:pt x="80970" y="591713"/>
                  </a:lnTo>
                  <a:lnTo>
                    <a:pt x="129851" y="581548"/>
                  </a:lnTo>
                  <a:lnTo>
                    <a:pt x="174701" y="566852"/>
                  </a:lnTo>
                  <a:lnTo>
                    <a:pt x="232277" y="538018"/>
                  </a:lnTo>
                  <a:lnTo>
                    <a:pt x="284695" y="503144"/>
                  </a:lnTo>
                  <a:lnTo>
                    <a:pt x="332982" y="463392"/>
                  </a:lnTo>
                  <a:lnTo>
                    <a:pt x="378166" y="419924"/>
                  </a:lnTo>
                  <a:lnTo>
                    <a:pt x="421272" y="373903"/>
                  </a:lnTo>
                  <a:lnTo>
                    <a:pt x="463328" y="326493"/>
                  </a:lnTo>
                  <a:lnTo>
                    <a:pt x="484283" y="302630"/>
                  </a:lnTo>
                  <a:lnTo>
                    <a:pt x="505361" y="278855"/>
                  </a:lnTo>
                  <a:lnTo>
                    <a:pt x="548396" y="232154"/>
                  </a:lnTo>
                  <a:lnTo>
                    <a:pt x="593462" y="187552"/>
                  </a:lnTo>
                  <a:lnTo>
                    <a:pt x="641584" y="146210"/>
                  </a:lnTo>
                  <a:lnTo>
                    <a:pt x="684866" y="114434"/>
                  </a:lnTo>
                  <a:lnTo>
                    <a:pt x="732782" y="84462"/>
                  </a:lnTo>
                  <a:lnTo>
                    <a:pt x="767477" y="66022"/>
                  </a:lnTo>
                  <a:lnTo>
                    <a:pt x="804494" y="49191"/>
                  </a:lnTo>
                  <a:lnTo>
                    <a:pt x="843939" y="34293"/>
                  </a:lnTo>
                  <a:lnTo>
                    <a:pt x="885918" y="21651"/>
                  </a:lnTo>
                  <a:lnTo>
                    <a:pt x="930535" y="11587"/>
                  </a:lnTo>
                  <a:lnTo>
                    <a:pt x="977895" y="4424"/>
                  </a:lnTo>
                  <a:lnTo>
                    <a:pt x="1028105" y="486"/>
                  </a:lnTo>
                  <a:lnTo>
                    <a:pt x="1049781" y="0"/>
                  </a:lnTo>
                  <a:lnTo>
                    <a:pt x="1071401" y="344"/>
                  </a:lnTo>
                  <a:lnTo>
                    <a:pt x="1114013" y="3176"/>
                  </a:lnTo>
                  <a:lnTo>
                    <a:pt x="1155030" y="8284"/>
                  </a:lnTo>
                  <a:lnTo>
                    <a:pt x="1193539" y="14973"/>
                  </a:lnTo>
                  <a:lnTo>
                    <a:pt x="1244603" y="26443"/>
                  </a:lnTo>
                  <a:lnTo>
                    <a:pt x="1284891" y="37548"/>
                  </a:lnTo>
                  <a:lnTo>
                    <a:pt x="1320817" y="49255"/>
                  </a:lnTo>
                  <a:lnTo>
                    <a:pt x="1309076" y="49464"/>
                  </a:lnTo>
                  <a:lnTo>
                    <a:pt x="1297177" y="50111"/>
                  </a:lnTo>
                  <a:lnTo>
                    <a:pt x="1248286" y="57648"/>
                  </a:lnTo>
                  <a:lnTo>
                    <a:pt x="1210640" y="69306"/>
                  </a:lnTo>
                  <a:lnTo>
                    <a:pt x="1168789" y="89319"/>
                  </a:lnTo>
                  <a:lnTo>
                    <a:pt x="1135768" y="109169"/>
                  </a:lnTo>
                  <a:lnTo>
                    <a:pt x="1102654" y="131325"/>
                  </a:lnTo>
                  <a:lnTo>
                    <a:pt x="1069388" y="155431"/>
                  </a:lnTo>
                  <a:lnTo>
                    <a:pt x="1035911" y="181127"/>
                  </a:lnTo>
                  <a:lnTo>
                    <a:pt x="1002165" y="208059"/>
                  </a:lnTo>
                  <a:lnTo>
                    <a:pt x="968090" y="235866"/>
                  </a:lnTo>
                  <a:lnTo>
                    <a:pt x="950912" y="249987"/>
                  </a:lnTo>
                  <a:lnTo>
                    <a:pt x="933629" y="264193"/>
                  </a:lnTo>
                  <a:lnTo>
                    <a:pt x="898722" y="292682"/>
                  </a:lnTo>
                  <a:lnTo>
                    <a:pt x="863311" y="320975"/>
                  </a:lnTo>
                  <a:lnTo>
                    <a:pt x="829523" y="347256"/>
                  </a:lnTo>
                  <a:lnTo>
                    <a:pt x="813576" y="359754"/>
                  </a:lnTo>
                  <a:lnTo>
                    <a:pt x="797561" y="372394"/>
                  </a:lnTo>
                  <a:lnTo>
                    <a:pt x="781484" y="385141"/>
                  </a:lnTo>
                  <a:lnTo>
                    <a:pt x="765349" y="397956"/>
                  </a:lnTo>
                  <a:lnTo>
                    <a:pt x="749161" y="410806"/>
                  </a:lnTo>
                  <a:lnTo>
                    <a:pt x="716645" y="436461"/>
                  </a:lnTo>
                  <a:lnTo>
                    <a:pt x="683975" y="461816"/>
                  </a:lnTo>
                  <a:lnTo>
                    <a:pt x="651191" y="486582"/>
                  </a:lnTo>
                  <a:lnTo>
                    <a:pt x="618330" y="510470"/>
                  </a:lnTo>
                  <a:lnTo>
                    <a:pt x="585432" y="533190"/>
                  </a:lnTo>
                  <a:lnTo>
                    <a:pt x="552534" y="554453"/>
                  </a:lnTo>
                  <a:lnTo>
                    <a:pt x="519677" y="573969"/>
                  </a:lnTo>
                  <a:lnTo>
                    <a:pt x="482511" y="593081"/>
                  </a:lnTo>
                  <a:lnTo>
                    <a:pt x="446047" y="608294"/>
                  </a:lnTo>
                  <a:lnTo>
                    <a:pt x="398160" y="623431"/>
                  </a:lnTo>
                  <a:lnTo>
                    <a:pt x="350660" y="633834"/>
                  </a:lnTo>
                  <a:lnTo>
                    <a:pt x="300615" y="640553"/>
                  </a:lnTo>
                  <a:lnTo>
                    <a:pt x="250793" y="643623"/>
                  </a:lnTo>
                  <a:lnTo>
                    <a:pt x="238436" y="643808"/>
                  </a:lnTo>
                  <a:lnTo>
                    <a:pt x="226090" y="643759"/>
                  </a:lnTo>
                  <a:lnTo>
                    <a:pt x="176539" y="641187"/>
                  </a:lnTo>
                  <a:lnTo>
                    <a:pt x="126045" y="634757"/>
                  </a:lnTo>
                  <a:lnTo>
                    <a:pt x="78488" y="625183"/>
                  </a:lnTo>
                  <a:lnTo>
                    <a:pt x="27981" y="611387"/>
                  </a:lnTo>
                  <a:lnTo>
                    <a:pt x="2374" y="602745"/>
                  </a:lnTo>
                  <a:lnTo>
                    <a:pt x="63" y="601866"/>
                  </a:lnTo>
                  <a:close/>
                </a:path>
              </a:pathLst>
            </a:custGeom>
            <a:noFill/>
            <a:ln w="3175">
              <a:solidFill>
                <a:srgbClr val="33984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4" name="object 17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1261938" y="0"/>
                  </a:moveTo>
                  <a:lnTo>
                    <a:pt x="1222879" y="2468"/>
                  </a:lnTo>
                  <a:lnTo>
                    <a:pt x="1180098" y="9086"/>
                  </a:lnTo>
                  <a:lnTo>
                    <a:pt x="1136739" y="18871"/>
                  </a:lnTo>
                  <a:lnTo>
                    <a:pt x="1095947" y="30841"/>
                  </a:lnTo>
                  <a:lnTo>
                    <a:pt x="1050986" y="48500"/>
                  </a:lnTo>
                  <a:lnTo>
                    <a:pt x="993213" y="81873"/>
                  </a:lnTo>
                  <a:lnTo>
                    <a:pt x="944455" y="114614"/>
                  </a:lnTo>
                  <a:lnTo>
                    <a:pt x="896434" y="150180"/>
                  </a:lnTo>
                  <a:lnTo>
                    <a:pt x="849652" y="187554"/>
                  </a:lnTo>
                  <a:lnTo>
                    <a:pt x="804608" y="225716"/>
                  </a:lnTo>
                  <a:lnTo>
                    <a:pt x="761807" y="263648"/>
                  </a:lnTo>
                  <a:lnTo>
                    <a:pt x="721748" y="300331"/>
                  </a:lnTo>
                  <a:lnTo>
                    <a:pt x="636892" y="379892"/>
                  </a:lnTo>
                  <a:lnTo>
                    <a:pt x="623044" y="392704"/>
                  </a:lnTo>
                  <a:lnTo>
                    <a:pt x="593172" y="419457"/>
                  </a:lnTo>
                  <a:lnTo>
                    <a:pt x="564036" y="444195"/>
                  </a:lnTo>
                  <a:lnTo>
                    <a:pt x="507394" y="487896"/>
                  </a:lnTo>
                  <a:lnTo>
                    <a:pt x="451954" y="524350"/>
                  </a:lnTo>
                  <a:lnTo>
                    <a:pt x="396556" y="554097"/>
                  </a:lnTo>
                  <a:lnTo>
                    <a:pt x="340039" y="577679"/>
                  </a:lnTo>
                  <a:lnTo>
                    <a:pt x="281240" y="595639"/>
                  </a:lnTo>
                  <a:lnTo>
                    <a:pt x="218998" y="608517"/>
                  </a:lnTo>
                  <a:lnTo>
                    <a:pt x="152152" y="616856"/>
                  </a:lnTo>
                  <a:lnTo>
                    <a:pt x="79540" y="621197"/>
                  </a:lnTo>
                  <a:lnTo>
                    <a:pt x="40708" y="622037"/>
                  </a:lnTo>
                  <a:lnTo>
                    <a:pt x="0" y="622081"/>
                  </a:lnTo>
                  <a:lnTo>
                    <a:pt x="12592" y="630215"/>
                  </a:lnTo>
                  <a:lnTo>
                    <a:pt x="52064" y="653861"/>
                  </a:lnTo>
                  <a:lnTo>
                    <a:pt x="93343" y="675887"/>
                  </a:lnTo>
                  <a:lnTo>
                    <a:pt x="135489" y="695663"/>
                  </a:lnTo>
                  <a:lnTo>
                    <a:pt x="177557" y="712558"/>
                  </a:lnTo>
                  <a:lnTo>
                    <a:pt x="218607" y="725943"/>
                  </a:lnTo>
                  <a:lnTo>
                    <a:pt x="257694" y="735186"/>
                  </a:lnTo>
                  <a:lnTo>
                    <a:pt x="344156" y="745208"/>
                  </a:lnTo>
                  <a:lnTo>
                    <a:pt x="412684" y="747045"/>
                  </a:lnTo>
                  <a:lnTo>
                    <a:pt x="476044" y="743131"/>
                  </a:lnTo>
                  <a:lnTo>
                    <a:pt x="534572" y="733847"/>
                  </a:lnTo>
                  <a:lnTo>
                    <a:pt x="588604" y="719573"/>
                  </a:lnTo>
                  <a:lnTo>
                    <a:pt x="638475" y="700690"/>
                  </a:lnTo>
                  <a:lnTo>
                    <a:pt x="684521" y="677581"/>
                  </a:lnTo>
                  <a:lnTo>
                    <a:pt x="727076" y="650625"/>
                  </a:lnTo>
                  <a:lnTo>
                    <a:pt x="766477" y="620204"/>
                  </a:lnTo>
                  <a:lnTo>
                    <a:pt x="803060" y="586699"/>
                  </a:lnTo>
                  <a:lnTo>
                    <a:pt x="837158" y="550491"/>
                  </a:lnTo>
                  <a:lnTo>
                    <a:pt x="869109" y="511961"/>
                  </a:lnTo>
                  <a:lnTo>
                    <a:pt x="899248" y="471489"/>
                  </a:lnTo>
                  <a:lnTo>
                    <a:pt x="927910" y="429458"/>
                  </a:lnTo>
                  <a:lnTo>
                    <a:pt x="955430" y="386247"/>
                  </a:lnTo>
                  <a:lnTo>
                    <a:pt x="982145" y="342239"/>
                  </a:lnTo>
                  <a:lnTo>
                    <a:pt x="1008390" y="297814"/>
                  </a:lnTo>
                  <a:lnTo>
                    <a:pt x="1034499" y="253352"/>
                  </a:lnTo>
                  <a:lnTo>
                    <a:pt x="1060810" y="209236"/>
                  </a:lnTo>
                  <a:lnTo>
                    <a:pt x="1087657" y="165846"/>
                  </a:lnTo>
                  <a:lnTo>
                    <a:pt x="1114683" y="127296"/>
                  </a:lnTo>
                  <a:lnTo>
                    <a:pt x="1143153" y="94270"/>
                  </a:lnTo>
                  <a:lnTo>
                    <a:pt x="1173035" y="66410"/>
                  </a:lnTo>
                  <a:lnTo>
                    <a:pt x="1204294" y="43357"/>
                  </a:lnTo>
                  <a:lnTo>
                    <a:pt x="1248057" y="19479"/>
                  </a:lnTo>
                  <a:lnTo>
                    <a:pt x="1294131" y="2663"/>
                  </a:lnTo>
                  <a:lnTo>
                    <a:pt x="1284254" y="1136"/>
                  </a:lnTo>
                  <a:lnTo>
                    <a:pt x="1273587" y="269"/>
                  </a:lnTo>
                  <a:lnTo>
                    <a:pt x="1261938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5" name="object 18"/>
            <p:cNvSpPr>
              <a:spLocks noChangeArrowheads="1"/>
            </p:cNvSpPr>
            <p:nvPr/>
          </p:nvSpPr>
          <p:spPr bwMode="auto">
            <a:xfrm>
              <a:off x="616158" y="382346"/>
              <a:ext cx="1751700" cy="1138075"/>
            </a:xfrm>
            <a:custGeom>
              <a:avLst/>
              <a:gdLst>
                <a:gd name="T0" fmla="*/ 0 w 1294131"/>
                <a:gd name="T1" fmla="*/ 0 h 747045"/>
                <a:gd name="T2" fmla="*/ 1294131 w 1294131"/>
                <a:gd name="T3" fmla="*/ 747045 h 747045"/>
              </a:gdLst>
              <a:ahLst/>
              <a:cxnLst/>
              <a:rect l="T0" t="T1" r="T2" b="T3"/>
              <a:pathLst>
                <a:path w="1294131" h="747045">
                  <a:moveTo>
                    <a:pt x="0" y="622081"/>
                  </a:moveTo>
                  <a:lnTo>
                    <a:pt x="40708" y="622037"/>
                  </a:lnTo>
                  <a:lnTo>
                    <a:pt x="79540" y="621197"/>
                  </a:lnTo>
                  <a:lnTo>
                    <a:pt x="152152" y="616856"/>
                  </a:lnTo>
                  <a:lnTo>
                    <a:pt x="218998" y="608517"/>
                  </a:lnTo>
                  <a:lnTo>
                    <a:pt x="281240" y="595639"/>
                  </a:lnTo>
                  <a:lnTo>
                    <a:pt x="340039" y="577679"/>
                  </a:lnTo>
                  <a:lnTo>
                    <a:pt x="396556" y="554097"/>
                  </a:lnTo>
                  <a:lnTo>
                    <a:pt x="451954" y="524350"/>
                  </a:lnTo>
                  <a:lnTo>
                    <a:pt x="507394" y="487896"/>
                  </a:lnTo>
                  <a:lnTo>
                    <a:pt x="564036" y="444195"/>
                  </a:lnTo>
                  <a:lnTo>
                    <a:pt x="593172" y="419457"/>
                  </a:lnTo>
                  <a:lnTo>
                    <a:pt x="623044" y="392704"/>
                  </a:lnTo>
                  <a:lnTo>
                    <a:pt x="651865" y="365878"/>
                  </a:lnTo>
                  <a:lnTo>
                    <a:pt x="684933" y="334747"/>
                  </a:lnTo>
                  <a:lnTo>
                    <a:pt x="702904" y="317886"/>
                  </a:lnTo>
                  <a:lnTo>
                    <a:pt x="741403" y="282209"/>
                  </a:lnTo>
                  <a:lnTo>
                    <a:pt x="782896" y="244774"/>
                  </a:lnTo>
                  <a:lnTo>
                    <a:pt x="826881" y="206600"/>
                  </a:lnTo>
                  <a:lnTo>
                    <a:pt x="872857" y="168705"/>
                  </a:lnTo>
                  <a:lnTo>
                    <a:pt x="920321" y="132107"/>
                  </a:lnTo>
                  <a:lnTo>
                    <a:pt x="968773" y="97826"/>
                  </a:lnTo>
                  <a:lnTo>
                    <a:pt x="1017711" y="66880"/>
                  </a:lnTo>
                  <a:lnTo>
                    <a:pt x="1060867" y="44013"/>
                  </a:lnTo>
                  <a:lnTo>
                    <a:pt x="1109065" y="26669"/>
                  </a:lnTo>
                  <a:lnTo>
                    <a:pt x="1151062" y="15319"/>
                  </a:lnTo>
                  <a:lnTo>
                    <a:pt x="1194578" y="6480"/>
                  </a:lnTo>
                  <a:lnTo>
                    <a:pt x="1236467" y="1136"/>
                  </a:lnTo>
                  <a:lnTo>
                    <a:pt x="1261938" y="0"/>
                  </a:lnTo>
                  <a:lnTo>
                    <a:pt x="1273587" y="269"/>
                  </a:lnTo>
                  <a:lnTo>
                    <a:pt x="1284357" y="1144"/>
                  </a:lnTo>
                  <a:lnTo>
                    <a:pt x="1294131" y="2663"/>
                  </a:lnTo>
                  <a:lnTo>
                    <a:pt x="1282400" y="6251"/>
                  </a:lnTo>
                  <a:lnTo>
                    <a:pt x="1270810" y="10241"/>
                  </a:lnTo>
                  <a:lnTo>
                    <a:pt x="1225882" y="30482"/>
                  </a:lnTo>
                  <a:lnTo>
                    <a:pt x="1183303" y="58209"/>
                  </a:lnTo>
                  <a:lnTo>
                    <a:pt x="1152958" y="84427"/>
                  </a:lnTo>
                  <a:lnTo>
                    <a:pt x="1124014" y="115691"/>
                  </a:lnTo>
                  <a:lnTo>
                    <a:pt x="1096503" y="152360"/>
                  </a:lnTo>
                  <a:lnTo>
                    <a:pt x="1060810" y="209236"/>
                  </a:lnTo>
                  <a:lnTo>
                    <a:pt x="1034499" y="253352"/>
                  </a:lnTo>
                  <a:lnTo>
                    <a:pt x="1008390" y="297814"/>
                  </a:lnTo>
                  <a:lnTo>
                    <a:pt x="982145" y="342239"/>
                  </a:lnTo>
                  <a:lnTo>
                    <a:pt x="955430" y="386247"/>
                  </a:lnTo>
                  <a:lnTo>
                    <a:pt x="927910" y="429458"/>
                  </a:lnTo>
                  <a:lnTo>
                    <a:pt x="899248" y="471489"/>
                  </a:lnTo>
                  <a:lnTo>
                    <a:pt x="869109" y="511961"/>
                  </a:lnTo>
                  <a:lnTo>
                    <a:pt x="837158" y="550491"/>
                  </a:lnTo>
                  <a:lnTo>
                    <a:pt x="803060" y="586699"/>
                  </a:lnTo>
                  <a:lnTo>
                    <a:pt x="766477" y="620204"/>
                  </a:lnTo>
                  <a:lnTo>
                    <a:pt x="727076" y="650625"/>
                  </a:lnTo>
                  <a:lnTo>
                    <a:pt x="684521" y="677581"/>
                  </a:lnTo>
                  <a:lnTo>
                    <a:pt x="638475" y="700690"/>
                  </a:lnTo>
                  <a:lnTo>
                    <a:pt x="588604" y="719573"/>
                  </a:lnTo>
                  <a:lnTo>
                    <a:pt x="534572" y="733847"/>
                  </a:lnTo>
                  <a:lnTo>
                    <a:pt x="476044" y="743131"/>
                  </a:lnTo>
                  <a:lnTo>
                    <a:pt x="412684" y="747045"/>
                  </a:lnTo>
                  <a:lnTo>
                    <a:pt x="344156" y="745208"/>
                  </a:lnTo>
                  <a:lnTo>
                    <a:pt x="270125" y="737238"/>
                  </a:lnTo>
                  <a:lnTo>
                    <a:pt x="231901" y="729515"/>
                  </a:lnTo>
                  <a:lnTo>
                    <a:pt x="191400" y="717441"/>
                  </a:lnTo>
                  <a:lnTo>
                    <a:pt x="149567" y="701646"/>
                  </a:lnTo>
                  <a:lnTo>
                    <a:pt x="107342" y="682761"/>
                  </a:lnTo>
                  <a:lnTo>
                    <a:pt x="65669" y="661414"/>
                  </a:lnTo>
                  <a:lnTo>
                    <a:pt x="25490" y="638238"/>
                  </a:lnTo>
                  <a:lnTo>
                    <a:pt x="12592" y="630215"/>
                  </a:lnTo>
                  <a:lnTo>
                    <a:pt x="0" y="622081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6" name="object 19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97305" y="0"/>
                  </a:moveTo>
                  <a:lnTo>
                    <a:pt x="61734" y="44612"/>
                  </a:lnTo>
                  <a:lnTo>
                    <a:pt x="14832" y="62418"/>
                  </a:lnTo>
                  <a:lnTo>
                    <a:pt x="0" y="64129"/>
                  </a:lnTo>
                  <a:lnTo>
                    <a:pt x="6167" y="65326"/>
                  </a:lnTo>
                  <a:lnTo>
                    <a:pt x="15741" y="66863"/>
                  </a:lnTo>
                  <a:lnTo>
                    <a:pt x="27010" y="67956"/>
                  </a:lnTo>
                  <a:lnTo>
                    <a:pt x="40036" y="68175"/>
                  </a:lnTo>
                  <a:lnTo>
                    <a:pt x="54881" y="67089"/>
                  </a:lnTo>
                  <a:lnTo>
                    <a:pt x="104719" y="53052"/>
                  </a:lnTo>
                  <a:lnTo>
                    <a:pt x="140303" y="32975"/>
                  </a:lnTo>
                  <a:lnTo>
                    <a:pt x="97305" y="0"/>
                  </a:lnTo>
                  <a:close/>
                </a:path>
              </a:pathLst>
            </a:custGeom>
            <a:solidFill>
              <a:srgbClr val="305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7" name="object 20"/>
            <p:cNvSpPr>
              <a:spLocks noChangeArrowheads="1"/>
            </p:cNvSpPr>
            <p:nvPr/>
          </p:nvSpPr>
          <p:spPr bwMode="auto">
            <a:xfrm>
              <a:off x="2363559" y="234951"/>
              <a:ext cx="189141" cy="101484"/>
            </a:xfrm>
            <a:custGeom>
              <a:avLst/>
              <a:gdLst>
                <a:gd name="T0" fmla="*/ 0 w 140303"/>
                <a:gd name="T1" fmla="*/ 0 h 68175"/>
                <a:gd name="T2" fmla="*/ 140303 w 140303"/>
                <a:gd name="T3" fmla="*/ 68175 h 68175"/>
              </a:gdLst>
              <a:ahLst/>
              <a:cxnLst/>
              <a:rect l="T0" t="T1" r="T2" b="T3"/>
              <a:pathLst>
                <a:path w="140303" h="68175">
                  <a:moveTo>
                    <a:pt x="0" y="64129"/>
                  </a:moveTo>
                  <a:lnTo>
                    <a:pt x="40593" y="55552"/>
                  </a:lnTo>
                  <a:lnTo>
                    <a:pt x="77690" y="30540"/>
                  </a:lnTo>
                  <a:lnTo>
                    <a:pt x="97305" y="0"/>
                  </a:lnTo>
                  <a:lnTo>
                    <a:pt x="140303" y="32975"/>
                  </a:lnTo>
                  <a:lnTo>
                    <a:pt x="104719" y="53052"/>
                  </a:lnTo>
                  <a:lnTo>
                    <a:pt x="54881" y="67089"/>
                  </a:lnTo>
                  <a:lnTo>
                    <a:pt x="40036" y="68175"/>
                  </a:lnTo>
                  <a:lnTo>
                    <a:pt x="27010" y="67956"/>
                  </a:lnTo>
                  <a:lnTo>
                    <a:pt x="15741" y="66863"/>
                  </a:lnTo>
                  <a:lnTo>
                    <a:pt x="6167" y="65326"/>
                  </a:lnTo>
                  <a:lnTo>
                    <a:pt x="0" y="64129"/>
                  </a:lnTo>
                  <a:close/>
                </a:path>
              </a:pathLst>
            </a:custGeom>
            <a:noFill/>
            <a:ln w="3175">
              <a:solidFill>
                <a:srgbClr val="36549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8" name="object 21"/>
            <p:cNvSpPr>
              <a:spLocks noChangeArrowheads="1"/>
            </p:cNvSpPr>
            <p:nvPr/>
          </p:nvSpPr>
          <p:spPr bwMode="auto">
            <a:xfrm>
              <a:off x="1308241" y="1056492"/>
              <a:ext cx="176245" cy="236797"/>
            </a:xfrm>
            <a:custGeom>
              <a:avLst/>
              <a:gdLst>
                <a:gd name="T0" fmla="*/ 0 w 130870"/>
                <a:gd name="T1" fmla="*/ 0 h 155412"/>
                <a:gd name="T2" fmla="*/ 130870 w 130870"/>
                <a:gd name="T3" fmla="*/ 155412 h 155412"/>
              </a:gdLst>
              <a:ahLst/>
              <a:cxnLst/>
              <a:rect l="T0" t="T1" r="T2" b="T3"/>
              <a:pathLst>
                <a:path w="130870" h="155412">
                  <a:moveTo>
                    <a:pt x="130870" y="0"/>
                  </a:moveTo>
                  <a:lnTo>
                    <a:pt x="0" y="0"/>
                  </a:lnTo>
                  <a:lnTo>
                    <a:pt x="0" y="155412"/>
                  </a:lnTo>
                  <a:lnTo>
                    <a:pt x="130870" y="155412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9" name="object 22"/>
            <p:cNvSpPr>
              <a:spLocks noChangeArrowheads="1"/>
            </p:cNvSpPr>
            <p:nvPr/>
          </p:nvSpPr>
          <p:spPr bwMode="auto">
            <a:xfrm>
              <a:off x="1097607" y="858356"/>
              <a:ext cx="597513" cy="198136"/>
            </a:xfrm>
            <a:custGeom>
              <a:avLst/>
              <a:gdLst>
                <a:gd name="T0" fmla="*/ 0 w 441695"/>
                <a:gd name="T1" fmla="*/ 0 h 130870"/>
                <a:gd name="T2" fmla="*/ 441695 w 441695"/>
                <a:gd name="T3" fmla="*/ 130870 h 130870"/>
              </a:gdLst>
              <a:ahLst/>
              <a:cxnLst/>
              <a:rect l="T0" t="T1" r="T2" b="T3"/>
              <a:pathLst>
                <a:path w="441695" h="130870">
                  <a:moveTo>
                    <a:pt x="441695" y="0"/>
                  </a:moveTo>
                  <a:lnTo>
                    <a:pt x="0" y="0"/>
                  </a:lnTo>
                  <a:lnTo>
                    <a:pt x="0" y="130870"/>
                  </a:lnTo>
                  <a:lnTo>
                    <a:pt x="441695" y="130870"/>
                  </a:lnTo>
                  <a:lnTo>
                    <a:pt x="441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0" name="object 23"/>
            <p:cNvSpPr>
              <a:spLocks noChangeArrowheads="1"/>
            </p:cNvSpPr>
            <p:nvPr/>
          </p:nvSpPr>
          <p:spPr bwMode="auto">
            <a:xfrm>
              <a:off x="1308241" y="621559"/>
              <a:ext cx="176245" cy="236797"/>
            </a:xfrm>
            <a:custGeom>
              <a:avLst/>
              <a:gdLst>
                <a:gd name="T0" fmla="*/ 0 w 130870"/>
                <a:gd name="T1" fmla="*/ 0 h 155411"/>
                <a:gd name="T2" fmla="*/ 130870 w 130870"/>
                <a:gd name="T3" fmla="*/ 155411 h 155411"/>
              </a:gdLst>
              <a:ahLst/>
              <a:cxnLst/>
              <a:rect l="T0" t="T1" r="T2" b="T3"/>
              <a:pathLst>
                <a:path w="130870" h="155411">
                  <a:moveTo>
                    <a:pt x="130870" y="0"/>
                  </a:moveTo>
                  <a:lnTo>
                    <a:pt x="0" y="0"/>
                  </a:lnTo>
                  <a:lnTo>
                    <a:pt x="0" y="155411"/>
                  </a:lnTo>
                  <a:lnTo>
                    <a:pt x="130870" y="155411"/>
                  </a:lnTo>
                  <a:lnTo>
                    <a:pt x="1308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1" name="object 24"/>
            <p:cNvSpPr>
              <a:spLocks noChangeArrowheads="1"/>
            </p:cNvSpPr>
            <p:nvPr/>
          </p:nvSpPr>
          <p:spPr bwMode="auto">
            <a:xfrm>
              <a:off x="1097607" y="621559"/>
              <a:ext cx="597513" cy="671731"/>
            </a:xfrm>
            <a:custGeom>
              <a:avLst/>
              <a:gdLst>
                <a:gd name="T0" fmla="*/ 0 w 441695"/>
                <a:gd name="T1" fmla="*/ 0 h 441694"/>
                <a:gd name="T2" fmla="*/ 441695 w 441695"/>
                <a:gd name="T3" fmla="*/ 441694 h 441694"/>
              </a:gdLst>
              <a:ahLst/>
              <a:cxnLst/>
              <a:rect l="T0" t="T1" r="T2" b="T3"/>
              <a:pathLst>
                <a:path w="441695" h="441694">
                  <a:moveTo>
                    <a:pt x="155412" y="0"/>
                  </a:moveTo>
                  <a:lnTo>
                    <a:pt x="286283" y="0"/>
                  </a:lnTo>
                  <a:lnTo>
                    <a:pt x="286283" y="155411"/>
                  </a:lnTo>
                  <a:lnTo>
                    <a:pt x="441695" y="155411"/>
                  </a:lnTo>
                  <a:lnTo>
                    <a:pt x="441695" y="286282"/>
                  </a:lnTo>
                  <a:lnTo>
                    <a:pt x="286283" y="286282"/>
                  </a:lnTo>
                  <a:lnTo>
                    <a:pt x="286283" y="441694"/>
                  </a:lnTo>
                  <a:lnTo>
                    <a:pt x="155412" y="441694"/>
                  </a:lnTo>
                  <a:lnTo>
                    <a:pt x="155412" y="286282"/>
                  </a:lnTo>
                  <a:lnTo>
                    <a:pt x="0" y="286282"/>
                  </a:lnTo>
                  <a:lnTo>
                    <a:pt x="0" y="155411"/>
                  </a:lnTo>
                  <a:lnTo>
                    <a:pt x="155412" y="155411"/>
                  </a:lnTo>
                  <a:lnTo>
                    <a:pt x="155412" y="0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2" name="object 25"/>
            <p:cNvSpPr>
              <a:spLocks noChangeArrowheads="1"/>
            </p:cNvSpPr>
            <p:nvPr/>
          </p:nvSpPr>
          <p:spPr bwMode="auto">
            <a:xfrm>
              <a:off x="1129846" y="681967"/>
              <a:ext cx="556676" cy="437349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4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45900" y="97309"/>
            <a:ext cx="9220200" cy="794050"/>
            <a:chOff x="1234167" y="152399"/>
            <a:chExt cx="9220200" cy="794050"/>
          </a:xfrm>
        </p:grpSpPr>
        <p:sp>
          <p:nvSpPr>
            <p:cNvPr id="13" name="Rectangle 12"/>
            <p:cNvSpPr/>
            <p:nvPr/>
          </p:nvSpPr>
          <p:spPr>
            <a:xfrm>
              <a:off x="1983108" y="234152"/>
              <a:ext cx="8471259" cy="630544"/>
            </a:xfrm>
            <a:prstGeom prst="rect">
              <a:avLst/>
            </a:prstGeom>
            <a:noFill/>
          </p:spPr>
          <p:txBody>
            <a:bodyPr wrap="square" lIns="136767" tIns="68383" rIns="136767" bIns="68383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REALISASI BELANJA </a:t>
              </a:r>
              <a:r>
                <a:rPr lang="en-US" sz="3200" b="1" dirty="0" smtClean="0">
                  <a:ln w="0"/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LANGSUNG </a:t>
              </a:r>
              <a:endParaRPr lang="en-US" sz="3200" b="1" dirty="0">
                <a:ln w="0"/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" name="Rectangle: Rounded Corners 74">
              <a:extLst>
                <a:ext uri="{FF2B5EF4-FFF2-40B4-BE49-F238E27FC236}">
                  <a16:creationId xmlns:a16="http://schemas.microsoft.com/office/drawing/2014/main" xmlns="" id="{8D4F3653-381C-442F-A7FA-3C7A6CC00AF1}"/>
                </a:ext>
              </a:extLst>
            </p:cNvPr>
            <p:cNvSpPr/>
            <p:nvPr/>
          </p:nvSpPr>
          <p:spPr>
            <a:xfrm>
              <a:off x="1382756" y="207488"/>
              <a:ext cx="8826456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5502FCE7-DDB5-40C5-8BAE-25BF0A90D05A}"/>
                </a:ext>
              </a:extLst>
            </p:cNvPr>
            <p:cNvSpPr/>
            <p:nvPr/>
          </p:nvSpPr>
          <p:spPr>
            <a:xfrm>
              <a:off x="1234168" y="152399"/>
              <a:ext cx="964260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392B0DEC-FAAA-4D26-8F4B-2CD9CD11400F}"/>
                </a:ext>
              </a:extLst>
            </p:cNvPr>
            <p:cNvSpPr/>
            <p:nvPr/>
          </p:nvSpPr>
          <p:spPr>
            <a:xfrm>
              <a:off x="1234167" y="207488"/>
              <a:ext cx="890088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aphicFrame>
        <p:nvGraphicFramePr>
          <p:cNvPr id="1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9060158"/>
              </p:ext>
            </p:extLst>
          </p:nvPr>
        </p:nvGraphicFramePr>
        <p:xfrm>
          <a:off x="35617" y="911861"/>
          <a:ext cx="11849995" cy="594379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40425"/>
                <a:gridCol w="5294679"/>
                <a:gridCol w="2185105"/>
                <a:gridCol w="1764893"/>
                <a:gridCol w="1764893"/>
              </a:tblGrid>
              <a:tr h="460788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PROGRAM/KEGIATAN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ANGGARAN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REALISASI KEUANGAN 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(%)</a:t>
                      </a:r>
                      <a:endParaRPr lang="en-US" sz="13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REALISASI </a:t>
                      </a:r>
                    </a:p>
                    <a:p>
                      <a:pPr algn="ctr"/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FISIK</a:t>
                      </a:r>
                      <a:r>
                        <a:rPr lang="en-US" sz="1300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(%)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</a:tr>
              <a:tr h="289643">
                <a:tc gridSpan="5"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Administrasi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Perkantoran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964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Penyediaan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Jasa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Perkantoran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8.000.000.000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17,69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52,88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</a:tr>
              <a:tr h="289643">
                <a:tc gridSpan="5">
                  <a:txBody>
                    <a:bodyPr/>
                    <a:lstStyle/>
                    <a:p>
                      <a:pPr algn="l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1932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Peningkatan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Derajat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Masyarakat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Dengan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Penyediaan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Fasillitas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Perawatan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Bagi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Penderita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Akibat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Dampak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Asap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Rokok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13.500.000.000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</a:tr>
              <a:tr h="289643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 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marL="0" marR="0" indent="0" algn="l" defTabSz="3048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Pemenuhan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Fasilitas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3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25.000.000.000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5,20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</a:tr>
              <a:tr h="460788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Pemenuhan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Sarana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Dan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Prasarana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Rujukan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( DAK )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5,973.777.000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7,31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56,63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82" marR="181982" marT="68588" marB="68588"/>
                </a:tc>
              </a:tr>
              <a:tr h="289641">
                <a:tc gridSpan="5">
                  <a:txBody>
                    <a:bodyPr/>
                    <a:lstStyle/>
                    <a:p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Promosi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Dan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Pemberdayaan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078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Penyelenggaraan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Pemberdayaan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Masyarakat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Dan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Kemitraan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tk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Provinsi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750.000.000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8,59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25,20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0" marR="181970" marT="68587" marB="68587"/>
                </a:tc>
              </a:tr>
              <a:tr h="289641">
                <a:tc gridSpan="5">
                  <a:txBody>
                    <a:bodyPr/>
                    <a:lstStyle/>
                    <a:p>
                      <a:pPr algn="l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Peningkatan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Mutu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BLUD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9641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Dan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Pendukung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baseline="0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Pelayanan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40.000.000.000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18,05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16,75</a:t>
                      </a:r>
                    </a:p>
                  </a:txBody>
                  <a:tcPr marL="181970" marR="181970" marT="68587" marB="68587"/>
                </a:tc>
              </a:tr>
              <a:tr h="289641">
                <a:tc gridSpan="5">
                  <a:txBody>
                    <a:bodyPr/>
                    <a:lstStyle/>
                    <a:p>
                      <a:pPr algn="l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Program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Sumber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Daya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Manusia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9309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Kegiatan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Penyelenggaraan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Pendidikan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Tenaga</a:t>
                      </a:r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3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Kesehatan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1.000.000.000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33,63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0" marR="181970" marT="68587" marB="685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60,69</a:t>
                      </a:r>
                      <a:endParaRPr lang="en-US" sz="13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70" marR="181970" marT="68587" marB="68587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10636" y="6381328"/>
            <a:ext cx="2844059" cy="365125"/>
          </a:xfrm>
        </p:spPr>
        <p:txBody>
          <a:bodyPr/>
          <a:lstStyle/>
          <a:p>
            <a:fld id="{1D6647AB-53FC-4FC4-B329-DC0E1CCA457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01226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45900" y="97309"/>
            <a:ext cx="9220200" cy="794050"/>
            <a:chOff x="1234167" y="152399"/>
            <a:chExt cx="9220200" cy="794050"/>
          </a:xfrm>
        </p:grpSpPr>
        <p:sp>
          <p:nvSpPr>
            <p:cNvPr id="13" name="Rectangle 12"/>
            <p:cNvSpPr/>
            <p:nvPr/>
          </p:nvSpPr>
          <p:spPr>
            <a:xfrm>
              <a:off x="1983108" y="234152"/>
              <a:ext cx="8471259" cy="630544"/>
            </a:xfrm>
            <a:prstGeom prst="rect">
              <a:avLst/>
            </a:prstGeom>
            <a:noFill/>
          </p:spPr>
          <p:txBody>
            <a:bodyPr wrap="square" lIns="136767" tIns="68383" rIns="136767" bIns="68383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REALISASI </a:t>
              </a:r>
              <a:r>
                <a:rPr lang="en-US" sz="3200" b="1" dirty="0" smtClean="0">
                  <a:ln w="0"/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ANGGARAN BLUD</a:t>
              </a:r>
              <a:endParaRPr lang="en-US" sz="3200" b="1" dirty="0">
                <a:ln w="0"/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" name="Rectangle: Rounded Corners 74">
              <a:extLst>
                <a:ext uri="{FF2B5EF4-FFF2-40B4-BE49-F238E27FC236}">
                  <a16:creationId xmlns:a16="http://schemas.microsoft.com/office/drawing/2014/main" xmlns="" id="{8D4F3653-381C-442F-A7FA-3C7A6CC00AF1}"/>
                </a:ext>
              </a:extLst>
            </p:cNvPr>
            <p:cNvSpPr/>
            <p:nvPr/>
          </p:nvSpPr>
          <p:spPr>
            <a:xfrm>
              <a:off x="1382756" y="207488"/>
              <a:ext cx="8826456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5502FCE7-DDB5-40C5-8BAE-25BF0A90D05A}"/>
                </a:ext>
              </a:extLst>
            </p:cNvPr>
            <p:cNvSpPr/>
            <p:nvPr/>
          </p:nvSpPr>
          <p:spPr>
            <a:xfrm>
              <a:off x="1234168" y="152399"/>
              <a:ext cx="964260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392B0DEC-FAAA-4D26-8F4B-2CD9CD11400F}"/>
                </a:ext>
              </a:extLst>
            </p:cNvPr>
            <p:cNvSpPr/>
            <p:nvPr/>
          </p:nvSpPr>
          <p:spPr>
            <a:xfrm>
              <a:off x="1234167" y="207488"/>
              <a:ext cx="890088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3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298483"/>
              </p:ext>
            </p:extLst>
          </p:nvPr>
        </p:nvGraphicFramePr>
        <p:xfrm>
          <a:off x="155170" y="1196752"/>
          <a:ext cx="11699882" cy="302796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40505"/>
                <a:gridCol w="3630585"/>
                <a:gridCol w="3178670"/>
                <a:gridCol w="1975061"/>
                <a:gridCol w="1975061"/>
              </a:tblGrid>
              <a:tr h="432048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URAIAN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ANGGARAN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REALISASI KEUANGAN</a:t>
                      </a:r>
                      <a:endParaRPr lang="en-US" sz="14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</a:tr>
              <a:tr h="360040"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</a:t>
                      </a: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Rp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.)</a:t>
                      </a: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(%)</a:t>
                      </a:r>
                    </a:p>
                  </a:txBody>
                  <a:tcPr marL="181982" marR="181982" marT="68588" marB="68588" anchor="ctr"/>
                </a:tc>
              </a:tr>
              <a:tr h="74529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Pegawai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BLUD</a:t>
                      </a: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6.000.000.000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1.486.680.000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24,78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</a:tr>
              <a:tr h="74529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Barang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dan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400" b="1" baseline="0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Jasa</a:t>
                      </a:r>
                      <a:r>
                        <a:rPr lang="en-US" sz="1400" b="1" baseline="0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BLUD</a:t>
                      </a:r>
                      <a:endParaRPr lang="en-US" sz="1400" b="1" dirty="0" smtClean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31.500.000.000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5.365.892.052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17,03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</a:tr>
              <a:tr h="74529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Biaya</a:t>
                      </a:r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Modal</a:t>
                      </a: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2.500.000.000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272.391.000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10,90</a:t>
                      </a:r>
                      <a:endParaRPr lang="en-US" sz="1400" b="1" dirty="0">
                        <a:solidFill>
                          <a:schemeClr val="tx2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81982" marR="181982" marT="68588" marB="6858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302851"/>
      </p:ext>
    </p:extLst>
  </p:cSld>
  <p:clrMapOvr>
    <a:masterClrMapping/>
  </p:clrMapOvr>
  <p:transition advTm="1000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2733" y="2448227"/>
            <a:ext cx="11274988" cy="270887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2943749" y="3316494"/>
            <a:ext cx="8045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KINERJA PENDAPATAN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43" y="2841967"/>
            <a:ext cx="91440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906" y="3756367"/>
            <a:ext cx="1117618" cy="11176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1832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93468" y="152400"/>
            <a:ext cx="6801144" cy="794050"/>
            <a:chOff x="893468" y="152400"/>
            <a:chExt cx="6801144" cy="794050"/>
          </a:xfrm>
        </p:grpSpPr>
        <p:sp>
          <p:nvSpPr>
            <p:cNvPr id="8" name="Rectangle: Rounded Corners 74">
              <a:extLst>
                <a:ext uri="{FF2B5EF4-FFF2-40B4-BE49-F238E27FC236}">
                  <a16:creationId xmlns:a16="http://schemas.microsoft.com/office/drawing/2014/main" xmlns="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6688546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0412" y="152400"/>
            <a:ext cx="7866857" cy="68387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REALISASI PENDAPATAN</a:t>
            </a:r>
            <a:endParaRPr lang="en-US" sz="3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8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047673"/>
              </p:ext>
            </p:extLst>
          </p:nvPr>
        </p:nvGraphicFramePr>
        <p:xfrm>
          <a:off x="891880" y="1600200"/>
          <a:ext cx="11072741" cy="3657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861204"/>
                <a:gridCol w="4726170"/>
                <a:gridCol w="1485367"/>
              </a:tblGrid>
              <a:tr h="1103182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SAMPAI</a:t>
                      </a:r>
                      <a:r>
                        <a:rPr lang="en-US" sz="1800" b="1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DENGAN BULAN APRIL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45755" marB="4575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T="45755" marB="45755" anchor="ctr"/>
                </a:tc>
              </a:tr>
              <a:tr h="82980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TARGET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REALISASI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9" marR="91439" marT="45743" marB="45743" anchor="ctr"/>
                </a:tc>
              </a:tr>
              <a:tr h="82980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tx2"/>
                          </a:solidFill>
                        </a:rPr>
                        <a:t>Rp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tx2"/>
                          </a:solidFill>
                        </a:rPr>
                        <a:t>Rp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</a:rPr>
                        <a:t>(%)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</a:tr>
              <a:tr h="89480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40.000.000.000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81930" marR="181930" marT="68615" marB="6861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12.585.747.071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31,46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87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8775D-E73A-47E6-B0A4-18E8271E58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006066" y="1171105"/>
            <a:ext cx="10585176" cy="5554017"/>
            <a:chOff x="837828" y="764704"/>
            <a:chExt cx="10585176" cy="6085882"/>
          </a:xfrm>
        </p:grpSpPr>
        <p:graphicFrame>
          <p:nvGraphicFramePr>
            <p:cNvPr id="2" name="Chart 1"/>
            <p:cNvGraphicFramePr/>
            <p:nvPr>
              <p:extLst>
                <p:ext uri="{D42A27DB-BD31-4B8C-83A1-F6EECF244321}">
                  <p14:modId xmlns:p14="http://schemas.microsoft.com/office/powerpoint/2010/main" val="217729417"/>
                </p:ext>
              </p:extLst>
            </p:nvPr>
          </p:nvGraphicFramePr>
          <p:xfrm>
            <a:off x="837828" y="764704"/>
            <a:ext cx="10585176" cy="60858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8" name="Straight Connector 7"/>
            <p:cNvCxnSpPr/>
            <p:nvPr/>
          </p:nvCxnSpPr>
          <p:spPr>
            <a:xfrm>
              <a:off x="2638028" y="908720"/>
              <a:ext cx="64807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638028" y="908720"/>
              <a:ext cx="0" cy="5040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>
            <a:off x="8902724" y="4437112"/>
            <a:ext cx="0" cy="11521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982844" y="4437112"/>
            <a:ext cx="0" cy="115212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893468" y="152400"/>
            <a:ext cx="8009256" cy="794050"/>
            <a:chOff x="893468" y="152400"/>
            <a:chExt cx="8009256" cy="794050"/>
          </a:xfrm>
        </p:grpSpPr>
        <p:sp>
          <p:nvSpPr>
            <p:cNvPr id="18" name="Rectangle: Rounded Corners 74">
              <a:extLst>
                <a:ext uri="{FF2B5EF4-FFF2-40B4-BE49-F238E27FC236}">
                  <a16:creationId xmlns:a16="http://schemas.microsoft.com/office/drawing/2014/main" xmlns="" id="{8D4F3653-381C-442F-A7FA-3C7A6CC00AF1}"/>
                </a:ext>
              </a:extLst>
            </p:cNvPr>
            <p:cNvSpPr/>
            <p:nvPr/>
          </p:nvSpPr>
          <p:spPr>
            <a:xfrm>
              <a:off x="1006066" y="207489"/>
              <a:ext cx="7896658" cy="683871"/>
            </a:xfrm>
            <a:prstGeom prst="roundRect">
              <a:avLst>
                <a:gd name="adj" fmla="val 50000"/>
              </a:avLst>
            </a:prstGeom>
            <a:noFill/>
            <a:ln w="5715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5502FCE7-DDB5-40C5-8BAE-25BF0A90D05A}"/>
                </a:ext>
              </a:extLst>
            </p:cNvPr>
            <p:cNvSpPr/>
            <p:nvPr/>
          </p:nvSpPr>
          <p:spPr>
            <a:xfrm>
              <a:off x="893468" y="152400"/>
              <a:ext cx="980542" cy="794050"/>
            </a:xfrm>
            <a:prstGeom prst="ellipse">
              <a:avLst/>
            </a:prstGeom>
            <a:solidFill>
              <a:srgbClr val="F1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392B0DEC-FAAA-4D26-8F4B-2CD9CD11400F}"/>
                </a:ext>
              </a:extLst>
            </p:cNvPr>
            <p:cNvSpPr/>
            <p:nvPr/>
          </p:nvSpPr>
          <p:spPr>
            <a:xfrm>
              <a:off x="893468" y="207489"/>
              <a:ext cx="844486" cy="6838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endParaRPr lang="en-US" sz="32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1331149" y="76200"/>
            <a:ext cx="7866857" cy="6838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REALISASI PENDAPATAN PER KEGIATAN</a:t>
            </a:r>
            <a:endParaRPr lang="en-US" sz="2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53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079976" y="5373217"/>
            <a:ext cx="10360503" cy="892178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lIns="94181" tIns="47091" rIns="94181" bIns="47091" anchor="ctr">
            <a:normAutofit/>
          </a:bodyPr>
          <a:lstStyle/>
          <a:p>
            <a:pPr algn="ctr"/>
            <a:endParaRPr lang="en-US" sz="1000" b="1" dirty="0">
              <a:ln w="6350">
                <a:solidFill>
                  <a:schemeClr val="accent1">
                    <a:shade val="43000"/>
                  </a:schemeClr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22733" y="2448227"/>
            <a:ext cx="11274988" cy="2708870"/>
            <a:chOff x="3380509" y="1219200"/>
            <a:chExt cx="6160656" cy="1348510"/>
          </a:xfrm>
        </p:grpSpPr>
        <p:sp>
          <p:nvSpPr>
            <p:cNvPr id="52" name="Freeform: Shape 49"/>
            <p:cNvSpPr/>
            <p:nvPr/>
          </p:nvSpPr>
          <p:spPr>
            <a:xfrm rot="158526">
              <a:off x="4441853" y="1620172"/>
              <a:ext cx="4258374" cy="674255"/>
            </a:xfrm>
            <a:custGeom>
              <a:avLst/>
              <a:gdLst>
                <a:gd name="connsiteX0" fmla="*/ 0 w 4258374"/>
                <a:gd name="connsiteY0" fmla="*/ 0 h 674255"/>
                <a:gd name="connsiteX1" fmla="*/ 4258374 w 4258374"/>
                <a:gd name="connsiteY1" fmla="*/ 0 h 674255"/>
                <a:gd name="connsiteX2" fmla="*/ 4258374 w 4258374"/>
                <a:gd name="connsiteY2" fmla="*/ 196321 h 674255"/>
                <a:gd name="connsiteX3" fmla="*/ 3938879 w 4258374"/>
                <a:gd name="connsiteY3" fmla="*/ 674255 h 674255"/>
                <a:gd name="connsiteX4" fmla="*/ 0 w 4258374"/>
                <a:gd name="connsiteY4" fmla="*/ 674255 h 67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8374" h="674255">
                  <a:moveTo>
                    <a:pt x="0" y="0"/>
                  </a:moveTo>
                  <a:lnTo>
                    <a:pt x="4258374" y="0"/>
                  </a:lnTo>
                  <a:lnTo>
                    <a:pt x="4258374" y="196321"/>
                  </a:lnTo>
                  <a:lnTo>
                    <a:pt x="3938879" y="674255"/>
                  </a:lnTo>
                  <a:lnTo>
                    <a:pt x="0" y="674255"/>
                  </a:lnTo>
                  <a:close/>
                </a:path>
              </a:pathLst>
            </a:custGeom>
            <a:ln>
              <a:noFill/>
            </a:ln>
            <a:effectLst>
              <a:outerShdw blurRad="317500" dist="3175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43"/>
            <p:cNvSpPr/>
            <p:nvPr/>
          </p:nvSpPr>
          <p:spPr>
            <a:xfrm flipV="1">
              <a:off x="6280728" y="1385454"/>
              <a:ext cx="3260437" cy="1006764"/>
            </a:xfrm>
            <a:custGeom>
              <a:avLst/>
              <a:gdLst>
                <a:gd name="connsiteX0" fmla="*/ 2521527 w 3260437"/>
                <a:gd name="connsiteY0" fmla="*/ 1027545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  <a:gd name="connsiteX0" fmla="*/ 2521527 w 3260437"/>
                <a:gd name="connsiteY0" fmla="*/ 1027543 h 1027545"/>
                <a:gd name="connsiteX1" fmla="*/ 3260437 w 3260437"/>
                <a:gd name="connsiteY1" fmla="*/ 1027545 h 1027545"/>
                <a:gd name="connsiteX2" fmla="*/ 2521527 w 3260437"/>
                <a:gd name="connsiteY2" fmla="*/ 0 h 1027545"/>
                <a:gd name="connsiteX3" fmla="*/ 2521527 w 3260437"/>
                <a:gd name="connsiteY3" fmla="*/ 2306 h 1027545"/>
                <a:gd name="connsiteX4" fmla="*/ 0 w 3260437"/>
                <a:gd name="connsiteY4" fmla="*/ 2306 h 1027545"/>
                <a:gd name="connsiteX5" fmla="*/ 0 w 3260437"/>
                <a:gd name="connsiteY5" fmla="*/ 1027543 h 1027545"/>
                <a:gd name="connsiteX6" fmla="*/ 2521527 w 3260437"/>
                <a:gd name="connsiteY6" fmla="*/ 1027543 h 10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0437" h="1027545">
                  <a:moveTo>
                    <a:pt x="2521527" y="1027543"/>
                  </a:moveTo>
                  <a:lnTo>
                    <a:pt x="3260437" y="1027545"/>
                  </a:lnTo>
                  <a:lnTo>
                    <a:pt x="2521527" y="0"/>
                  </a:lnTo>
                  <a:lnTo>
                    <a:pt x="2521527" y="2306"/>
                  </a:lnTo>
                  <a:lnTo>
                    <a:pt x="0" y="2306"/>
                  </a:lnTo>
                  <a:lnTo>
                    <a:pt x="0" y="1027543"/>
                  </a:lnTo>
                  <a:lnTo>
                    <a:pt x="2521527" y="102754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46"/>
            <p:cNvSpPr/>
            <p:nvPr/>
          </p:nvSpPr>
          <p:spPr>
            <a:xfrm flipV="1">
              <a:off x="4479465" y="1385454"/>
              <a:ext cx="1949046" cy="1006764"/>
            </a:xfrm>
            <a:custGeom>
              <a:avLst/>
              <a:gdLst>
                <a:gd name="connsiteX0" fmla="*/ 0 w 1348509"/>
                <a:gd name="connsiteY0" fmla="*/ 1004502 h 1004502"/>
                <a:gd name="connsiteX1" fmla="*/ 1348509 w 1348509"/>
                <a:gd name="connsiteY1" fmla="*/ 1004502 h 1004502"/>
                <a:gd name="connsiteX2" fmla="*/ 1348509 w 1348509"/>
                <a:gd name="connsiteY2" fmla="*/ 0 h 1004502"/>
                <a:gd name="connsiteX3" fmla="*/ 0 w 1348509"/>
                <a:gd name="connsiteY3" fmla="*/ 0 h 100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509" h="1004502">
                  <a:moveTo>
                    <a:pt x="0" y="1004502"/>
                  </a:moveTo>
                  <a:lnTo>
                    <a:pt x="1348509" y="1004502"/>
                  </a:lnTo>
                  <a:lnTo>
                    <a:pt x="13485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80509" y="1902691"/>
              <a:ext cx="1348509" cy="66501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380509" y="1219200"/>
              <a:ext cx="1348509" cy="69272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ame 56"/>
            <p:cNvSpPr/>
            <p:nvPr/>
          </p:nvSpPr>
          <p:spPr>
            <a:xfrm>
              <a:off x="3380509" y="1219200"/>
              <a:ext cx="1348509" cy="1348509"/>
            </a:xfrm>
            <a:prstGeom prst="fram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508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022371" y="1604405"/>
              <a:ext cx="100937" cy="45964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endParaRPr lang="en-US" sz="5400" b="1" dirty="0">
                <a:solidFill>
                  <a:schemeClr val="tx2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29007" y="1781667"/>
              <a:ext cx="3835387" cy="199180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lvl="0" algn="ctr"/>
              <a:endParaRPr lang="en-US" sz="2000" b="1" dirty="0">
                <a:solidFill>
                  <a:schemeClr val="tx2"/>
                </a:solidFill>
                <a:latin typeface="Lucida Sans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180227" y="3316494"/>
            <a:ext cx="7572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1">
                    <a:lumMod val="50000"/>
                  </a:schemeClr>
                </a:solidFill>
              </a:rPr>
              <a:t>KINERJA PELAYANAN</a:t>
            </a:r>
            <a:endParaRPr lang="en-US" sz="5400" b="1" cap="none" spc="0" dirty="0">
              <a:ln w="50800"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934" y="2756812"/>
            <a:ext cx="945017" cy="94501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24258" y="3992579"/>
            <a:ext cx="1146369" cy="648491"/>
            <a:chOff x="5266968" y="2929613"/>
            <a:chExt cx="1616162" cy="9945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968" y="2929613"/>
              <a:ext cx="928986" cy="99459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545" y="2981648"/>
              <a:ext cx="939585" cy="942557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647AB-53FC-4FC4-B329-DC0E1CCA457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6632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3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5760</TotalTime>
  <Words>3610</Words>
  <Application>Microsoft Office PowerPoint</Application>
  <PresentationFormat>Custom</PresentationFormat>
  <Paragraphs>2422</Paragraphs>
  <Slides>38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Theme3</vt:lpstr>
      <vt:lpstr>PowerPoint Presentation</vt:lpstr>
      <vt:lpstr>PowerPoint Presentation</vt:lpstr>
      <vt:lpstr>REALISASI ANGGARAN</vt:lpstr>
      <vt:lpstr>PowerPoint Presentation</vt:lpstr>
      <vt:lpstr>PowerPoint Presentation</vt:lpstr>
      <vt:lpstr>PowerPoint Presentation</vt:lpstr>
      <vt:lpstr>REALISASI PENDAPATAN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WILAYAH CAKUPAN  SURAKARTA &amp; JAWA TENGAH</vt:lpstr>
      <vt:lpstr>DATA WILAYAH CAKUPAN  JAWA TIMUR</vt:lpstr>
      <vt:lpstr>DATA WILAYAH CAKUPAN  SURAKARTA &amp; JAWA TENGAH</vt:lpstr>
      <vt:lpstr>DATA WILAYAH CAKUPAN  JAWA TIMUR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acer</cp:lastModifiedBy>
  <cp:revision>448</cp:revision>
  <cp:lastPrinted>2017-08-21T04:12:20Z</cp:lastPrinted>
  <dcterms:created xsi:type="dcterms:W3CDTF">2017-07-26T01:43:47Z</dcterms:created>
  <dcterms:modified xsi:type="dcterms:W3CDTF">2018-05-21T03:55:14Z</dcterms:modified>
</cp:coreProperties>
</file>