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53"/>
  </p:notesMasterIdLst>
  <p:handoutMasterIdLst>
    <p:handoutMasterId r:id="rId54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357" r:id="rId9"/>
    <p:sldId id="264" r:id="rId10"/>
    <p:sldId id="333" r:id="rId11"/>
    <p:sldId id="265" r:id="rId12"/>
    <p:sldId id="390" r:id="rId13"/>
    <p:sldId id="358" r:id="rId14"/>
    <p:sldId id="360" r:id="rId15"/>
    <p:sldId id="362" r:id="rId16"/>
    <p:sldId id="272" r:id="rId17"/>
    <p:sldId id="361" r:id="rId18"/>
    <p:sldId id="285" r:id="rId19"/>
    <p:sldId id="389" r:id="rId20"/>
    <p:sldId id="334" r:id="rId21"/>
    <p:sldId id="335" r:id="rId22"/>
    <p:sldId id="336" r:id="rId23"/>
    <p:sldId id="337" r:id="rId24"/>
    <p:sldId id="338" r:id="rId25"/>
    <p:sldId id="363" r:id="rId26"/>
    <p:sldId id="384" r:id="rId27"/>
    <p:sldId id="364" r:id="rId28"/>
    <p:sldId id="385" r:id="rId29"/>
    <p:sldId id="365" r:id="rId30"/>
    <p:sldId id="386" r:id="rId31"/>
    <p:sldId id="366" r:id="rId32"/>
    <p:sldId id="388" r:id="rId33"/>
    <p:sldId id="367" r:id="rId34"/>
    <p:sldId id="368" r:id="rId35"/>
    <p:sldId id="369" r:id="rId36"/>
    <p:sldId id="387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44" r:id="rId5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99FF66"/>
    <a:srgbClr val="000000"/>
    <a:srgbClr val="FF0000"/>
    <a:srgbClr val="FFFF00"/>
    <a:srgbClr val="6666FF"/>
    <a:srgbClr val="FF6600"/>
    <a:srgbClr val="CC3300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2639" autoAdjust="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F4-4242-89BF-D02CED566F32}"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41702266118</c:v>
                </c:pt>
                <c:pt idx="1">
                  <c:v>26392903527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460608"/>
        <c:axId val="227462144"/>
        <c:axId val="0"/>
      </c:bar3DChart>
      <c:catAx>
        <c:axId val="2274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27462144"/>
        <c:crosses val="autoZero"/>
        <c:auto val="1"/>
        <c:lblAlgn val="ctr"/>
        <c:lblOffset val="100"/>
        <c:noMultiLvlLbl val="0"/>
      </c:catAx>
      <c:valAx>
        <c:axId val="22746214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27460608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9306930693069355E-2"/>
          <c:y val="7.421150278293139E-3"/>
          <c:w val="0.90759075907590758"/>
          <c:h val="0.769944341372912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Rawat Jalan</c:v>
                </c:pt>
              </c:strCache>
            </c:strRef>
          </c:tx>
          <c:spPr>
            <a:solidFill>
              <a:srgbClr val="DA5912"/>
            </a:solidFill>
            <a:ln w="25396">
              <a:noFill/>
            </a:ln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82</c:v>
                </c:pt>
                <c:pt idx="1">
                  <c:v>44</c:v>
                </c:pt>
                <c:pt idx="2">
                  <c:v>42</c:v>
                </c:pt>
                <c:pt idx="3">
                  <c:v>48</c:v>
                </c:pt>
                <c:pt idx="4">
                  <c:v>62</c:v>
                </c:pt>
                <c:pt idx="5">
                  <c:v>72</c:v>
                </c:pt>
                <c:pt idx="6">
                  <c:v>33</c:v>
                </c:pt>
                <c:pt idx="7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FC-41AE-90A8-97B263E8F7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Rawat Inap</c:v>
                </c:pt>
              </c:strCache>
            </c:strRef>
          </c:tx>
          <c:spPr>
            <a:solidFill>
              <a:srgbClr val="6666FF"/>
            </a:solidFill>
            <a:ln w="25396">
              <a:noFill/>
            </a:ln>
          </c:spPr>
          <c:invertIfNegative val="0"/>
          <c:dLbls>
            <c:dLbl>
              <c:idx val="3"/>
              <c:layout>
                <c:manualLayout>
                  <c:x val="1.4268075798310156E-2"/>
                  <c:y val="-4.3199497661274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FC-41AE-90A8-97B263E8F70A}"/>
                </c:ext>
              </c:extLst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1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227</c:v>
                </c:pt>
                <c:pt idx="1">
                  <c:v>224</c:v>
                </c:pt>
                <c:pt idx="2">
                  <c:v>250</c:v>
                </c:pt>
                <c:pt idx="3">
                  <c:v>257</c:v>
                </c:pt>
                <c:pt idx="4">
                  <c:v>238</c:v>
                </c:pt>
                <c:pt idx="5">
                  <c:v>195</c:v>
                </c:pt>
                <c:pt idx="6">
                  <c:v>257</c:v>
                </c:pt>
                <c:pt idx="7">
                  <c:v>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FC-41AE-90A8-97B263E8F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14624"/>
        <c:axId val="126716160"/>
        <c:axId val="0"/>
      </c:bar3DChart>
      <c:catAx>
        <c:axId val="12671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6716160"/>
        <c:crosses val="autoZero"/>
        <c:auto val="1"/>
        <c:lblAlgn val="ctr"/>
        <c:lblOffset val="100"/>
        <c:noMultiLvlLbl val="0"/>
      </c:catAx>
      <c:valAx>
        <c:axId val="126716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714624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/>
      <c:overlay val="0"/>
      <c:spPr>
        <a:noFill/>
        <a:ln w="253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1012101210122"/>
          <c:y val="4.9861495844875418E-2"/>
          <c:w val="0.88228822882288238"/>
          <c:h val="0.65638322761481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KUNJUNGAN</c:v>
                </c:pt>
              </c:strCache>
            </c:strRef>
          </c:tx>
          <c:spPr>
            <a:ln w="31877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FF0000"/>
              </a:solidFill>
              <a:ln w="10625">
                <a:solidFill>
                  <a:srgbClr val="00B0F0"/>
                </a:solidFill>
              </a:ln>
              <a:effectLst/>
            </c:spPr>
          </c:marker>
          <c:dLbls>
            <c:spPr>
              <a:solidFill>
                <a:srgbClr val="FFFF00"/>
              </a:solidFill>
              <a:ln w="26133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309</c:v>
                </c:pt>
                <c:pt idx="1">
                  <c:v>268</c:v>
                </c:pt>
                <c:pt idx="2">
                  <c:v>292</c:v>
                </c:pt>
                <c:pt idx="3">
                  <c:v>305</c:v>
                </c:pt>
                <c:pt idx="4">
                  <c:v>300</c:v>
                </c:pt>
                <c:pt idx="5">
                  <c:v>267</c:v>
                </c:pt>
                <c:pt idx="6">
                  <c:v>290</c:v>
                </c:pt>
                <c:pt idx="7">
                  <c:v>251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28-4C73-B5B1-7B363B507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745216"/>
        <c:axId val="126812544"/>
      </c:lineChart>
      <c:catAx>
        <c:axId val="1267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0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2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26812544"/>
        <c:crosses val="autoZero"/>
        <c:auto val="1"/>
        <c:lblAlgn val="ctr"/>
        <c:lblOffset val="100"/>
        <c:noMultiLvlLbl val="0"/>
      </c:catAx>
      <c:valAx>
        <c:axId val="1268125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674521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0" b="0" i="0" u="none" strike="noStrike" baseline="0">
          <a:solidFill>
            <a:srgbClr val="000000"/>
          </a:solidFill>
          <a:latin typeface="Impact"/>
          <a:ea typeface="Impact"/>
          <a:cs typeface="Impact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E8-42A8-9D9C-FD121F6DFE8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E8-42A8-9D9C-FD121F6DFE8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E8-42A8-9D9C-FD121F6DFE87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E8-42A8-9D9C-FD121F6DFE87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E8-42A8-9D9C-FD121F6DFE87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E8-42A8-9D9C-FD121F6DFE87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E8-42A8-9D9C-FD121F6DFE87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E8-42A8-9D9C-FD121F6DFE87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E8-42A8-9D9C-FD121F6DF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10164</c:v>
                </c:pt>
                <c:pt idx="1">
                  <c:v>8082</c:v>
                </c:pt>
                <c:pt idx="2">
                  <c:v>11025</c:v>
                </c:pt>
                <c:pt idx="3">
                  <c:v>836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E8-42A8-9D9C-FD121F6DF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337408"/>
        <c:axId val="212338944"/>
        <c:axId val="0"/>
      </c:bar3DChart>
      <c:catAx>
        <c:axId val="21233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12338944"/>
        <c:crosses val="autoZero"/>
        <c:auto val="1"/>
        <c:lblAlgn val="ctr"/>
        <c:lblOffset val="100"/>
        <c:noMultiLvlLbl val="0"/>
      </c:catAx>
      <c:valAx>
        <c:axId val="212338944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1233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03009403912547E-2"/>
          <c:y val="9.406362256045625E-2"/>
          <c:w val="0.96879398119217486"/>
          <c:h val="0.69759517461022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1-4B92-B6F5-413A16ECD1F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1-4B92-B6F5-413A16ECD1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D1-4B92-B6F5-413A16ECD1F1}"/>
              </c:ext>
            </c:extLst>
          </c:dPt>
          <c:dPt>
            <c:idx val="4"/>
            <c:invertIfNegative val="0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D1-4B92-B6F5-413A16ECD1F1}"/>
              </c:ext>
            </c:extLst>
          </c:dPt>
          <c:dLbls>
            <c:dLbl>
              <c:idx val="0"/>
              <c:layout>
                <c:manualLayout>
                  <c:x val="2.1042034695167191E-3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D1-4B92-B6F5-413A16ECD1F1}"/>
                </c:ext>
              </c:extLst>
            </c:dLbl>
            <c:dLbl>
              <c:idx val="1"/>
              <c:layout>
                <c:manualLayout>
                  <c:x val="1.157311908234192E-2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1-4B92-B6F5-413A16ECD1F1}"/>
                </c:ext>
              </c:extLst>
            </c:dLbl>
            <c:dLbl>
              <c:idx val="2"/>
              <c:layout>
                <c:manualLayout>
                  <c:x val="2.3146238164683912E-2"/>
                  <c:y val="-3.06729204001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1-4B92-B6F5-413A16ECD1F1}"/>
                </c:ext>
              </c:extLst>
            </c:dLbl>
            <c:dLbl>
              <c:idx val="3"/>
              <c:layout>
                <c:manualLayout>
                  <c:x val="3.1563052042750798E-3"/>
                  <c:y val="-2.55607670001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D1-4B92-B6F5-413A16ECD1F1}"/>
                </c:ext>
              </c:extLst>
            </c:dLbl>
            <c:dLbl>
              <c:idx val="4"/>
              <c:layout>
                <c:manualLayout>
                  <c:x val="1.2625220817100321E-2"/>
                  <c:y val="-4.089722720019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D1-4B92-B6F5-413A16ECD1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UMUM</c:v>
                </c:pt>
                <c:pt idx="1">
                  <c:v>NPBI</c:v>
                </c:pt>
                <c:pt idx="2">
                  <c:v>PBI</c:v>
                </c:pt>
                <c:pt idx="3">
                  <c:v>JKD</c:v>
                </c:pt>
                <c:pt idx="4">
                  <c:v>BKMKS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312</c:v>
                </c:pt>
                <c:pt idx="1">
                  <c:v>512</c:v>
                </c:pt>
                <c:pt idx="2">
                  <c:v>1027</c:v>
                </c:pt>
                <c:pt idx="3">
                  <c:v>169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4D1-4B92-B6F5-413A16ECD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67712"/>
        <c:axId val="212469248"/>
        <c:axId val="0"/>
      </c:bar3DChart>
      <c:catAx>
        <c:axId val="21246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212469248"/>
        <c:crosses val="autoZero"/>
        <c:auto val="1"/>
        <c:lblAlgn val="ctr"/>
        <c:lblOffset val="100"/>
        <c:noMultiLvlLbl val="0"/>
      </c:catAx>
      <c:valAx>
        <c:axId val="21246924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21246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8477084650732575E-2"/>
          <c:w val="0.94087620314914533"/>
          <c:h val="0.90451072568224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invertIfNegative val="0"/>
            <c:bubble3D val="0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invertIfNegative val="0"/>
            <c:bubble3D val="0"/>
            <c:spPr>
              <a:solidFill>
                <a:srgbClr val="6666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Lbls>
            <c:dLbl>
              <c:idx val="0"/>
              <c:layout>
                <c:manualLayout>
                  <c:x val="0"/>
                  <c:y val="-1.113464925306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0"/>
                  <c:y val="-1.94856361928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3.6743178102349481E-17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0"/>
                  <c:y val="-2.78366231326722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0"/>
                  <c:y val="-8.3509869398016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7.3486356204698925E-17"/>
                  <c:y val="-2.226929850613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-2.8368533546777548E-2"/>
                  <c:y val="-1.614809083506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0083930068376293E-3"/>
                  <c:y val="-2.783662313267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2.0041965034188133E-3"/>
                  <c:y val="-8.350986939801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0"/>
                  <c:y val="-2.2269298506137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spPr>
              <a:solidFill>
                <a:schemeClr val="bg1"/>
              </a:solidFill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_(* #,##0_);_(* \(#,##0\);_(* "-"_);_(@_)</c:formatCode>
                <c:ptCount val="8"/>
                <c:pt idx="0">
                  <c:v>3313857775</c:v>
                </c:pt>
                <c:pt idx="1">
                  <c:v>5535111155</c:v>
                </c:pt>
                <c:pt idx="2">
                  <c:v>7918307966</c:v>
                </c:pt>
                <c:pt idx="3">
                  <c:v>12585747071</c:v>
                </c:pt>
                <c:pt idx="4">
                  <c:v>13193610603</c:v>
                </c:pt>
                <c:pt idx="5">
                  <c:v>15597641575</c:v>
                </c:pt>
                <c:pt idx="6">
                  <c:v>19061619222</c:v>
                </c:pt>
                <c:pt idx="7">
                  <c:v>21015405672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541760"/>
        <c:axId val="119543296"/>
        <c:axId val="0"/>
      </c:bar3DChart>
      <c:catAx>
        <c:axId val="1195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19543296"/>
        <c:crosses val="autoZero"/>
        <c:auto val="1"/>
        <c:lblAlgn val="ctr"/>
        <c:lblOffset val="100"/>
        <c:noMultiLvlLbl val="0"/>
      </c:catAx>
      <c:valAx>
        <c:axId val="119543296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195417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2273089372179899"/>
                  <c:y val="-1.2619872265072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0445759513660204"/>
                      <c:h val="0.14017412637301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AF-4AB5-A3C7-D00004AE05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Pendapatan 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38283000000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AF-4AB5-A3C7-D00004AE05B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1860235728670788"/>
                  <c:y val="-5.8109961518986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26342936344927"/>
                      <c:h val="0.13247861100826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CAF-4AB5-A3C7-D00004AE05B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Pendapatan 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"-"??_);_(@_)</c:formatCode>
                <c:ptCount val="1"/>
                <c:pt idx="0">
                  <c:v>19872381809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AF-4AB5-A3C7-D00004AE0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9722752"/>
        <c:axId val="119724288"/>
        <c:axId val="0"/>
      </c:bar3DChart>
      <c:catAx>
        <c:axId val="11972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99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724288"/>
        <c:crosses val="autoZero"/>
        <c:auto val="1"/>
        <c:lblAlgn val="ctr"/>
        <c:lblOffset val="100"/>
        <c:noMultiLvlLbl val="0"/>
      </c:catAx>
      <c:valAx>
        <c:axId val="11972428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19722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0E3-4502-8381-1C4FA726750F}"/>
              </c:ext>
            </c:extLst>
          </c:dPt>
          <c:dLbls>
            <c:dLbl>
              <c:idx val="0"/>
              <c:layout>
                <c:manualLayout>
                  <c:x val="0.27542390507637537"/>
                  <c:y val="-3.1902702987735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1403814315400698"/>
                      <c:h val="0.14017412637301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0E3-4502-8381-1C4FA726750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Pendapatan Pendidikan dan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1172000000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E3-4502-8381-1C4FA726750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99FF6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1860235728670788"/>
                  <c:y val="-5.8109961518986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26342936344927"/>
                      <c:h val="0.13247861100826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0E3-4502-8381-1C4FA726750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Pendapatan Pendidikan dan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"-"??_);_(@_)</c:formatCode>
                <c:ptCount val="1"/>
                <c:pt idx="0">
                  <c:v>875058000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E3-4502-8381-1C4FA7267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9777920"/>
        <c:axId val="119787904"/>
        <c:axId val="0"/>
      </c:bar3DChart>
      <c:catAx>
        <c:axId val="1197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99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787904"/>
        <c:crosses val="autoZero"/>
        <c:auto val="1"/>
        <c:lblAlgn val="ctr"/>
        <c:lblOffset val="100"/>
        <c:noMultiLvlLbl val="0"/>
      </c:catAx>
      <c:valAx>
        <c:axId val="11978790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197779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7861742108217696"/>
                  <c:y val="-3.19027029877356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2042517516561015"/>
                      <c:h val="0.140174126373019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F42-431A-8749-8D4ECCD4E80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Pendapatan Lain-lain</c:v>
                </c:pt>
              </c:strCache>
            </c:strRef>
          </c:cat>
          <c:val>
            <c:numRef>
              <c:f>Sheet1!$B$2</c:f>
              <c:numCache>
                <c:formatCode>_(* #.##0_);_(* \(#.##0\);_(* "-"??_);_(@_)</c:formatCode>
                <c:ptCount val="1"/>
                <c:pt idx="0">
                  <c:v>545000000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42-431A-8749-8D4ECCD4E80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1860235728670788"/>
                  <c:y val="-5.5655898866573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926342936344927"/>
                      <c:h val="0.13247861100826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F42-431A-8749-8D4ECCD4E80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64B4F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Pendapatan Lain-lain</c:v>
                </c:pt>
              </c:strCache>
            </c:strRef>
          </c:cat>
          <c:val>
            <c:numRef>
              <c:f>Sheet1!$C$2</c:f>
              <c:numCache>
                <c:formatCode>_(* #.##0_);_(* \(#.##0\);_(* "-"??_);_(@_)</c:formatCode>
                <c:ptCount val="1"/>
                <c:pt idx="0">
                  <c:v>267965863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42-431A-8749-8D4ECCD4E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9848960"/>
        <c:axId val="119850496"/>
        <c:axId val="0"/>
      </c:bar3DChart>
      <c:catAx>
        <c:axId val="1198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99FF66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850496"/>
        <c:crosses val="autoZero"/>
        <c:auto val="1"/>
        <c:lblAlgn val="ctr"/>
        <c:lblOffset val="100"/>
        <c:noMultiLvlLbl val="0"/>
      </c:catAx>
      <c:valAx>
        <c:axId val="119850496"/>
        <c:scaling>
          <c:orientation val="minMax"/>
        </c:scaling>
        <c:delete val="1"/>
        <c:axPos val="l"/>
        <c:numFmt formatCode="_(* #.##0_);_(* \(#.##0\);_(* &quot;-&quot;??_);_(@_)" sourceLinked="1"/>
        <c:majorTickMark val="none"/>
        <c:minorTickMark val="none"/>
        <c:tickLblPos val="nextTo"/>
        <c:crossAx val="1198489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(65%)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BOR (%)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5"/>
              <c:layout>
                <c:manualLayout>
                  <c:x val="-5.4249649471226728E-2"/>
                  <c:y val="-7.1935096642378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32-42D7-9B8D-B979BB050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62.98</c:v>
                </c:pt>
                <c:pt idx="1">
                  <c:v>64.53</c:v>
                </c:pt>
                <c:pt idx="2">
                  <c:v>70.13</c:v>
                </c:pt>
                <c:pt idx="3">
                  <c:v>70.62</c:v>
                </c:pt>
                <c:pt idx="4">
                  <c:v>67.37</c:v>
                </c:pt>
                <c:pt idx="5">
                  <c:v>60.38</c:v>
                </c:pt>
                <c:pt idx="6" formatCode="0.00">
                  <c:v>65.3</c:v>
                </c:pt>
                <c:pt idx="7" formatCode="0.00">
                  <c:v>61.5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53088"/>
        <c:axId val="128155008"/>
      </c:lineChart>
      <c:catAx>
        <c:axId val="1281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8155008"/>
        <c:crosses val="autoZero"/>
        <c:auto val="1"/>
        <c:lblAlgn val="ctr"/>
        <c:lblOffset val="100"/>
        <c:noMultiLvlLbl val="0"/>
      </c:catAx>
      <c:valAx>
        <c:axId val="128155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153088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5822698953581256"/>
          <c:y val="0.72403141089181899"/>
          <c:w val="0.2813299192571210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59191901149E-2"/>
          <c:y val="5.3358939513039522E-2"/>
          <c:w val="0.97562288161619803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(27)</c:v>
                </c:pt>
              </c:strCache>
            </c:strRef>
          </c:tx>
          <c:spPr>
            <a:ln w="381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34B-4C9B-B4A2-E536C8DAF18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LOS (Hari)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28</c:v>
                </c:pt>
                <c:pt idx="1">
                  <c:v>27</c:v>
                </c:pt>
                <c:pt idx="2">
                  <c:v>24</c:v>
                </c:pt>
                <c:pt idx="3">
                  <c:v>28</c:v>
                </c:pt>
                <c:pt idx="4">
                  <c:v>27</c:v>
                </c:pt>
                <c:pt idx="5">
                  <c:v>29</c:v>
                </c:pt>
                <c:pt idx="6">
                  <c:v>27</c:v>
                </c:pt>
                <c:pt idx="7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34B-4C9B-B4A2-E536C8DA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05728"/>
        <c:axId val="126507264"/>
      </c:lineChart>
      <c:catAx>
        <c:axId val="1265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26507264"/>
        <c:crosses val="autoZero"/>
        <c:auto val="1"/>
        <c:lblAlgn val="ctr"/>
        <c:lblOffset val="100"/>
        <c:noMultiLvlLbl val="0"/>
      </c:catAx>
      <c:valAx>
        <c:axId val="126507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50572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36471231510383245"/>
          <c:y val="0.80449784331955343"/>
          <c:w val="0.27500748588674795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852811974663E-2"/>
          <c:y val="8.2696958336523449E-2"/>
          <c:w val="0.90212310538822538"/>
          <c:h val="0.4084967797370023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(2870)</c:v>
                </c:pt>
              </c:strCache>
            </c:strRef>
          </c:tx>
          <c:spPr>
            <a:ln w="25400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9.2611262982134179E-2"/>
                  <c:y val="4.1911646289466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7-4E90-B4E1-13A917E2B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Sheet1!$C$2:$C$9</c:f>
              <c:numCache>
                <c:formatCode>_(* #.##0_);_(* \(#.##0\);_(* "-"??_);_(@_)</c:formatCode>
                <c:ptCount val="8"/>
                <c:pt idx="0">
                  <c:v>2870</c:v>
                </c:pt>
                <c:pt idx="1">
                  <c:v>2870</c:v>
                </c:pt>
                <c:pt idx="2">
                  <c:v>2870</c:v>
                </c:pt>
                <c:pt idx="3">
                  <c:v>2870</c:v>
                </c:pt>
                <c:pt idx="4">
                  <c:v>2870</c:v>
                </c:pt>
                <c:pt idx="5">
                  <c:v>2870</c:v>
                </c:pt>
                <c:pt idx="6">
                  <c:v>2870</c:v>
                </c:pt>
                <c:pt idx="7">
                  <c:v>2870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BE1-4FE0-A9A3-01FC4D09C8E1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RJ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2.2609409984454293E-2"/>
                  <c:y val="-5.905119953111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5-4B8A-BB8C-EBAF462E3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25000"/>
                      </a:scheme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JUNI</c:v>
                </c:pt>
                <c:pt idx="6">
                  <c:v>JULI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_(* #.##0_);_(* \(#.##0\);_(* "-"??_);_(@_)</c:formatCode>
                <c:ptCount val="8"/>
                <c:pt idx="0">
                  <c:v>8300</c:v>
                </c:pt>
                <c:pt idx="1">
                  <c:v>6918</c:v>
                </c:pt>
                <c:pt idx="2">
                  <c:v>7270</c:v>
                </c:pt>
                <c:pt idx="3">
                  <c:v>7759</c:v>
                </c:pt>
                <c:pt idx="4">
                  <c:v>7462</c:v>
                </c:pt>
                <c:pt idx="5">
                  <c:v>6381</c:v>
                </c:pt>
                <c:pt idx="6">
                  <c:v>8482</c:v>
                </c:pt>
                <c:pt idx="7">
                  <c:v>7348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BE1-4FE0-A9A3-01FC4D09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902528"/>
        <c:axId val="179601792"/>
      </c:lineChart>
      <c:catAx>
        <c:axId val="1789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79601792"/>
        <c:crosses val="autoZero"/>
        <c:auto val="1"/>
        <c:lblAlgn val="ctr"/>
        <c:lblOffset val="100"/>
        <c:noMultiLvlLbl val="0"/>
      </c:catAx>
      <c:valAx>
        <c:axId val="179601792"/>
        <c:scaling>
          <c:orientation val="minMax"/>
        </c:scaling>
        <c:delete val="1"/>
        <c:axPos val="l"/>
        <c:numFmt formatCode="_(* #.##0_);_(* \(#.##0\);_(* &quot;-&quot;??_);_(@_)" sourceLinked="1"/>
        <c:majorTickMark val="none"/>
        <c:minorTickMark val="none"/>
        <c:tickLblPos val="nextTo"/>
        <c:crossAx val="178902528"/>
        <c:crosses val="autoZero"/>
        <c:crossBetween val="between"/>
      </c:valAx>
      <c:spPr>
        <a:noFill/>
        <a:ln w="25400"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590997593941306"/>
          <c:y val="0.73241360920656962"/>
          <c:w val="0.53494127173217576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5995583467741E-2"/>
          <c:y val="5.8588853474332681E-2"/>
          <c:w val="0.88837378533032041"/>
          <c:h val="0.4881785312961449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TARGET (400)</c:v>
                </c:pt>
              </c:strCache>
            </c:strRef>
          </c:tx>
          <c:spPr>
            <a:ln w="28575" cmpd="sng">
              <a:solidFill>
                <a:srgbClr val="FF0000"/>
              </a:solidFill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0.11521350213111069"/>
                  <c:y val="2.614911998945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44-4034-9E3B-BA93BA92B0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44-4034-9E3B-BA93BA92B03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Kunjungan RI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ymbol val="circle"/>
            <c:size val="15"/>
            <c:spPr>
              <a:solidFill>
                <a:srgbClr val="00B05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247</c:v>
                </c:pt>
                <c:pt idx="1">
                  <c:v>230</c:v>
                </c:pt>
                <c:pt idx="2">
                  <c:v>268</c:v>
                </c:pt>
                <c:pt idx="3">
                  <c:v>266</c:v>
                </c:pt>
                <c:pt idx="4">
                  <c:v>279</c:v>
                </c:pt>
                <c:pt idx="5">
                  <c:v>193</c:v>
                </c:pt>
                <c:pt idx="6">
                  <c:v>273</c:v>
                </c:pt>
                <c:pt idx="7">
                  <c:v>264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44-4034-9E3B-BA93BA92B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54848"/>
        <c:axId val="211960192"/>
      </c:lineChart>
      <c:catAx>
        <c:axId val="2118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11960192"/>
        <c:crosses val="autoZero"/>
        <c:auto val="1"/>
        <c:lblAlgn val="ctr"/>
        <c:lblOffset val="100"/>
        <c:noMultiLvlLbl val="0"/>
      </c:catAx>
      <c:valAx>
        <c:axId val="211960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854848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>
        <c:manualLayout>
          <c:xMode val="edge"/>
          <c:yMode val="edge"/>
          <c:x val="0.28209847537503385"/>
          <c:y val="0.80449764863818685"/>
          <c:w val="0.46088862860282753"/>
          <c:h val="9.9146409749293285E-2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28,01%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0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Sep-18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3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1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8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3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7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4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6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3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7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1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4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2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25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1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6913"/>
            <a:ext cx="6194425" cy="34861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Sep-18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2644" y="2743200"/>
            <a:ext cx="357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AGUSTUS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41105714"/>
              </p:ext>
            </p:extLst>
          </p:nvPr>
        </p:nvGraphicFramePr>
        <p:xfrm>
          <a:off x="1708837" y="1628800"/>
          <a:ext cx="7992888" cy="39214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23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69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82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s/d 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AGUSTUS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65,36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59.920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2.020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11034968"/>
              </p:ext>
            </p:extLst>
          </p:nvPr>
        </p:nvGraphicFramePr>
        <p:xfrm>
          <a:off x="765820" y="1077739"/>
          <a:ext cx="11144544" cy="53401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69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7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3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62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74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7493">
                  <a:extLst>
                    <a:ext uri="{9D8B030D-6E8A-4147-A177-3AD203B41FA5}">
                      <a16:colId xmlns="" xmlns:a16="http://schemas.microsoft.com/office/drawing/2014/main" val="1599641738"/>
                    </a:ext>
                  </a:extLst>
                </a:gridCol>
                <a:gridCol w="1197493">
                  <a:extLst>
                    <a:ext uri="{9D8B030D-6E8A-4147-A177-3AD203B41FA5}">
                      <a16:colId xmlns="" xmlns:a16="http://schemas.microsoft.com/office/drawing/2014/main" val="1917395958"/>
                    </a:ext>
                  </a:extLst>
                </a:gridCol>
                <a:gridCol w="11974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</a:txBody>
                  <a:tcPr marL="45720" marR="45720" anchor="ctr"/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MEI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JUNI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JULI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AGT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67,36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60,38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65,30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61,50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16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7.462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6.381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8.482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7.348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208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264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16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267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290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251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04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57087997"/>
              </p:ext>
            </p:extLst>
          </p:nvPr>
        </p:nvGraphicFramePr>
        <p:xfrm>
          <a:off x="1341884" y="770552"/>
          <a:ext cx="98650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7828" y="0"/>
            <a:ext cx="2160240" cy="58776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O R ( %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30891"/>
              </p:ext>
            </p:extLst>
          </p:nvPr>
        </p:nvGraphicFramePr>
        <p:xfrm>
          <a:off x="1269876" y="4293096"/>
          <a:ext cx="10453456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37828" y="3284984"/>
            <a:ext cx="2376264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 S (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Hari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)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6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18419345"/>
              </p:ext>
            </p:extLst>
          </p:nvPr>
        </p:nvGraphicFramePr>
        <p:xfrm>
          <a:off x="261764" y="770553"/>
          <a:ext cx="11576910" cy="30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804" y="-171400"/>
            <a:ext cx="5760640" cy="587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6969296"/>
              </p:ext>
            </p:extLst>
          </p:nvPr>
        </p:nvGraphicFramePr>
        <p:xfrm>
          <a:off x="189756" y="4221088"/>
          <a:ext cx="11353704" cy="242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72769" y="3496947"/>
            <a:ext cx="568863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7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669" y="536323"/>
            <a:ext cx="12188825" cy="10886"/>
          </a:xfrm>
          <a:prstGeom prst="line">
            <a:avLst/>
          </a:prstGeom>
          <a:ln w="38100"/>
          <a:effectLst>
            <a:glow rad="635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obliqueBottomRight"/>
            <a:lightRig rig="threePt" dir="t"/>
          </a:scene3d>
          <a:sp3d>
            <a:bevelT w="114300" prst="hardEdge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0812" y="-44497"/>
            <a:ext cx="3223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err="1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Kunjungan</a:t>
            </a:r>
            <a:r>
              <a:rPr lang="en-US" sz="2800" b="1" spc="150" dirty="0" smtClean="0">
                <a:ln w="11430"/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Lucida Sans" pitchFamily="34" charset="0"/>
              </a:rPr>
              <a:t> IGD</a:t>
            </a:r>
            <a:endParaRPr lang="en-US" sz="2800" b="1" cap="none" spc="150" dirty="0">
              <a:ln w="11430"/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Lucida Sans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36800"/>
              </p:ext>
            </p:extLst>
          </p:nvPr>
        </p:nvGraphicFramePr>
        <p:xfrm>
          <a:off x="314437" y="3140968"/>
          <a:ext cx="115712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76936"/>
              </p:ext>
            </p:extLst>
          </p:nvPr>
        </p:nvGraphicFramePr>
        <p:xfrm>
          <a:off x="912812" y="914400"/>
          <a:ext cx="10641963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3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19264862"/>
              </p:ext>
            </p:extLst>
          </p:nvPr>
        </p:nvGraphicFramePr>
        <p:xfrm>
          <a:off x="135469" y="1268760"/>
          <a:ext cx="11808208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64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8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356678836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3989661476"/>
                    </a:ext>
                  </a:extLst>
                </a:gridCol>
                <a:gridCol w="12415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4.524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3.387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3.773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3.919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3.135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4.063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953641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879103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960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831431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9872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106888"/>
              </p:ext>
            </p:extLst>
          </p:nvPr>
        </p:nvGraphicFramePr>
        <p:xfrm>
          <a:off x="161759" y="4341899"/>
          <a:ext cx="11950120" cy="222602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3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15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94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1207637029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879090988"/>
                    </a:ext>
                  </a:extLst>
                </a:gridCol>
                <a:gridCol w="12565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8604"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marL="0" indent="0" algn="l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16848393"/>
              </p:ext>
            </p:extLst>
          </p:nvPr>
        </p:nvGraphicFramePr>
        <p:xfrm>
          <a:off x="1413892" y="1628800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998068" y="188640"/>
            <a:ext cx="659328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Berdasarkan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Cara Bayar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Bulan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Agustus</a:t>
            </a:r>
            <a:r>
              <a:rPr lang="en-US" sz="23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2018</a:t>
            </a:r>
            <a:endParaRPr lang="en-US" sz="23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5268" y="90872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5268" y="3789040"/>
            <a:ext cx="2448272" cy="5877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24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24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976764"/>
              </p:ext>
            </p:extLst>
          </p:nvPr>
        </p:nvGraphicFramePr>
        <p:xfrm>
          <a:off x="1269876" y="4369184"/>
          <a:ext cx="8953401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132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95202"/>
              </p:ext>
            </p:extLst>
          </p:nvPr>
        </p:nvGraphicFramePr>
        <p:xfrm>
          <a:off x="117747" y="1014141"/>
          <a:ext cx="11953330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5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8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700718836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565295223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  <a:p>
                      <a:pPr algn="ctr" rtl="0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19779"/>
              </p:ext>
            </p:extLst>
          </p:nvPr>
        </p:nvGraphicFramePr>
        <p:xfrm>
          <a:off x="0" y="764704"/>
          <a:ext cx="11953330" cy="56640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5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6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8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700718836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565295223"/>
                    </a:ext>
                  </a:extLst>
                </a:gridCol>
                <a:gridCol w="12288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21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00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746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1915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 JATENG DAN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" name="Chevron 12"/>
          <p:cNvSpPr/>
          <p:nvPr/>
        </p:nvSpPr>
        <p:spPr>
          <a:xfrm>
            <a:off x="498796" y="286459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5795" y="198375"/>
            <a:ext cx="20778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09091" cy="5197425"/>
            <a:chOff x="918260" y="-381000"/>
            <a:chExt cx="10126693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235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18442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5.403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45033" y="4033397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100" dirty="0" smtClean="0">
                  <a:solidFill>
                    <a:schemeClr val="tx2"/>
                  </a:solidFill>
                  <a:latin typeface="Arial Black" pitchFamily="34" charset="0"/>
                </a:rPr>
                <a:t>1.590</a:t>
              </a:r>
              <a:endParaRPr lang="en-US" sz="11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6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5.290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218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5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5.083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3.053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809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9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4.823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872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485900" y="990600"/>
            <a:ext cx="8928993" cy="83554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AGUSTUS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675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712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310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350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895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AGUSTUS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98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274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174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296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19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187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180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18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238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252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1773932" y="998041"/>
            <a:ext cx="9164495" cy="8970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 s/d AGUSTUS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38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136023" y="1667377"/>
              <a:ext cx="1907097" cy="1205168"/>
              <a:chOff x="9982356" y="3217565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305662" y="3217565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81279" y="3309624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82356" y="3461693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 s/d AGUSTUS 2018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 rot="8222429">
            <a:off x="9406460" y="1046810"/>
            <a:ext cx="1585636" cy="1677245"/>
          </a:xfrm>
          <a:prstGeom prst="teardrop">
            <a:avLst>
              <a:gd name="adj" fmla="val 200000"/>
            </a:avLst>
          </a:prstGeom>
          <a:solidFill>
            <a:srgbClr val="00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515202" y="1200814"/>
            <a:ext cx="1368152" cy="1419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LUAR JATENG DAN JATIM</a:t>
            </a:r>
          </a:p>
          <a:p>
            <a:pPr algn="ctr"/>
            <a:r>
              <a:rPr lang="en-US" sz="1100" dirty="0" smtClean="0">
                <a:solidFill>
                  <a:schemeClr val="tx2"/>
                </a:solidFill>
                <a:latin typeface="Arial Black" pitchFamily="34" charset="0"/>
              </a:rPr>
              <a:t>13</a:t>
            </a:r>
            <a:endParaRPr lang="en-US" sz="11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57517"/>
              </p:ext>
            </p:extLst>
          </p:nvPr>
        </p:nvGraphicFramePr>
        <p:xfrm>
          <a:off x="2376261" y="705310"/>
          <a:ext cx="6814494" cy="226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0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8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1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15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27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36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23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7547">
                  <a:extLst>
                    <a:ext uri="{9D8B030D-6E8A-4147-A177-3AD203B41FA5}">
                      <a16:colId xmlns="" xmlns:a16="http://schemas.microsoft.com/office/drawing/2014/main" val="857220098"/>
                    </a:ext>
                  </a:extLst>
                </a:gridCol>
                <a:gridCol w="657547">
                  <a:extLst>
                    <a:ext uri="{9D8B030D-6E8A-4147-A177-3AD203B41FA5}">
                      <a16:colId xmlns="" xmlns:a16="http://schemas.microsoft.com/office/drawing/2014/main" val="3140352975"/>
                    </a:ext>
                  </a:extLst>
                </a:gridCol>
                <a:gridCol w="6575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3.164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3.358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3.587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3.452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1.456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1.530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1.404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8188" y="40896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349531"/>
              </p:ext>
            </p:extLst>
          </p:nvPr>
        </p:nvGraphicFramePr>
        <p:xfrm>
          <a:off x="2376261" y="3729527"/>
          <a:ext cx="6814498" cy="24357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5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2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0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4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3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3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364">
                  <a:extLst>
                    <a:ext uri="{9D8B030D-6E8A-4147-A177-3AD203B41FA5}">
                      <a16:colId xmlns="" xmlns:a16="http://schemas.microsoft.com/office/drawing/2014/main" val="2658500587"/>
                    </a:ext>
                  </a:extLst>
                </a:gridCol>
                <a:gridCol w="640364">
                  <a:extLst>
                    <a:ext uri="{9D8B030D-6E8A-4147-A177-3AD203B41FA5}">
                      <a16:colId xmlns="" xmlns:a16="http://schemas.microsoft.com/office/drawing/2014/main" val="3368334236"/>
                    </a:ext>
                  </a:extLst>
                </a:gridCol>
                <a:gridCol w="64036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-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296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525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1.027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365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781 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40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21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73388" y="313452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590522"/>
              </p:ext>
            </p:extLst>
          </p:nvPr>
        </p:nvGraphicFramePr>
        <p:xfrm>
          <a:off x="2277993" y="570950"/>
          <a:ext cx="8208906" cy="61866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2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9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3475564014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426753202"/>
                    </a:ext>
                  </a:extLst>
                </a:gridCol>
                <a:gridCol w="76459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1093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8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41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5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294212" y="4462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12936"/>
              </p:ext>
            </p:extLst>
          </p:nvPr>
        </p:nvGraphicFramePr>
        <p:xfrm>
          <a:off x="1211002" y="836712"/>
          <a:ext cx="8830717" cy="57082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4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0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3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73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3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7352">
                  <a:extLst>
                    <a:ext uri="{9D8B030D-6E8A-4147-A177-3AD203B41FA5}">
                      <a16:colId xmlns="" xmlns:a16="http://schemas.microsoft.com/office/drawing/2014/main" val="2277204940"/>
                    </a:ext>
                  </a:extLst>
                </a:gridCol>
                <a:gridCol w="857352">
                  <a:extLst>
                    <a:ext uri="{9D8B030D-6E8A-4147-A177-3AD203B41FA5}">
                      <a16:colId xmlns="" xmlns:a16="http://schemas.microsoft.com/office/drawing/2014/main" val="1437018790"/>
                    </a:ext>
                  </a:extLst>
                </a:gridCol>
                <a:gridCol w="8573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549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4333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93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926060" y="116632"/>
            <a:ext cx="5400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MEDIK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610058"/>
              </p:ext>
            </p:extLst>
          </p:nvPr>
        </p:nvGraphicFramePr>
        <p:xfrm>
          <a:off x="2061963" y="836712"/>
          <a:ext cx="7976218" cy="49013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7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6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7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60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98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6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67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5426">
                  <a:extLst>
                    <a:ext uri="{9D8B030D-6E8A-4147-A177-3AD203B41FA5}">
                      <a16:colId xmlns="" xmlns:a16="http://schemas.microsoft.com/office/drawing/2014/main" val="809805714"/>
                    </a:ext>
                  </a:extLst>
                </a:gridCol>
                <a:gridCol w="775426">
                  <a:extLst>
                    <a:ext uri="{9D8B030D-6E8A-4147-A177-3AD203B41FA5}">
                      <a16:colId xmlns="" xmlns:a16="http://schemas.microsoft.com/office/drawing/2014/main" val="3590807180"/>
                    </a:ext>
                  </a:extLst>
                </a:gridCol>
                <a:gridCol w="77542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790156" y="18864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43977" y="116632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203447"/>
              </p:ext>
            </p:extLst>
          </p:nvPr>
        </p:nvGraphicFramePr>
        <p:xfrm>
          <a:off x="2082673" y="764704"/>
          <a:ext cx="8116191" cy="53741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9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1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72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49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2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21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21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2127">
                  <a:extLst>
                    <a:ext uri="{9D8B030D-6E8A-4147-A177-3AD203B41FA5}">
                      <a16:colId xmlns="" xmlns:a16="http://schemas.microsoft.com/office/drawing/2014/main" val="4176610091"/>
                    </a:ext>
                  </a:extLst>
                </a:gridCol>
                <a:gridCol w="772127">
                  <a:extLst>
                    <a:ext uri="{9D8B030D-6E8A-4147-A177-3AD203B41FA5}">
                      <a16:colId xmlns="" xmlns:a16="http://schemas.microsoft.com/office/drawing/2014/main" val="3975204128"/>
                    </a:ext>
                  </a:extLst>
                </a:gridCol>
                <a:gridCol w="7721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164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0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5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3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0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3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722777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64230" y="4647186"/>
            <a:ext cx="1052307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70,29%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844366"/>
              </p:ext>
            </p:extLst>
          </p:nvPr>
        </p:nvGraphicFramePr>
        <p:xfrm>
          <a:off x="2744924" y="836712"/>
          <a:ext cx="6877878" cy="49947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681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7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1294884605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2756604783"/>
                    </a:ext>
                  </a:extLst>
                </a:gridCol>
                <a:gridCol w="64480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3934172" y="102161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6679"/>
              </p:ext>
            </p:extLst>
          </p:nvPr>
        </p:nvGraphicFramePr>
        <p:xfrm>
          <a:off x="840806" y="1340768"/>
          <a:ext cx="9577066" cy="51006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0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3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3577389126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450663252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0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2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0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01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55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Chevron 5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135" y="848095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15774"/>
              </p:ext>
            </p:extLst>
          </p:nvPr>
        </p:nvGraphicFramePr>
        <p:xfrm>
          <a:off x="840806" y="1340768"/>
          <a:ext cx="9577066" cy="8437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4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0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0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3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3577389126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450663252"/>
                    </a:ext>
                  </a:extLst>
                </a:gridCol>
                <a:gridCol w="7638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URAIAN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sv-SE" sz="12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Pasien Rawat Inap Non Jiwa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1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8148" y="12082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18344"/>
              </p:ext>
            </p:extLst>
          </p:nvPr>
        </p:nvGraphicFramePr>
        <p:xfrm>
          <a:off x="1053852" y="692696"/>
          <a:ext cx="10225136" cy="42669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5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5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0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0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82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30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30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3090">
                  <a:extLst>
                    <a:ext uri="{9D8B030D-6E8A-4147-A177-3AD203B41FA5}">
                      <a16:colId xmlns="" xmlns:a16="http://schemas.microsoft.com/office/drawing/2014/main" val="3139645285"/>
                    </a:ext>
                  </a:extLst>
                </a:gridCol>
                <a:gridCol w="943090">
                  <a:extLst>
                    <a:ext uri="{9D8B030D-6E8A-4147-A177-3AD203B41FA5}">
                      <a16:colId xmlns="" xmlns:a16="http://schemas.microsoft.com/office/drawing/2014/main" val="3052690476"/>
                    </a:ext>
                  </a:extLst>
                </a:gridCol>
                <a:gridCol w="9430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248467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792075"/>
              </p:ext>
            </p:extLst>
          </p:nvPr>
        </p:nvGraphicFramePr>
        <p:xfrm>
          <a:off x="1053850" y="744633"/>
          <a:ext cx="10945217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10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86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725059631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3916698532"/>
                    </a:ext>
                  </a:extLst>
                </a:gridCol>
                <a:gridCol w="94318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30116" y="5791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565978"/>
              </p:ext>
            </p:extLst>
          </p:nvPr>
        </p:nvGraphicFramePr>
        <p:xfrm>
          <a:off x="2142033" y="836860"/>
          <a:ext cx="7896151" cy="5831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6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6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86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8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87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8775">
                  <a:extLst>
                    <a:ext uri="{9D8B030D-6E8A-4147-A177-3AD203B41FA5}">
                      <a16:colId xmlns="" xmlns:a16="http://schemas.microsoft.com/office/drawing/2014/main" val="3730750251"/>
                    </a:ext>
                  </a:extLst>
                </a:gridCol>
                <a:gridCol w="698775">
                  <a:extLst>
                    <a:ext uri="{9D8B030D-6E8A-4147-A177-3AD203B41FA5}">
                      <a16:colId xmlns="" xmlns:a16="http://schemas.microsoft.com/office/drawing/2014/main" val="1804366575"/>
                    </a:ext>
                  </a:extLst>
                </a:gridCol>
                <a:gridCol w="6987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404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5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Ambulance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0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Nebulizer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94177" y="116632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703912"/>
              </p:ext>
            </p:extLst>
          </p:nvPr>
        </p:nvGraphicFramePr>
        <p:xfrm>
          <a:off x="2851355" y="1124744"/>
          <a:ext cx="6411408" cy="31889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2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8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46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4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10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45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65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6574">
                  <a:extLst>
                    <a:ext uri="{9D8B030D-6E8A-4147-A177-3AD203B41FA5}">
                      <a16:colId xmlns="" xmlns:a16="http://schemas.microsoft.com/office/drawing/2014/main" val="3512542143"/>
                    </a:ext>
                  </a:extLst>
                </a:gridCol>
                <a:gridCol w="586574">
                  <a:extLst>
                    <a:ext uri="{9D8B030D-6E8A-4147-A177-3AD203B41FA5}">
                      <a16:colId xmlns="" xmlns:a16="http://schemas.microsoft.com/office/drawing/2014/main" val="1026445526"/>
                    </a:ext>
                  </a:extLst>
                </a:gridCol>
                <a:gridCol w="5865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2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089240"/>
              </p:ext>
            </p:extLst>
          </p:nvPr>
        </p:nvGraphicFramePr>
        <p:xfrm>
          <a:off x="1053850" y="620689"/>
          <a:ext cx="10369157" cy="61847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9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6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8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3241936474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1141941904"/>
                    </a:ext>
                  </a:extLst>
                </a:gridCol>
                <a:gridCol w="93496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49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13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3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6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8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39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4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718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100003"/>
              </p:ext>
            </p:extLst>
          </p:nvPr>
        </p:nvGraphicFramePr>
        <p:xfrm>
          <a:off x="1341886" y="692697"/>
          <a:ext cx="10009109" cy="61177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87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3644661793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796685678"/>
                    </a:ext>
                  </a:extLst>
                </a:gridCol>
                <a:gridCol w="85269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7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64087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 PSIKOSOSIAL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66280"/>
              </p:ext>
            </p:extLst>
          </p:nvPr>
        </p:nvGraphicFramePr>
        <p:xfrm>
          <a:off x="837829" y="1380777"/>
          <a:ext cx="10823518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6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3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39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39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9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956">
                  <a:extLst>
                    <a:ext uri="{9D8B030D-6E8A-4147-A177-3AD203B41FA5}">
                      <a16:colId xmlns="" xmlns:a16="http://schemas.microsoft.com/office/drawing/2014/main" val="1356815314"/>
                    </a:ext>
                  </a:extLst>
                </a:gridCol>
                <a:gridCol w="983956">
                  <a:extLst>
                    <a:ext uri="{9D8B030D-6E8A-4147-A177-3AD203B41FA5}">
                      <a16:colId xmlns="" xmlns:a16="http://schemas.microsoft.com/office/drawing/2014/main" val="794790066"/>
                    </a:ext>
                  </a:extLst>
                </a:gridCol>
                <a:gridCol w="98395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59089"/>
              </p:ext>
            </p:extLst>
          </p:nvPr>
        </p:nvGraphicFramePr>
        <p:xfrm>
          <a:off x="549796" y="1052736"/>
          <a:ext cx="11027348" cy="51942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27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34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23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23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80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1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016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53,40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94,71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297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6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29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691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52,73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84,80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1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29,35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67,80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3295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100" b="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45,61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51,25</a:t>
                      </a: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295">
                <a:tc gridSpan="5"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380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50,84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64,89</a:t>
                      </a:r>
                      <a:endParaRPr lang="en-US" sz="11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141026"/>
              </p:ext>
            </p:extLst>
          </p:nvPr>
        </p:nvGraphicFramePr>
        <p:xfrm>
          <a:off x="815016" y="4147102"/>
          <a:ext cx="9743890" cy="260343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07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1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1287025835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3510150675"/>
                    </a:ext>
                  </a:extLst>
                </a:gridCol>
                <a:gridCol w="91052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95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401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MEDIK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678036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56960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293204"/>
              </p:ext>
            </p:extLst>
          </p:nvPr>
        </p:nvGraphicFramePr>
        <p:xfrm>
          <a:off x="815016" y="798804"/>
          <a:ext cx="9743891" cy="31480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33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54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1331718145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1866777233"/>
                    </a:ext>
                  </a:extLst>
                </a:gridCol>
                <a:gridCol w="9743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03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540833"/>
              </p:ext>
            </p:extLst>
          </p:nvPr>
        </p:nvGraphicFramePr>
        <p:xfrm>
          <a:off x="1269876" y="1380777"/>
          <a:ext cx="9865097" cy="9368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1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29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3631383945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1829558837"/>
                    </a:ext>
                  </a:extLst>
                </a:gridCol>
                <a:gridCol w="89682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HD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HEMODIALISIS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869" y="25649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hemodialisis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adalah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layanan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baru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RSJD dr.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Arif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Zainudin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sudah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mulai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beroperasi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bulan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Februari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diresmikan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pada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tanggal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24 </a:t>
            </a:r>
            <a:r>
              <a:rPr lang="en-US" sz="1600" i="1" dirty="0" err="1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Maret</a:t>
            </a:r>
            <a:r>
              <a:rPr lang="en-US" sz="1600" i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</a:rPr>
              <a:t> 2018.</a:t>
            </a:r>
            <a:endParaRPr lang="en-US" sz="1600" i="1" dirty="0">
              <a:solidFill>
                <a:srgbClr val="CC33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106429"/>
              </p:ext>
            </p:extLst>
          </p:nvPr>
        </p:nvGraphicFramePr>
        <p:xfrm>
          <a:off x="781521" y="912216"/>
          <a:ext cx="10353450" cy="22644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9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2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8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95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95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95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9581">
                  <a:extLst>
                    <a:ext uri="{9D8B030D-6E8A-4147-A177-3AD203B41FA5}">
                      <a16:colId xmlns="" xmlns:a16="http://schemas.microsoft.com/office/drawing/2014/main" val="4238648029"/>
                    </a:ext>
                  </a:extLst>
                </a:gridCol>
                <a:gridCol w="959581">
                  <a:extLst>
                    <a:ext uri="{9D8B030D-6E8A-4147-A177-3AD203B41FA5}">
                      <a16:colId xmlns="" xmlns:a16="http://schemas.microsoft.com/office/drawing/2014/main" val="369724100"/>
                    </a:ext>
                  </a:extLst>
                </a:gridCol>
                <a:gridCol w="95958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7.151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6.155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6.522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18414"/>
              </p:ext>
            </p:extLst>
          </p:nvPr>
        </p:nvGraphicFramePr>
        <p:xfrm>
          <a:off x="845770" y="4273949"/>
          <a:ext cx="10217191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0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6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7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2741519344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853005757"/>
                    </a:ext>
                  </a:extLst>
                </a:gridCol>
                <a:gridCol w="101046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13.991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15.124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86100" y="207055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69223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83044" y="6400072"/>
            <a:ext cx="373386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99194"/>
              </p:ext>
            </p:extLst>
          </p:nvPr>
        </p:nvGraphicFramePr>
        <p:xfrm>
          <a:off x="189756" y="764703"/>
          <a:ext cx="11881322" cy="60486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3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1492780460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135093025"/>
                    </a:ext>
                  </a:extLst>
                </a:gridCol>
                <a:gridCol w="10338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4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5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22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5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389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681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450812"/>
              </p:ext>
            </p:extLst>
          </p:nvPr>
        </p:nvGraphicFramePr>
        <p:xfrm>
          <a:off x="117749" y="836712"/>
          <a:ext cx="12071076" cy="60532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2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2506">
                  <a:extLst>
                    <a:ext uri="{9D8B030D-6E8A-4147-A177-3AD203B41FA5}">
                      <a16:colId xmlns="" xmlns:a16="http://schemas.microsoft.com/office/drawing/2014/main" val="1840199215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760388771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75590979"/>
                    </a:ext>
                  </a:extLst>
                </a:gridCol>
                <a:gridCol w="9007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182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28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1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023">
                <a:tc gridSpan="3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1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0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7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 &amp;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7828" y="33265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7828" y="4766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879723"/>
              </p:ext>
            </p:extLst>
          </p:nvPr>
        </p:nvGraphicFramePr>
        <p:xfrm>
          <a:off x="261764" y="1143290"/>
          <a:ext cx="11690303" cy="48205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50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14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7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833344024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1437298246"/>
                    </a:ext>
                  </a:extLst>
                </a:gridCol>
                <a:gridCol w="92834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3862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091">
                <a:tc gridSpan="2"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25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05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25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4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455689"/>
              </p:ext>
            </p:extLst>
          </p:nvPr>
        </p:nvGraphicFramePr>
        <p:xfrm>
          <a:off x="189758" y="1219200"/>
          <a:ext cx="11999069" cy="36704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3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0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740027508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3929682265"/>
                    </a:ext>
                  </a:extLst>
                </a:gridCol>
                <a:gridCol w="11544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591327"/>
              </p:ext>
            </p:extLst>
          </p:nvPr>
        </p:nvGraphicFramePr>
        <p:xfrm>
          <a:off x="220256" y="5487253"/>
          <a:ext cx="11968566" cy="91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0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4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1280839207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1750072994"/>
                    </a:ext>
                  </a:extLst>
                </a:gridCol>
                <a:gridCol w="11530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 jam/ </a:t>
                      </a:r>
                      <a:r>
                        <a:rPr lang="en-US" sz="12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44,68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7321" y="4930843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424626"/>
              </p:ext>
            </p:extLst>
          </p:nvPr>
        </p:nvGraphicFramePr>
        <p:xfrm>
          <a:off x="741226" y="1227900"/>
          <a:ext cx="11185827" cy="5474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12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5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3055884077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1119533893"/>
                    </a:ext>
                  </a:extLst>
                </a:gridCol>
                <a:gridCol w="96611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7145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87565"/>
              </p:ext>
            </p:extLst>
          </p:nvPr>
        </p:nvGraphicFramePr>
        <p:xfrm>
          <a:off x="189756" y="836712"/>
          <a:ext cx="11593286" cy="57007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4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8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767125459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519662954"/>
                    </a:ext>
                  </a:extLst>
                </a:gridCol>
                <a:gridCol w="100131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2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2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185315"/>
              </p:ext>
            </p:extLst>
          </p:nvPr>
        </p:nvGraphicFramePr>
        <p:xfrm>
          <a:off x="765818" y="836712"/>
          <a:ext cx="10729188" cy="2468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5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0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70806919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169518846"/>
                    </a:ext>
                  </a:extLst>
                </a:gridCol>
                <a:gridCol w="92667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519745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0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8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50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5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3.472.880.000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57,88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14.000.193.303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44,45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769.238.945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30,77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322633"/>
              </p:ext>
            </p:extLst>
          </p:nvPr>
        </p:nvGraphicFramePr>
        <p:xfrm>
          <a:off x="909836" y="908720"/>
          <a:ext cx="10585177" cy="3398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7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3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3595978619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470653308"/>
                    </a:ext>
                  </a:extLst>
                </a:gridCol>
                <a:gridCol w="91424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793884"/>
              </p:ext>
            </p:extLst>
          </p:nvPr>
        </p:nvGraphicFramePr>
        <p:xfrm>
          <a:off x="405780" y="1772816"/>
          <a:ext cx="11072741" cy="37010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6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465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AGUSTUS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21.015.405.672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52,54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80582883"/>
              </p:ext>
            </p:extLst>
          </p:nvPr>
        </p:nvGraphicFramePr>
        <p:xfrm>
          <a:off x="477788" y="1556792"/>
          <a:ext cx="11305256" cy="456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346974"/>
            <a:ext cx="10969945" cy="445878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000" b="1" dirty="0" smtClean="0">
                <a:ln w="0"/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REALISASI PENDAPATAN</a:t>
            </a:r>
            <a:endParaRPr lang="en-US" sz="2000" b="1" dirty="0">
              <a:ln w="0"/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flipH="1">
            <a:off x="10558908" y="6309320"/>
            <a:ext cx="288032" cy="432048"/>
          </a:xfrm>
        </p:spPr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30674109"/>
              </p:ext>
            </p:extLst>
          </p:nvPr>
        </p:nvGraphicFramePr>
        <p:xfrm>
          <a:off x="893468" y="1556793"/>
          <a:ext cx="3976808" cy="517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277988" y="2060848"/>
            <a:ext cx="288032" cy="288032"/>
            <a:chOff x="6742484" y="2420888"/>
            <a:chExt cx="288032" cy="2880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214092" y="3645024"/>
            <a:ext cx="288032" cy="288032"/>
            <a:chOff x="6742484" y="2420888"/>
            <a:chExt cx="288032" cy="2880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606424247"/>
              </p:ext>
            </p:extLst>
          </p:nvPr>
        </p:nvGraphicFramePr>
        <p:xfrm>
          <a:off x="4355276" y="1781961"/>
          <a:ext cx="3367763" cy="517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585739702"/>
              </p:ext>
            </p:extLst>
          </p:nvPr>
        </p:nvGraphicFramePr>
        <p:xfrm>
          <a:off x="7695341" y="1350961"/>
          <a:ext cx="3976808" cy="517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734372" y="2060848"/>
            <a:ext cx="288032" cy="288032"/>
            <a:chOff x="6742484" y="2420888"/>
            <a:chExt cx="288032" cy="28803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652915" y="3068960"/>
            <a:ext cx="288032" cy="288032"/>
            <a:chOff x="6742484" y="2420888"/>
            <a:chExt cx="288032" cy="2880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9174387" y="2060848"/>
            <a:ext cx="288032" cy="288032"/>
            <a:chOff x="6742484" y="2420888"/>
            <a:chExt cx="288032" cy="28803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037291" y="3760422"/>
            <a:ext cx="288032" cy="288032"/>
            <a:chOff x="6742484" y="2420888"/>
            <a:chExt cx="288032" cy="28803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742484" y="2420888"/>
              <a:ext cx="28803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742484" y="2420888"/>
              <a:ext cx="0" cy="288032"/>
            </a:xfrm>
            <a:prstGeom prst="straightConnector1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145545" y="4359586"/>
            <a:ext cx="1080121" cy="3416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51,91 %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19186" y="4140518"/>
            <a:ext cx="1080121" cy="3416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74,66 %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22358" y="4315730"/>
            <a:ext cx="1080121" cy="3416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49,17 %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9496</TotalTime>
  <Words>5624</Words>
  <Application>Microsoft Office PowerPoint</Application>
  <PresentationFormat>Custom</PresentationFormat>
  <Paragraphs>4293</Paragraphs>
  <Slides>51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B O R ( % )</vt:lpstr>
      <vt:lpstr>Cakupan Kunjungan Rawat Jalan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 s/d AGUSTUS 2018</vt:lpstr>
      <vt:lpstr>DATA WILAYAH CAKUPAN  JAWA TIMUR s/d AGUSTUS 2018</vt:lpstr>
      <vt:lpstr>DATA WILAYAH CAKUPAN  SURAKARTA &amp; JAWA TENGAH s/d AGUSTUS 2018</vt:lpstr>
      <vt:lpstr>DATA WILAYAH CAKUPAN  JAWA TIMUR s/d AGUSTUS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623</cp:revision>
  <cp:lastPrinted>2018-08-15T06:39:57Z</cp:lastPrinted>
  <dcterms:created xsi:type="dcterms:W3CDTF">2017-07-26T01:43:47Z</dcterms:created>
  <dcterms:modified xsi:type="dcterms:W3CDTF">2018-09-26T03:46:40Z</dcterms:modified>
</cp:coreProperties>
</file>